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41"/>
  </p:notesMasterIdLst>
  <p:sldIdLst>
    <p:sldId id="256" r:id="rId5"/>
    <p:sldId id="341" r:id="rId6"/>
    <p:sldId id="342" r:id="rId7"/>
    <p:sldId id="343" r:id="rId8"/>
    <p:sldId id="344" r:id="rId9"/>
    <p:sldId id="345" r:id="rId10"/>
    <p:sldId id="346" r:id="rId11"/>
    <p:sldId id="366" r:id="rId12"/>
    <p:sldId id="392" r:id="rId13"/>
    <p:sldId id="364" r:id="rId14"/>
    <p:sldId id="365" r:id="rId15"/>
    <p:sldId id="391" r:id="rId16"/>
    <p:sldId id="393" r:id="rId17"/>
    <p:sldId id="350" r:id="rId18"/>
    <p:sldId id="335" r:id="rId19"/>
    <p:sldId id="336" r:id="rId20"/>
    <p:sldId id="338" r:id="rId21"/>
    <p:sldId id="351" r:id="rId22"/>
    <p:sldId id="339" r:id="rId23"/>
    <p:sldId id="394" r:id="rId24"/>
    <p:sldId id="337" r:id="rId25"/>
    <p:sldId id="295" r:id="rId26"/>
    <p:sldId id="348" r:id="rId27"/>
    <p:sldId id="347" r:id="rId28"/>
    <p:sldId id="349" r:id="rId29"/>
    <p:sldId id="320" r:id="rId30"/>
    <p:sldId id="352" r:id="rId31"/>
    <p:sldId id="357" r:id="rId32"/>
    <p:sldId id="329" r:id="rId33"/>
    <p:sldId id="333" r:id="rId34"/>
    <p:sldId id="334" r:id="rId35"/>
    <p:sldId id="340" r:id="rId36"/>
    <p:sldId id="358" r:id="rId37"/>
    <p:sldId id="360" r:id="rId38"/>
    <p:sldId id="359" r:id="rId39"/>
    <p:sldId id="356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91069" autoAdjust="0"/>
  </p:normalViewPr>
  <p:slideViewPr>
    <p:cSldViewPr snapToGrid="0">
      <p:cViewPr varScale="1">
        <p:scale>
          <a:sx n="61" d="100"/>
          <a:sy n="61" d="100"/>
        </p:scale>
        <p:origin x="1104" y="48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2953D-D825-4717-99B1-B8A8DD90A58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8503F-6C0E-4FF4-9191-783E72315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19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8503F-6C0E-4FF4-9191-783E72315B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8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Can also use stolen credentials purchased on dark web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MitM attacks to steal session cookies and allow bypass of MFA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8503F-6C0E-4FF4-9191-783E72315B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85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548FC-473D-D441-3800-7936CC2CE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8BEF95-5D5D-BDE7-8D99-167F2A8C8D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7BC987-8A94-0F18-106D-5A353658D8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Can also use stolen credentials purchased on dark web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MitM attacks to steal session cookies and allow bypass of MFA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925D4-E351-E411-AE35-1090265B21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8503F-6C0E-4FF4-9191-783E72315B5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11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Can also use stolen credentials purchased on dark web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MitM attacks to steal session cookies and allow bypass of MFA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8503F-6C0E-4FF4-9191-783E72315B5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73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8503F-6C0E-4FF4-9191-783E72315B5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19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8503F-6C0E-4FF4-9191-783E72315B5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19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8503F-6C0E-4FF4-9191-783E72315B5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697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8503F-6C0E-4FF4-9191-783E72315B5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91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600" dirty="0"/>
              <a:t>Bad actors located worldwide</a:t>
            </a:r>
          </a:p>
          <a:p>
            <a:pPr marL="628650" lvl="1" indent="-171450">
              <a:buFontTx/>
              <a:buChar char="-"/>
            </a:pPr>
            <a:r>
              <a:rPr lang="en-US" sz="600" dirty="0"/>
              <a:t>Domestic subjects using servers located in other countries to further fraud</a:t>
            </a:r>
          </a:p>
          <a:p>
            <a:pPr marL="171450" indent="-171450">
              <a:buFontTx/>
              <a:buChar char="-"/>
            </a:pPr>
            <a:r>
              <a:rPr lang="en-US" sz="600" dirty="0"/>
              <a:t>Large organized groups in West Africa, East Europe, Central/South America, Asia</a:t>
            </a:r>
          </a:p>
          <a:p>
            <a:pPr marL="171450" indent="-171450">
              <a:buFontTx/>
              <a:buChar char="-"/>
            </a:pPr>
            <a:r>
              <a:rPr lang="en-US" sz="600" dirty="0"/>
              <a:t>Two criminal components</a:t>
            </a:r>
          </a:p>
          <a:p>
            <a:pPr marL="628650" lvl="1" indent="-171450">
              <a:buFontTx/>
              <a:buChar char="-"/>
            </a:pPr>
            <a:r>
              <a:rPr lang="en-US" sz="600" dirty="0"/>
              <a:t>Wire fraud</a:t>
            </a:r>
          </a:p>
          <a:p>
            <a:pPr marL="628650" lvl="1" indent="-171450">
              <a:buFontTx/>
              <a:buChar char="-"/>
            </a:pPr>
            <a:r>
              <a:rPr lang="en-US" sz="600" dirty="0"/>
              <a:t>Money laundering/bank fraud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8503F-6C0E-4FF4-9191-783E72315B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77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82325-F9B1-20B4-6F9C-4EBE49C11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D86A31-4713-DE8F-1144-D95636597A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D6EF78-01CD-27E3-E06C-F68B543F54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600"/>
              <a:t>Bad actors located worldwide</a:t>
            </a:r>
          </a:p>
          <a:p>
            <a:pPr marL="628650" lvl="1" indent="-171450">
              <a:buFontTx/>
              <a:buChar char="-"/>
            </a:pPr>
            <a:r>
              <a:rPr lang="en-US" sz="600"/>
              <a:t>Domestic subjects using servers located in other countries to further fraud</a:t>
            </a:r>
          </a:p>
          <a:p>
            <a:pPr marL="171450" indent="-171450">
              <a:buFontTx/>
              <a:buChar char="-"/>
            </a:pPr>
            <a:r>
              <a:rPr lang="en-US" sz="600"/>
              <a:t>Large organized groups in West Africa, East Europe, Central/South America, Asia</a:t>
            </a:r>
          </a:p>
          <a:p>
            <a:pPr marL="171450" indent="-171450">
              <a:buFontTx/>
              <a:buChar char="-"/>
            </a:pPr>
            <a:r>
              <a:rPr lang="en-US" sz="600"/>
              <a:t>Two criminal components</a:t>
            </a:r>
          </a:p>
          <a:p>
            <a:pPr marL="628650" lvl="1" indent="-171450">
              <a:buFontTx/>
              <a:buChar char="-"/>
            </a:pPr>
            <a:r>
              <a:rPr lang="en-US" sz="600"/>
              <a:t>Wire fraud</a:t>
            </a:r>
          </a:p>
          <a:p>
            <a:pPr marL="628650" lvl="1" indent="-171450">
              <a:buFontTx/>
              <a:buChar char="-"/>
            </a:pPr>
            <a:r>
              <a:rPr lang="en-US" sz="600"/>
              <a:t>Money laundering/bank fraud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740AD-75C5-C11F-DC61-51C46E995F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8503F-6C0E-4FF4-9191-783E72315B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18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800" dirty="0"/>
              <a:t>Bad actors located worldwide</a:t>
            </a:r>
          </a:p>
          <a:p>
            <a:pPr marL="628650" lvl="1" indent="-171450">
              <a:buFontTx/>
              <a:buChar char="-"/>
            </a:pPr>
            <a:r>
              <a:rPr lang="en-US" sz="800" dirty="0"/>
              <a:t>Domestic subjects using servers located in other countries to further fraud</a:t>
            </a:r>
          </a:p>
          <a:p>
            <a:pPr marL="171450" indent="-171450">
              <a:buFontTx/>
              <a:buChar char="-"/>
            </a:pPr>
            <a:r>
              <a:rPr lang="en-US" sz="800" dirty="0"/>
              <a:t>Large organized groups in West Africa, East Europe, Central/South America, Asia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8503F-6C0E-4FF4-9191-783E72315B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57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800" dirty="0"/>
              <a:t>Bad actors located worldwide</a:t>
            </a:r>
          </a:p>
          <a:p>
            <a:pPr marL="628650" lvl="1" indent="-171450">
              <a:buFontTx/>
              <a:buChar char="-"/>
            </a:pPr>
            <a:r>
              <a:rPr lang="en-US" sz="800" dirty="0"/>
              <a:t>Domestic subjects using servers located in other countries to further fraud</a:t>
            </a:r>
          </a:p>
          <a:p>
            <a:pPr marL="171450" indent="-171450">
              <a:buFontTx/>
              <a:buChar char="-"/>
            </a:pPr>
            <a:r>
              <a:rPr lang="en-US" sz="800" dirty="0"/>
              <a:t>Large organized groups in West Africa, East Europe, Central/South America, Asia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8503F-6C0E-4FF4-9191-783E72315B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09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Can also use stolen credentials purchased on dark web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8503F-6C0E-4FF4-9191-783E72315B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2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Can also use stolen credentials purchased on dark web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8503F-6C0E-4FF4-9191-783E72315B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84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Can also use stolen credentials purchased on dark web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8503F-6C0E-4FF4-9191-783E72315B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8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Can also use stolen credentials purchased on dark web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MitM attacks to steal session cookies and allow bypass of MFA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8503F-6C0E-4FF4-9191-783E72315B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08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5838" y="3236119"/>
            <a:ext cx="7495162" cy="1966119"/>
          </a:xfrm>
        </p:spPr>
        <p:txBody>
          <a:bodyPr anchor="b"/>
          <a:lstStyle>
            <a:lvl1pPr algn="l">
              <a:defRPr sz="6000" b="1" baseline="0"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5838" y="5202238"/>
            <a:ext cx="6580762" cy="1218017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89622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440929"/>
            <a:ext cx="3868340" cy="47487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440929"/>
            <a:ext cx="3887391" cy="47487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6B32-B186-4870-A856-1543D54AE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91194" y="73178"/>
            <a:ext cx="8768442" cy="9091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0F9EF-26CE-4937-970F-97409730DCA7}"/>
              </a:ext>
            </a:extLst>
          </p:cNvPr>
          <p:cNvCxnSpPr>
            <a:cxnSpLocks/>
          </p:cNvCxnSpPr>
          <p:nvPr userDrawn="1"/>
        </p:nvCxnSpPr>
        <p:spPr>
          <a:xfrm flipH="1">
            <a:off x="532263" y="1440924"/>
            <a:ext cx="0" cy="4632330"/>
          </a:xfrm>
          <a:prstGeom prst="line">
            <a:avLst/>
          </a:prstGeom>
          <a:ln w="12700">
            <a:solidFill>
              <a:srgbClr val="1E3A7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30F9EF-26CE-4937-970F-97409730DCA7}"/>
              </a:ext>
            </a:extLst>
          </p:cNvPr>
          <p:cNvCxnSpPr>
            <a:cxnSpLocks/>
          </p:cNvCxnSpPr>
          <p:nvPr userDrawn="1"/>
        </p:nvCxnSpPr>
        <p:spPr>
          <a:xfrm flipH="1">
            <a:off x="4565000" y="1440924"/>
            <a:ext cx="0" cy="4632330"/>
          </a:xfrm>
          <a:prstGeom prst="line">
            <a:avLst/>
          </a:prstGeom>
          <a:ln w="12700">
            <a:solidFill>
              <a:srgbClr val="1E3A7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00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40928"/>
            <a:ext cx="3868340" cy="51555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956481"/>
            <a:ext cx="3868340" cy="423318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440923"/>
            <a:ext cx="3887391" cy="51555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956481"/>
            <a:ext cx="3887391" cy="423318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6B32-B186-4870-A856-1543D54AE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91194" y="73178"/>
            <a:ext cx="8768442" cy="9091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0F9EF-26CE-4937-970F-97409730DCA7}"/>
              </a:ext>
            </a:extLst>
          </p:cNvPr>
          <p:cNvCxnSpPr>
            <a:cxnSpLocks/>
          </p:cNvCxnSpPr>
          <p:nvPr userDrawn="1"/>
        </p:nvCxnSpPr>
        <p:spPr>
          <a:xfrm flipH="1">
            <a:off x="532263" y="1440924"/>
            <a:ext cx="0" cy="4632330"/>
          </a:xfrm>
          <a:prstGeom prst="line">
            <a:avLst/>
          </a:prstGeom>
          <a:ln w="12700">
            <a:solidFill>
              <a:srgbClr val="1E3A7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30F9EF-26CE-4937-970F-97409730DCA7}"/>
              </a:ext>
            </a:extLst>
          </p:cNvPr>
          <p:cNvCxnSpPr>
            <a:cxnSpLocks/>
          </p:cNvCxnSpPr>
          <p:nvPr userDrawn="1"/>
        </p:nvCxnSpPr>
        <p:spPr>
          <a:xfrm flipH="1">
            <a:off x="4565000" y="1440924"/>
            <a:ext cx="0" cy="4632330"/>
          </a:xfrm>
          <a:prstGeom prst="line">
            <a:avLst/>
          </a:prstGeom>
          <a:ln w="12700">
            <a:solidFill>
              <a:srgbClr val="1E3A7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914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6291" y="1348284"/>
            <a:ext cx="2880360" cy="51555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91" y="1863837"/>
            <a:ext cx="2880360" cy="423318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6B32-B186-4870-A856-1543D54AE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91194" y="73178"/>
            <a:ext cx="8768442" cy="9091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0F9EF-26CE-4937-970F-97409730DCA7}"/>
              </a:ext>
            </a:extLst>
          </p:cNvPr>
          <p:cNvCxnSpPr>
            <a:cxnSpLocks/>
          </p:cNvCxnSpPr>
          <p:nvPr userDrawn="1"/>
        </p:nvCxnSpPr>
        <p:spPr>
          <a:xfrm flipH="1">
            <a:off x="146291" y="1348280"/>
            <a:ext cx="0" cy="4632330"/>
          </a:xfrm>
          <a:prstGeom prst="line">
            <a:avLst/>
          </a:prstGeom>
          <a:ln w="12700">
            <a:solidFill>
              <a:srgbClr val="1E3A7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117405" y="1348284"/>
            <a:ext cx="2880360" cy="51555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4"/>
          </p:nvPr>
        </p:nvSpPr>
        <p:spPr>
          <a:xfrm>
            <a:off x="3117405" y="1863837"/>
            <a:ext cx="2880360" cy="423318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330F9EF-26CE-4937-970F-97409730DCA7}"/>
              </a:ext>
            </a:extLst>
          </p:cNvPr>
          <p:cNvCxnSpPr>
            <a:cxnSpLocks/>
          </p:cNvCxnSpPr>
          <p:nvPr userDrawn="1"/>
        </p:nvCxnSpPr>
        <p:spPr>
          <a:xfrm flipH="1">
            <a:off x="3117405" y="1348280"/>
            <a:ext cx="0" cy="4632330"/>
          </a:xfrm>
          <a:prstGeom prst="line">
            <a:avLst/>
          </a:prstGeom>
          <a:ln w="12700">
            <a:solidFill>
              <a:srgbClr val="1E3A7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6088520" y="1348283"/>
            <a:ext cx="2880360" cy="51555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16"/>
          </p:nvPr>
        </p:nvSpPr>
        <p:spPr>
          <a:xfrm>
            <a:off x="6088520" y="1863836"/>
            <a:ext cx="2880360" cy="423318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330F9EF-26CE-4937-970F-97409730DCA7}"/>
              </a:ext>
            </a:extLst>
          </p:cNvPr>
          <p:cNvCxnSpPr>
            <a:cxnSpLocks/>
          </p:cNvCxnSpPr>
          <p:nvPr userDrawn="1"/>
        </p:nvCxnSpPr>
        <p:spPr>
          <a:xfrm flipH="1">
            <a:off x="6088520" y="1348279"/>
            <a:ext cx="0" cy="4632330"/>
          </a:xfrm>
          <a:prstGeom prst="line">
            <a:avLst/>
          </a:prstGeom>
          <a:ln w="12700">
            <a:solidFill>
              <a:srgbClr val="1E3A7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33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0886" y="3231574"/>
            <a:ext cx="2880360" cy="2871602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457200" indent="0">
              <a:buNone/>
              <a:defRPr sz="1350"/>
            </a:lvl2pPr>
            <a:lvl3pPr marL="914400" indent="0">
              <a:buNone/>
              <a:defRPr sz="1350"/>
            </a:lvl3pPr>
            <a:lvl4pPr marL="1371600" indent="0">
              <a:buNone/>
              <a:defRPr sz="1350"/>
            </a:lvl4pPr>
            <a:lvl5pPr marL="1828800" indent="0">
              <a:buNone/>
              <a:defRPr sz="13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6B32-B186-4870-A856-1543D54AE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91194" y="73178"/>
            <a:ext cx="8768442" cy="9091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4"/>
          </p:nvPr>
        </p:nvSpPr>
        <p:spPr>
          <a:xfrm>
            <a:off x="4572000" y="3231573"/>
            <a:ext cx="2880360" cy="2871603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457200" indent="0">
              <a:buNone/>
              <a:defRPr sz="1350"/>
            </a:lvl2pPr>
            <a:lvl3pPr marL="914400" indent="0">
              <a:buNone/>
              <a:defRPr sz="1350"/>
            </a:lvl3pPr>
            <a:lvl4pPr marL="1371600" indent="0">
              <a:buNone/>
              <a:defRPr sz="1350"/>
            </a:lvl4pPr>
            <a:lvl5pPr marL="1828800" indent="0">
              <a:buNone/>
              <a:defRPr sz="13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AC8D12C-6431-4FB8-B51E-52535650D82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355266" y="1295359"/>
            <a:ext cx="1371600" cy="1371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or icon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CAEC66C6-B076-481D-A4EB-02B55A22C3E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40795" y="1295359"/>
            <a:ext cx="1371600" cy="1371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or icon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971D1FD-78D8-4330-8B88-933A3474F4E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00886" y="2716018"/>
            <a:ext cx="2880360" cy="515557"/>
          </a:xfrm>
        </p:spPr>
        <p:txBody>
          <a:bodyPr anchor="b"/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	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BB87C65-7F5B-4BC3-948B-00BB824A597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72000" y="2716018"/>
            <a:ext cx="2880360" cy="515557"/>
          </a:xfrm>
        </p:spPr>
        <p:txBody>
          <a:bodyPr anchor="b"/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085067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91" y="3225416"/>
            <a:ext cx="2880360" cy="2871602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457200" indent="0">
              <a:buNone/>
              <a:defRPr sz="1350"/>
            </a:lvl2pPr>
            <a:lvl3pPr marL="914400" indent="0">
              <a:buNone/>
              <a:defRPr sz="1350"/>
            </a:lvl3pPr>
            <a:lvl4pPr marL="1371600" indent="0">
              <a:buNone/>
              <a:defRPr sz="1350"/>
            </a:lvl4pPr>
            <a:lvl5pPr marL="1828800" indent="0">
              <a:buNone/>
              <a:defRPr sz="13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6B32-B186-4870-A856-1543D54AE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91194" y="73178"/>
            <a:ext cx="8768442" cy="9091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4"/>
          </p:nvPr>
        </p:nvSpPr>
        <p:spPr>
          <a:xfrm>
            <a:off x="3117405" y="3225415"/>
            <a:ext cx="2880360" cy="2871603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457200" indent="0">
              <a:buNone/>
              <a:defRPr sz="1350"/>
            </a:lvl2pPr>
            <a:lvl3pPr marL="914400" indent="0">
              <a:buNone/>
              <a:defRPr sz="1350"/>
            </a:lvl3pPr>
            <a:lvl4pPr marL="1371600" indent="0">
              <a:buNone/>
              <a:defRPr sz="1350"/>
            </a:lvl4pPr>
            <a:lvl5pPr marL="1828800" indent="0">
              <a:buNone/>
              <a:defRPr sz="13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16"/>
          </p:nvPr>
        </p:nvSpPr>
        <p:spPr>
          <a:xfrm>
            <a:off x="6088520" y="3225414"/>
            <a:ext cx="2880360" cy="2871603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457200" indent="0">
              <a:buNone/>
              <a:defRPr sz="1350"/>
            </a:lvl2pPr>
            <a:lvl3pPr marL="914400" indent="0">
              <a:buNone/>
              <a:defRPr sz="1350"/>
            </a:lvl3pPr>
            <a:lvl4pPr marL="1371600" indent="0">
              <a:buNone/>
              <a:defRPr sz="1350"/>
            </a:lvl4pPr>
            <a:lvl5pPr marL="1828800" indent="0">
              <a:buNone/>
              <a:defRPr sz="13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AC8D12C-6431-4FB8-B51E-52535650D82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671" y="1289201"/>
            <a:ext cx="1371600" cy="1371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or icon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CAEC66C6-B076-481D-A4EB-02B55A22C3E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886200" y="1289201"/>
            <a:ext cx="1371600" cy="1371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or icon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72275351-218D-4841-BC7E-A4697EBEF76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842900" y="1289201"/>
            <a:ext cx="1371600" cy="1371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or icon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971D1FD-78D8-4330-8B88-933A3474F4E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6291" y="2709860"/>
            <a:ext cx="2880360" cy="515557"/>
          </a:xfrm>
        </p:spPr>
        <p:txBody>
          <a:bodyPr anchor="b"/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	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BB87C65-7F5B-4BC3-948B-00BB824A597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17405" y="2709860"/>
            <a:ext cx="2880360" cy="515557"/>
          </a:xfrm>
        </p:spPr>
        <p:txBody>
          <a:bodyPr anchor="b"/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8F18F7A-81BA-4800-9ED6-CAD5503B533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88520" y="2709859"/>
            <a:ext cx="2880360" cy="515557"/>
          </a:xfrm>
        </p:spPr>
        <p:txBody>
          <a:bodyPr anchor="b"/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4115580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24" y="997657"/>
            <a:ext cx="3868340" cy="51555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24" y="1513210"/>
            <a:ext cx="3868340" cy="193802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6B32-B186-4870-A856-1543D54AE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91194" y="73178"/>
            <a:ext cx="8768442" cy="9091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30F9EF-26CE-4937-970F-97409730DCA7}"/>
              </a:ext>
            </a:extLst>
          </p:cNvPr>
          <p:cNvCxnSpPr>
            <a:cxnSpLocks/>
          </p:cNvCxnSpPr>
          <p:nvPr userDrawn="1"/>
        </p:nvCxnSpPr>
        <p:spPr>
          <a:xfrm flipH="1">
            <a:off x="4572000" y="997652"/>
            <a:ext cx="0" cy="5212080"/>
          </a:xfrm>
          <a:prstGeom prst="line">
            <a:avLst/>
          </a:prstGeom>
          <a:ln w="12700">
            <a:solidFill>
              <a:srgbClr val="1E3A7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330F9EF-26CE-4937-970F-97409730DCA7}"/>
              </a:ext>
            </a:extLst>
          </p:cNvPr>
          <p:cNvCxnSpPr>
            <a:cxnSpLocks/>
          </p:cNvCxnSpPr>
          <p:nvPr userDrawn="1"/>
        </p:nvCxnSpPr>
        <p:spPr>
          <a:xfrm>
            <a:off x="278073" y="3688307"/>
            <a:ext cx="8587854" cy="0"/>
          </a:xfrm>
          <a:prstGeom prst="line">
            <a:avLst/>
          </a:prstGeom>
          <a:ln w="12700">
            <a:solidFill>
              <a:srgbClr val="1E3A7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46849" y="3756149"/>
            <a:ext cx="3868340" cy="51555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4"/>
          </p:nvPr>
        </p:nvSpPr>
        <p:spPr>
          <a:xfrm>
            <a:off x="446849" y="4271704"/>
            <a:ext cx="3868340" cy="19380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831750" y="997657"/>
            <a:ext cx="3868340" cy="51555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6"/>
          </p:nvPr>
        </p:nvSpPr>
        <p:spPr>
          <a:xfrm>
            <a:off x="4831750" y="1513210"/>
            <a:ext cx="3868340" cy="19380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867177" y="3756149"/>
            <a:ext cx="3868340" cy="51555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18"/>
          </p:nvPr>
        </p:nvSpPr>
        <p:spPr>
          <a:xfrm>
            <a:off x="4867177" y="4271704"/>
            <a:ext cx="3868340" cy="19380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6680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14850" y="902368"/>
            <a:ext cx="4629150" cy="5445273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7561" y="155767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6B32-B186-4870-A856-1543D54AE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30F9EF-26CE-4937-970F-97409730DCA7}"/>
              </a:ext>
            </a:extLst>
          </p:cNvPr>
          <p:cNvCxnSpPr>
            <a:cxnSpLocks/>
          </p:cNvCxnSpPr>
          <p:nvPr userDrawn="1"/>
        </p:nvCxnSpPr>
        <p:spPr>
          <a:xfrm flipH="1">
            <a:off x="604034" y="1421589"/>
            <a:ext cx="0" cy="4247629"/>
          </a:xfrm>
          <a:prstGeom prst="line">
            <a:avLst/>
          </a:prstGeom>
          <a:ln w="12700">
            <a:solidFill>
              <a:srgbClr val="1E3A7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102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6B32-B186-4870-A856-1543D54AE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5676694-07D0-42B7-BF97-A01B108023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212" y="2880405"/>
            <a:ext cx="2655157" cy="2000921"/>
          </a:xfrm>
          <a:prstGeom prst="rect">
            <a:avLst/>
          </a:prstGeom>
          <a:solidFill>
            <a:srgbClr val="1D3F75"/>
          </a:solidFill>
        </p:spPr>
        <p:txBody>
          <a:bodyPr lIns="0" r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rgbClr val="E77324"/>
              </a:buClr>
              <a:buNone/>
              <a:defRPr sz="1350" b="1">
                <a:solidFill>
                  <a:schemeClr val="bg1"/>
                </a:solidFill>
                <a:latin typeface="+mn-lt"/>
              </a:defRPr>
            </a:lvl1pPr>
            <a:lvl2pPr marL="425196" indent="-212598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rgbClr val="E77324"/>
              </a:buClr>
              <a:buFont typeface="Arial" panose="020B0604020202020204" pitchFamily="34" charset="0"/>
              <a:buChar char="-"/>
              <a:defRPr sz="1350">
                <a:solidFill>
                  <a:srgbClr val="1E3A74"/>
                </a:solidFill>
              </a:defRPr>
            </a:lvl2pPr>
            <a:lvl3pPr marL="617220" indent="-212598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rgbClr val="E77324"/>
              </a:buClr>
              <a:defRPr sz="1350">
                <a:solidFill>
                  <a:srgbClr val="1E3A74"/>
                </a:solidFill>
              </a:defRPr>
            </a:lvl3pPr>
            <a:lvl4pPr marL="822960" indent="-212598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rgbClr val="E77324"/>
              </a:buClr>
              <a:buFont typeface="Arial" panose="020B0604020202020204" pitchFamily="34" charset="0"/>
              <a:buChar char="-"/>
              <a:defRPr sz="1350">
                <a:solidFill>
                  <a:srgbClr val="1E3A74"/>
                </a:solidFill>
              </a:defRPr>
            </a:lvl4pPr>
            <a:lvl5pPr marL="1028700" indent="-212598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rgbClr val="E77324"/>
              </a:buClr>
              <a:defRPr sz="1350">
                <a:solidFill>
                  <a:srgbClr val="1E3A74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DE325565-578F-4AAC-BE7A-199ECCB03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3269" y="2880405"/>
            <a:ext cx="2655157" cy="2000921"/>
          </a:xfrm>
          <a:prstGeom prst="rect">
            <a:avLst/>
          </a:prstGeom>
          <a:solidFill>
            <a:schemeClr val="accent4"/>
          </a:solidFill>
        </p:spPr>
        <p:txBody>
          <a:bodyPr lIns="0" rIns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rgbClr val="E77324"/>
              </a:buClr>
              <a:buSzTx/>
              <a:buFont typeface="Arial" panose="020B0604020202020204" pitchFamily="34" charset="0"/>
              <a:buNone/>
              <a:tabLst/>
              <a:defRPr sz="1350" b="1">
                <a:solidFill>
                  <a:schemeClr val="bg1"/>
                </a:solidFill>
                <a:latin typeface="+mn-lt"/>
              </a:defRPr>
            </a:lvl1pPr>
            <a:lvl2pPr marL="425196" indent="-212598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rgbClr val="E77324"/>
              </a:buClr>
              <a:buFont typeface="Arial" panose="020B0604020202020204" pitchFamily="34" charset="0"/>
              <a:buChar char="-"/>
              <a:defRPr sz="1350">
                <a:solidFill>
                  <a:srgbClr val="1E3A74"/>
                </a:solidFill>
              </a:defRPr>
            </a:lvl2pPr>
            <a:lvl3pPr marL="617220" indent="-212598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rgbClr val="E77324"/>
              </a:buClr>
              <a:defRPr sz="1350">
                <a:solidFill>
                  <a:srgbClr val="1E3A74"/>
                </a:solidFill>
              </a:defRPr>
            </a:lvl3pPr>
            <a:lvl4pPr marL="822960" indent="-212598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rgbClr val="E77324"/>
              </a:buClr>
              <a:buFont typeface="Arial" panose="020B0604020202020204" pitchFamily="34" charset="0"/>
              <a:buChar char="-"/>
              <a:defRPr sz="1350">
                <a:solidFill>
                  <a:srgbClr val="1E3A74"/>
                </a:solidFill>
              </a:defRPr>
            </a:lvl4pPr>
            <a:lvl5pPr marL="1028700" indent="-212598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rgbClr val="E77324"/>
              </a:buClr>
              <a:defRPr sz="1350">
                <a:solidFill>
                  <a:srgbClr val="1E3A74"/>
                </a:solidFill>
              </a:defRPr>
            </a:lvl5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rgbClr val="E7732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78D5E1EF-5C58-41B3-BAE3-5918B052D0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46325" y="2880399"/>
            <a:ext cx="2655157" cy="2000921"/>
          </a:xfrm>
          <a:prstGeom prst="rect">
            <a:avLst/>
          </a:prstGeom>
          <a:solidFill>
            <a:schemeClr val="tx1"/>
          </a:solidFill>
        </p:spPr>
        <p:txBody>
          <a:bodyPr lIns="0" rIns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rgbClr val="E77324"/>
              </a:buClr>
              <a:buSzTx/>
              <a:buFont typeface="Arial" panose="020B0604020202020204" pitchFamily="34" charset="0"/>
              <a:buNone/>
              <a:tabLst/>
              <a:defRPr sz="1350" b="1">
                <a:solidFill>
                  <a:schemeClr val="bg1"/>
                </a:solidFill>
                <a:latin typeface="+mn-lt"/>
              </a:defRPr>
            </a:lvl1pPr>
            <a:lvl2pPr marL="425196" indent="-212598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rgbClr val="E77324"/>
              </a:buClr>
              <a:buFont typeface="Arial" panose="020B0604020202020204" pitchFamily="34" charset="0"/>
              <a:buChar char="-"/>
              <a:defRPr sz="1350">
                <a:solidFill>
                  <a:srgbClr val="1E3A74"/>
                </a:solidFill>
              </a:defRPr>
            </a:lvl2pPr>
            <a:lvl3pPr marL="617220" indent="-212598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rgbClr val="E77324"/>
              </a:buClr>
              <a:defRPr sz="1350">
                <a:solidFill>
                  <a:srgbClr val="1E3A74"/>
                </a:solidFill>
              </a:defRPr>
            </a:lvl3pPr>
            <a:lvl4pPr marL="822960" indent="-212598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rgbClr val="E77324"/>
              </a:buClr>
              <a:buFont typeface="Arial" panose="020B0604020202020204" pitchFamily="34" charset="0"/>
              <a:buChar char="-"/>
              <a:defRPr sz="1350">
                <a:solidFill>
                  <a:srgbClr val="1E3A74"/>
                </a:solidFill>
              </a:defRPr>
            </a:lvl4pPr>
            <a:lvl5pPr marL="1028700" indent="-212598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rgbClr val="E77324"/>
              </a:buClr>
              <a:defRPr sz="1350">
                <a:solidFill>
                  <a:srgbClr val="1E3A74"/>
                </a:solidFill>
              </a:defRPr>
            </a:lvl5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rgbClr val="E7732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7477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6B32-B186-4870-A856-1543D54AE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5676694-07D0-42B7-BF97-A01B108023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113" y="2880405"/>
            <a:ext cx="2655157" cy="1717722"/>
          </a:xfrm>
          <a:prstGeom prst="chevron">
            <a:avLst>
              <a:gd name="adj" fmla="val 30415"/>
            </a:avLst>
          </a:prstGeom>
          <a:solidFill>
            <a:srgbClr val="1D3F75"/>
          </a:solidFill>
        </p:spPr>
        <p:txBody>
          <a:bodyPr lIns="0" r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rgbClr val="E77324"/>
              </a:buClr>
              <a:buNone/>
              <a:defRPr sz="1350" b="1">
                <a:solidFill>
                  <a:schemeClr val="bg1"/>
                </a:solidFill>
                <a:latin typeface="+mn-lt"/>
              </a:defRPr>
            </a:lvl1pPr>
            <a:lvl2pPr marL="425196" indent="-212598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rgbClr val="E77324"/>
              </a:buClr>
              <a:buFont typeface="Arial" panose="020B0604020202020204" pitchFamily="34" charset="0"/>
              <a:buChar char="-"/>
              <a:defRPr sz="1350">
                <a:solidFill>
                  <a:srgbClr val="1E3A74"/>
                </a:solidFill>
              </a:defRPr>
            </a:lvl2pPr>
            <a:lvl3pPr marL="617220" indent="-212598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rgbClr val="E77324"/>
              </a:buClr>
              <a:defRPr sz="1350">
                <a:solidFill>
                  <a:srgbClr val="1E3A74"/>
                </a:solidFill>
              </a:defRPr>
            </a:lvl3pPr>
            <a:lvl4pPr marL="822960" indent="-212598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rgbClr val="E77324"/>
              </a:buClr>
              <a:buFont typeface="Arial" panose="020B0604020202020204" pitchFamily="34" charset="0"/>
              <a:buChar char="-"/>
              <a:defRPr sz="1350">
                <a:solidFill>
                  <a:srgbClr val="1E3A74"/>
                </a:solidFill>
              </a:defRPr>
            </a:lvl4pPr>
            <a:lvl5pPr marL="1028700" indent="-212598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rgbClr val="E77324"/>
              </a:buClr>
              <a:defRPr sz="1350">
                <a:solidFill>
                  <a:srgbClr val="1E3A74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5676694-07D0-42B7-BF97-A01B108023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3269" y="2863791"/>
            <a:ext cx="2655157" cy="1717722"/>
          </a:xfrm>
          <a:prstGeom prst="chevron">
            <a:avLst>
              <a:gd name="adj" fmla="val 30415"/>
            </a:avLst>
          </a:prstGeom>
          <a:solidFill>
            <a:schemeClr val="accent4"/>
          </a:solidFill>
        </p:spPr>
        <p:txBody>
          <a:bodyPr lIns="0" r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rgbClr val="E77324"/>
              </a:buClr>
              <a:buNone/>
              <a:defRPr sz="1350" b="1">
                <a:solidFill>
                  <a:schemeClr val="bg1"/>
                </a:solidFill>
                <a:latin typeface="+mn-lt"/>
              </a:defRPr>
            </a:lvl1pPr>
            <a:lvl2pPr marL="425196" indent="-212598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rgbClr val="E77324"/>
              </a:buClr>
              <a:buFont typeface="Arial" panose="020B0604020202020204" pitchFamily="34" charset="0"/>
              <a:buChar char="-"/>
              <a:defRPr sz="1350">
                <a:solidFill>
                  <a:srgbClr val="1E3A74"/>
                </a:solidFill>
              </a:defRPr>
            </a:lvl2pPr>
            <a:lvl3pPr marL="617220" indent="-212598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rgbClr val="E77324"/>
              </a:buClr>
              <a:defRPr sz="1350">
                <a:solidFill>
                  <a:srgbClr val="1E3A74"/>
                </a:solidFill>
              </a:defRPr>
            </a:lvl3pPr>
            <a:lvl4pPr marL="822960" indent="-212598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rgbClr val="E77324"/>
              </a:buClr>
              <a:buFont typeface="Arial" panose="020B0604020202020204" pitchFamily="34" charset="0"/>
              <a:buChar char="-"/>
              <a:defRPr sz="1350">
                <a:solidFill>
                  <a:srgbClr val="1E3A74"/>
                </a:solidFill>
              </a:defRPr>
            </a:lvl4pPr>
            <a:lvl5pPr marL="1028700" indent="-212598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rgbClr val="E77324"/>
              </a:buClr>
              <a:defRPr sz="1350">
                <a:solidFill>
                  <a:srgbClr val="1E3A74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5676694-07D0-42B7-BF97-A01B108023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08426" y="2880405"/>
            <a:ext cx="2655157" cy="1717722"/>
          </a:xfrm>
          <a:prstGeom prst="chevron">
            <a:avLst>
              <a:gd name="adj" fmla="val 30415"/>
            </a:avLst>
          </a:prstGeom>
          <a:solidFill>
            <a:schemeClr val="tx1"/>
          </a:solidFill>
        </p:spPr>
        <p:txBody>
          <a:bodyPr lIns="0" r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rgbClr val="E77324"/>
              </a:buClr>
              <a:buNone/>
              <a:defRPr sz="1350" b="1">
                <a:solidFill>
                  <a:schemeClr val="bg1"/>
                </a:solidFill>
                <a:latin typeface="+mn-lt"/>
              </a:defRPr>
            </a:lvl1pPr>
            <a:lvl2pPr marL="425196" indent="-212598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rgbClr val="E77324"/>
              </a:buClr>
              <a:buFont typeface="Arial" panose="020B0604020202020204" pitchFamily="34" charset="0"/>
              <a:buChar char="-"/>
              <a:defRPr sz="1350">
                <a:solidFill>
                  <a:srgbClr val="1E3A74"/>
                </a:solidFill>
              </a:defRPr>
            </a:lvl2pPr>
            <a:lvl3pPr marL="617220" indent="-212598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rgbClr val="E77324"/>
              </a:buClr>
              <a:defRPr sz="1350">
                <a:solidFill>
                  <a:srgbClr val="1E3A74"/>
                </a:solidFill>
              </a:defRPr>
            </a:lvl3pPr>
            <a:lvl4pPr marL="822960" indent="-212598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rgbClr val="E77324"/>
              </a:buClr>
              <a:buFont typeface="Arial" panose="020B0604020202020204" pitchFamily="34" charset="0"/>
              <a:buChar char="-"/>
              <a:defRPr sz="1350">
                <a:solidFill>
                  <a:srgbClr val="1E3A74"/>
                </a:solidFill>
              </a:defRPr>
            </a:lvl4pPr>
            <a:lvl5pPr marL="1028700" indent="-212598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rgbClr val="E77324"/>
              </a:buClr>
              <a:defRPr sz="1350">
                <a:solidFill>
                  <a:srgbClr val="1E3A74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229887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91583" y="2337852"/>
            <a:ext cx="6960834" cy="12073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000" b="0" spc="225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ENDING TITLE</a:t>
            </a:r>
          </a:p>
        </p:txBody>
      </p:sp>
    </p:spTree>
    <p:extLst>
      <p:ext uri="{BB962C8B-B14F-4D97-AF65-F5344CB8AC3E}">
        <p14:creationId xmlns:p14="http://schemas.microsoft.com/office/powerpoint/2010/main" val="2894103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3288" y="188691"/>
            <a:ext cx="8806543" cy="6458857"/>
          </a:xfrm>
          <a:prstGeom prst="rect">
            <a:avLst/>
          </a:prstGeom>
          <a:solidFill>
            <a:srgbClr val="1E3F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46114" y="1724297"/>
            <a:ext cx="8440890" cy="146304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algn="ctr">
              <a:lnSpc>
                <a:spcPct val="100000"/>
              </a:lnSpc>
              <a:defRPr sz="4950" b="1" spc="225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37559" y="3418118"/>
            <a:ext cx="6858000" cy="54791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012069D-8499-4D68-863D-5600B95EA53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95542" y="4417789"/>
            <a:ext cx="2942034" cy="889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50F7A9-1319-4E91-8245-1A337F855433}"/>
              </a:ext>
            </a:extLst>
          </p:cNvPr>
          <p:cNvSpPr/>
          <p:nvPr userDrawn="1"/>
        </p:nvSpPr>
        <p:spPr>
          <a:xfrm>
            <a:off x="7278516" y="6402653"/>
            <a:ext cx="10733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U/FOUO//LES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10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6B32-B186-4870-A856-1543D54AE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A6D101-3ABB-4368-810F-A424A16B8373}"/>
              </a:ext>
            </a:extLst>
          </p:cNvPr>
          <p:cNvCxnSpPr/>
          <p:nvPr userDrawn="1"/>
        </p:nvCxnSpPr>
        <p:spPr>
          <a:xfrm>
            <a:off x="353583" y="2892155"/>
            <a:ext cx="0" cy="3251967"/>
          </a:xfrm>
          <a:prstGeom prst="line">
            <a:avLst/>
          </a:prstGeom>
          <a:ln w="12700">
            <a:solidFill>
              <a:srgbClr val="1E3A7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3FD3BA9-630D-4626-8036-B7C17FE2FDA7}"/>
              </a:ext>
            </a:extLst>
          </p:cNvPr>
          <p:cNvCxnSpPr/>
          <p:nvPr userDrawn="1"/>
        </p:nvCxnSpPr>
        <p:spPr>
          <a:xfrm>
            <a:off x="3169622" y="2892155"/>
            <a:ext cx="0" cy="3251967"/>
          </a:xfrm>
          <a:prstGeom prst="line">
            <a:avLst/>
          </a:prstGeom>
          <a:ln w="12700">
            <a:solidFill>
              <a:srgbClr val="1E3A7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2FC82F8-7562-40A8-B73C-426D5B61C4A4}"/>
              </a:ext>
            </a:extLst>
          </p:cNvPr>
          <p:cNvCxnSpPr/>
          <p:nvPr userDrawn="1"/>
        </p:nvCxnSpPr>
        <p:spPr>
          <a:xfrm>
            <a:off x="5985660" y="2892155"/>
            <a:ext cx="0" cy="3251967"/>
          </a:xfrm>
          <a:prstGeom prst="line">
            <a:avLst/>
          </a:prstGeom>
          <a:ln w="12700">
            <a:solidFill>
              <a:srgbClr val="1E3A7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6BB9AE06-F806-4577-A36F-841E591F72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2872" y="3845864"/>
            <a:ext cx="2537460" cy="745191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1350" b="1" cap="all" spc="225" baseline="0">
                <a:solidFill>
                  <a:srgbClr val="1E3F75"/>
                </a:solidFill>
                <a:latin typeface="+mn-lt"/>
              </a:defRPr>
            </a:lvl1pPr>
            <a:lvl2pPr marL="342900" indent="0">
              <a:buNone/>
              <a:defRPr sz="1350" b="1" cap="all" baseline="0">
                <a:solidFill>
                  <a:srgbClr val="E77324"/>
                </a:solidFill>
              </a:defRPr>
            </a:lvl2pPr>
            <a:lvl3pPr marL="685800" indent="0">
              <a:buNone/>
              <a:defRPr sz="1350" b="1" cap="all" baseline="0">
                <a:solidFill>
                  <a:srgbClr val="E77324"/>
                </a:solidFill>
              </a:defRPr>
            </a:lvl3pPr>
            <a:lvl4pPr marL="1028700" indent="0">
              <a:buNone/>
              <a:defRPr sz="1350" b="1" cap="all" baseline="0">
                <a:solidFill>
                  <a:srgbClr val="E77324"/>
                </a:solidFill>
              </a:defRPr>
            </a:lvl4pPr>
            <a:lvl5pPr marL="1371600" indent="0">
              <a:buNone/>
              <a:defRPr sz="1350" b="1" cap="all" baseline="0">
                <a:solidFill>
                  <a:srgbClr val="E77324"/>
                </a:solidFill>
              </a:defRPr>
            </a:lvl5pPr>
          </a:lstStyle>
          <a:p>
            <a:pPr lvl="0"/>
            <a:r>
              <a:rPr lang="en-US" dirty="0"/>
              <a:t>Section </a:t>
            </a:r>
            <a:r>
              <a:rPr lang="en-US" dirty="0" err="1"/>
              <a:t>HEader</a:t>
            </a:r>
            <a:endParaRPr lang="en-US" dirty="0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26DD713D-827A-49D1-AB97-8425D82521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08909" y="3845864"/>
            <a:ext cx="2537460" cy="745191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1350" b="1" cap="all" spc="225" baseline="0">
                <a:solidFill>
                  <a:srgbClr val="1E3F75"/>
                </a:solidFill>
                <a:latin typeface="+mn-lt"/>
              </a:defRPr>
            </a:lvl1pPr>
            <a:lvl2pPr marL="342900" indent="0">
              <a:buNone/>
              <a:defRPr sz="1350" b="1" cap="all" baseline="0">
                <a:solidFill>
                  <a:srgbClr val="E77324"/>
                </a:solidFill>
              </a:defRPr>
            </a:lvl2pPr>
            <a:lvl3pPr marL="685800" indent="0">
              <a:buNone/>
              <a:defRPr sz="1350" b="1" cap="all" baseline="0">
                <a:solidFill>
                  <a:srgbClr val="E77324"/>
                </a:solidFill>
              </a:defRPr>
            </a:lvl3pPr>
            <a:lvl4pPr marL="1028700" indent="0">
              <a:buNone/>
              <a:defRPr sz="1350" b="1" cap="all" baseline="0">
                <a:solidFill>
                  <a:srgbClr val="E77324"/>
                </a:solidFill>
              </a:defRPr>
            </a:lvl4pPr>
            <a:lvl5pPr marL="1371600" indent="0">
              <a:buNone/>
              <a:defRPr sz="1350" b="1" cap="all" baseline="0">
                <a:solidFill>
                  <a:srgbClr val="E77324"/>
                </a:solidFill>
              </a:defRPr>
            </a:lvl5pPr>
          </a:lstStyle>
          <a:p>
            <a:pPr lvl="0"/>
            <a:r>
              <a:rPr lang="en-US" dirty="0"/>
              <a:t>Section </a:t>
            </a:r>
            <a:r>
              <a:rPr lang="en-US" dirty="0" err="1"/>
              <a:t>HEader</a:t>
            </a:r>
            <a:endParaRPr lang="en-US" dirty="0"/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1BDC6547-7D66-4391-8B4F-9E845059D3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24949" y="3850242"/>
            <a:ext cx="2537460" cy="745191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1350" b="1" cap="all" spc="225" baseline="0">
                <a:solidFill>
                  <a:srgbClr val="1E3F75"/>
                </a:solidFill>
                <a:latin typeface="+mn-lt"/>
              </a:defRPr>
            </a:lvl1pPr>
            <a:lvl2pPr marL="342900" indent="0">
              <a:buNone/>
              <a:defRPr sz="1350" b="1" cap="all" baseline="0">
                <a:solidFill>
                  <a:srgbClr val="E77324"/>
                </a:solidFill>
              </a:defRPr>
            </a:lvl2pPr>
            <a:lvl3pPr marL="685800" indent="0">
              <a:buNone/>
              <a:defRPr sz="1350" b="1" cap="all" baseline="0">
                <a:solidFill>
                  <a:srgbClr val="E77324"/>
                </a:solidFill>
              </a:defRPr>
            </a:lvl3pPr>
            <a:lvl4pPr marL="1028700" indent="0">
              <a:buNone/>
              <a:defRPr sz="1350" b="1" cap="all" baseline="0">
                <a:solidFill>
                  <a:srgbClr val="E77324"/>
                </a:solidFill>
              </a:defRPr>
            </a:lvl4pPr>
            <a:lvl5pPr marL="1371600" indent="0">
              <a:buNone/>
              <a:defRPr sz="1350" b="1" cap="all" baseline="0">
                <a:solidFill>
                  <a:srgbClr val="E77324"/>
                </a:solidFill>
              </a:defRPr>
            </a:lvl5pPr>
          </a:lstStyle>
          <a:p>
            <a:pPr lvl="0"/>
            <a:r>
              <a:rPr lang="en-US" dirty="0"/>
              <a:t>Section </a:t>
            </a:r>
            <a:r>
              <a:rPr lang="en-US" dirty="0" err="1"/>
              <a:t>HEader</a:t>
            </a:r>
            <a:endParaRPr lang="en-US" dirty="0"/>
          </a:p>
        </p:txBody>
      </p:sp>
      <p:sp>
        <p:nvSpPr>
          <p:cNvPr id="31" name="Text Placeholder 34">
            <a:extLst>
              <a:ext uri="{FF2B5EF4-FFF2-40B4-BE49-F238E27FC236}">
                <a16:creationId xmlns:a16="http://schemas.microsoft.com/office/drawing/2014/main" id="{24DCDC95-EB0A-4B34-958D-C9E2CBD8B3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2874" y="2979868"/>
            <a:ext cx="2537460" cy="8003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650" b="1">
                <a:solidFill>
                  <a:schemeClr val="accent4"/>
                </a:solidFill>
                <a:latin typeface="Modern No. 20" panose="02070704070505020303" pitchFamily="18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2" name="Text Placeholder 34">
            <a:extLst>
              <a:ext uri="{FF2B5EF4-FFF2-40B4-BE49-F238E27FC236}">
                <a16:creationId xmlns:a16="http://schemas.microsoft.com/office/drawing/2014/main" id="{8EB02873-6E83-4188-9DD0-8F72BA41AB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08911" y="2979868"/>
            <a:ext cx="2537460" cy="8003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650" b="1">
                <a:solidFill>
                  <a:schemeClr val="accent4"/>
                </a:solidFill>
                <a:latin typeface="Modern No. 20" panose="02070704070505020303" pitchFamily="18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3" name="Text Placeholder 34">
            <a:extLst>
              <a:ext uri="{FF2B5EF4-FFF2-40B4-BE49-F238E27FC236}">
                <a16:creationId xmlns:a16="http://schemas.microsoft.com/office/drawing/2014/main" id="{19C892A1-AC4C-464D-8966-F29E53C289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24949" y="2979868"/>
            <a:ext cx="2537460" cy="8003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650" b="1">
                <a:solidFill>
                  <a:schemeClr val="accent4"/>
                </a:solidFill>
                <a:latin typeface="Modern No. 20" panose="02070704070505020303" pitchFamily="18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1BDC6547-7D66-4391-8B4F-9E845059D3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4949" y="4665462"/>
            <a:ext cx="2537460" cy="74519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1350" b="1" cap="none" spc="225" baseline="0">
                <a:solidFill>
                  <a:srgbClr val="1E3F75"/>
                </a:solidFill>
                <a:latin typeface="+mn-lt"/>
              </a:defRPr>
            </a:lvl1pPr>
            <a:lvl2pPr marL="342900" indent="0">
              <a:buNone/>
              <a:defRPr sz="1350" b="1" cap="all" baseline="0">
                <a:solidFill>
                  <a:srgbClr val="E77324"/>
                </a:solidFill>
              </a:defRPr>
            </a:lvl2pPr>
            <a:lvl3pPr marL="685800" indent="0">
              <a:buNone/>
              <a:defRPr sz="1350" b="1" cap="all" baseline="0">
                <a:solidFill>
                  <a:srgbClr val="E77324"/>
                </a:solidFill>
              </a:defRPr>
            </a:lvl3pPr>
            <a:lvl4pPr marL="1028700" indent="0">
              <a:buNone/>
              <a:defRPr sz="1350" b="1" cap="all" baseline="0">
                <a:solidFill>
                  <a:srgbClr val="E77324"/>
                </a:solidFill>
              </a:defRPr>
            </a:lvl4pPr>
            <a:lvl5pPr marL="1371600" indent="0">
              <a:buNone/>
              <a:defRPr sz="1350" b="1" cap="all" baseline="0">
                <a:solidFill>
                  <a:srgbClr val="E77324"/>
                </a:solidFill>
              </a:defRPr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1BDC6547-7D66-4391-8B4F-9E845059D33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08909" y="4665462"/>
            <a:ext cx="2537460" cy="74519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1350" b="1" cap="none" spc="225" baseline="0">
                <a:solidFill>
                  <a:srgbClr val="1E3F75"/>
                </a:solidFill>
                <a:latin typeface="+mn-lt"/>
              </a:defRPr>
            </a:lvl1pPr>
            <a:lvl2pPr marL="342900" indent="0">
              <a:buNone/>
              <a:defRPr sz="1350" b="1" cap="all" baseline="0">
                <a:solidFill>
                  <a:srgbClr val="E77324"/>
                </a:solidFill>
              </a:defRPr>
            </a:lvl2pPr>
            <a:lvl3pPr marL="685800" indent="0">
              <a:buNone/>
              <a:defRPr sz="1350" b="1" cap="all" baseline="0">
                <a:solidFill>
                  <a:srgbClr val="E77324"/>
                </a:solidFill>
              </a:defRPr>
            </a:lvl3pPr>
            <a:lvl4pPr marL="1028700" indent="0">
              <a:buNone/>
              <a:defRPr sz="1350" b="1" cap="all" baseline="0">
                <a:solidFill>
                  <a:srgbClr val="E77324"/>
                </a:solidFill>
              </a:defRPr>
            </a:lvl4pPr>
            <a:lvl5pPr marL="1371600" indent="0">
              <a:buNone/>
              <a:defRPr sz="1350" b="1" cap="all" baseline="0">
                <a:solidFill>
                  <a:srgbClr val="E77324"/>
                </a:solidFill>
              </a:defRPr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1BDC6547-7D66-4391-8B4F-9E845059D3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2872" y="4665462"/>
            <a:ext cx="2537460" cy="74519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1350" b="1" cap="none" spc="225" baseline="0">
                <a:solidFill>
                  <a:srgbClr val="1E3F75"/>
                </a:solidFill>
                <a:latin typeface="+mn-lt"/>
              </a:defRPr>
            </a:lvl1pPr>
            <a:lvl2pPr marL="342900" indent="0">
              <a:buNone/>
              <a:defRPr sz="1350" b="1" cap="all" baseline="0">
                <a:solidFill>
                  <a:srgbClr val="E77324"/>
                </a:solidFill>
              </a:defRPr>
            </a:lvl2pPr>
            <a:lvl3pPr marL="685800" indent="0">
              <a:buNone/>
              <a:defRPr sz="1350" b="1" cap="all" baseline="0">
                <a:solidFill>
                  <a:srgbClr val="E77324"/>
                </a:solidFill>
              </a:defRPr>
            </a:lvl3pPr>
            <a:lvl4pPr marL="1028700" indent="0">
              <a:buNone/>
              <a:defRPr sz="1350" b="1" cap="all" baseline="0">
                <a:solidFill>
                  <a:srgbClr val="E77324"/>
                </a:solidFill>
              </a:defRPr>
            </a:lvl4pPr>
            <a:lvl5pPr marL="1371600" indent="0">
              <a:buNone/>
              <a:defRPr sz="1350" b="1" cap="all" baseline="0">
                <a:solidFill>
                  <a:srgbClr val="E77324"/>
                </a:solidFill>
              </a:defRPr>
            </a:lvl5pPr>
          </a:lstStyle>
          <a:p>
            <a:pPr lvl="0"/>
            <a:r>
              <a:rPr lang="en-US" dirty="0"/>
              <a:t>Subsection Title</a:t>
            </a:r>
          </a:p>
        </p:txBody>
      </p:sp>
    </p:spTree>
    <p:extLst>
      <p:ext uri="{BB962C8B-B14F-4D97-AF65-F5344CB8AC3E}">
        <p14:creationId xmlns:p14="http://schemas.microsoft.com/office/powerpoint/2010/main" val="54530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3288" y="188691"/>
            <a:ext cx="8806543" cy="6458857"/>
          </a:xfrm>
          <a:prstGeom prst="rect">
            <a:avLst/>
          </a:prstGeom>
          <a:solidFill>
            <a:srgbClr val="1D3F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2EB127C8-06AA-469B-9A91-2E0C590140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210" y="318031"/>
            <a:ext cx="8440890" cy="3175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1200" b="1" i="0" spc="225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342900" indent="0">
              <a:lnSpc>
                <a:spcPct val="100000"/>
              </a:lnSpc>
              <a:buNone/>
              <a:defRPr sz="1050" b="1" i="0" spc="225">
                <a:solidFill>
                  <a:srgbClr val="1E3A74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800" indent="0">
              <a:lnSpc>
                <a:spcPct val="100000"/>
              </a:lnSpc>
              <a:buNone/>
              <a:defRPr sz="1050" b="1" i="0" spc="225">
                <a:solidFill>
                  <a:srgbClr val="1E3A74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700" indent="0">
              <a:lnSpc>
                <a:spcPct val="100000"/>
              </a:lnSpc>
              <a:buNone/>
              <a:defRPr sz="1050" b="1" i="0" spc="225">
                <a:solidFill>
                  <a:srgbClr val="1E3A74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600" indent="0">
              <a:lnSpc>
                <a:spcPct val="100000"/>
              </a:lnSpc>
              <a:buNone/>
              <a:defRPr sz="1050" b="1" i="0" spc="225">
                <a:solidFill>
                  <a:srgbClr val="1E3A74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r>
              <a:rPr lang="en-US" dirty="0"/>
              <a:t>HEADER: CALIBRI BOLD 16PT, WHITE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0210" y="2173015"/>
            <a:ext cx="8440890" cy="4095810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algn="l">
              <a:lnSpc>
                <a:spcPct val="100000"/>
              </a:lnSpc>
              <a:defRPr sz="3300" b="1" spc="225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SECTION DIVIDER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7D50D4-036E-49E0-9D61-6F13377B37D1}"/>
              </a:ext>
            </a:extLst>
          </p:cNvPr>
          <p:cNvSpPr/>
          <p:nvPr userDrawn="1"/>
        </p:nvSpPr>
        <p:spPr>
          <a:xfrm>
            <a:off x="7278516" y="6402653"/>
            <a:ext cx="10733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U/FOUO//LES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933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3288" y="188691"/>
            <a:ext cx="8806543" cy="6458857"/>
          </a:xfrm>
          <a:prstGeom prst="rect">
            <a:avLst/>
          </a:prstGeom>
          <a:solidFill>
            <a:srgbClr val="1D3F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2EB127C8-06AA-469B-9A91-2E0C590140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210" y="318031"/>
            <a:ext cx="8440890" cy="3175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1200" b="1" i="0" spc="225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342900" indent="0">
              <a:lnSpc>
                <a:spcPct val="100000"/>
              </a:lnSpc>
              <a:buNone/>
              <a:defRPr sz="1050" b="1" i="0" spc="225">
                <a:solidFill>
                  <a:srgbClr val="1E3A74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800" indent="0">
              <a:lnSpc>
                <a:spcPct val="100000"/>
              </a:lnSpc>
              <a:buNone/>
              <a:defRPr sz="1050" b="1" i="0" spc="225">
                <a:solidFill>
                  <a:srgbClr val="1E3A74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700" indent="0">
              <a:lnSpc>
                <a:spcPct val="100000"/>
              </a:lnSpc>
              <a:buNone/>
              <a:defRPr sz="1050" b="1" i="0" spc="225">
                <a:solidFill>
                  <a:srgbClr val="1E3A74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600" indent="0">
              <a:lnSpc>
                <a:spcPct val="100000"/>
              </a:lnSpc>
              <a:buNone/>
              <a:defRPr sz="1050" b="1" i="0" spc="225">
                <a:solidFill>
                  <a:srgbClr val="1E3A74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r>
              <a:rPr lang="en-US" dirty="0"/>
              <a:t>HEADER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0210" y="2173020"/>
            <a:ext cx="8440890" cy="1366251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algn="l">
              <a:lnSpc>
                <a:spcPct val="100000"/>
              </a:lnSpc>
              <a:defRPr sz="3300" b="1" spc="225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SECTION DIVIDER TITLE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0210" y="3539266"/>
            <a:ext cx="8440890" cy="28144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1800" spc="0" baseline="0">
                <a:solidFill>
                  <a:schemeClr val="bg1"/>
                </a:solidFill>
                <a:latin typeface="+mj-lt"/>
                <a:ea typeface="Times New Roman" charset="0"/>
                <a:cs typeface="Times New Roman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18B459-A266-4795-8136-09A56CB26E45}"/>
              </a:ext>
            </a:extLst>
          </p:cNvPr>
          <p:cNvSpPr/>
          <p:nvPr userDrawn="1"/>
        </p:nvSpPr>
        <p:spPr>
          <a:xfrm>
            <a:off x="7278516" y="6402653"/>
            <a:ext cx="10733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U/FOUO//LES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3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1E3F75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E3F7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6B32-B186-4870-A856-1543D54AE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30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2/4/2026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6B32-B186-4870-A856-1543D54AE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415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2/4/2026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6B32-B186-4870-A856-1543D54AE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351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2/4/2026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6B32-B186-4870-A856-1543D54AE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10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1508" y="155643"/>
            <a:ext cx="8757394" cy="8365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1508" y="992221"/>
            <a:ext cx="8757394" cy="5184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69508" y="641617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6B32-B186-4870-A856-1543D54AE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E528B8-0E19-464E-8D10-650858188AE6}"/>
              </a:ext>
            </a:extLst>
          </p:cNvPr>
          <p:cNvSpPr/>
          <p:nvPr userDrawn="1"/>
        </p:nvSpPr>
        <p:spPr>
          <a:xfrm>
            <a:off x="7278516" y="6519035"/>
            <a:ext cx="10733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U/FOUO//LES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0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92" r:id="rId13"/>
    <p:sldLayoutId id="2147483691" r:id="rId14"/>
    <p:sldLayoutId id="2147483686" r:id="rId15"/>
    <p:sldLayoutId id="2147483687" r:id="rId16"/>
    <p:sldLayoutId id="2147483688" r:id="rId17"/>
    <p:sldLayoutId id="2147483689" r:id="rId18"/>
    <p:sldLayoutId id="2147483690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retservice.gov/contact/field-offices" TargetMode="External"/><Relationship Id="rId2" Type="http://schemas.openxmlformats.org/officeDocument/2006/relationships/hyperlink" Target="http://www.ic3.gov/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110" y="2998125"/>
            <a:ext cx="8500376" cy="1966119"/>
          </a:xfrm>
        </p:spPr>
        <p:txBody>
          <a:bodyPr>
            <a:normAutofit/>
          </a:bodyPr>
          <a:lstStyle/>
          <a:p>
            <a:r>
              <a:rPr lang="en-US" sz="4000" dirty="0"/>
              <a:t>Cyber Fraud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Alan </a:t>
            </a:r>
            <a:r>
              <a:rPr lang="en-US" dirty="0" err="1"/>
              <a:t>Ottarson</a:t>
            </a:r>
            <a:endParaRPr lang="en-US" dirty="0"/>
          </a:p>
          <a:p>
            <a:r>
              <a:rPr lang="en-US" dirty="0"/>
              <a:t>Technical Special Agent</a:t>
            </a:r>
          </a:p>
          <a:p>
            <a:r>
              <a:rPr lang="en-US" dirty="0"/>
              <a:t>Nashville Field Office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733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22A20-A2BF-4728-A432-7EBF96594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29" y="83574"/>
            <a:ext cx="8757394" cy="836578"/>
          </a:xfrm>
        </p:spPr>
        <p:txBody>
          <a:bodyPr>
            <a:normAutofit/>
          </a:bodyPr>
          <a:lstStyle/>
          <a:p>
            <a:r>
              <a:rPr lang="en-US" sz="4000" b="0" i="0" u="none" strike="noStrike" baseline="0" dirty="0">
                <a:latin typeface="Calibri" panose="020F0502020204030204" pitchFamily="34" charset="0"/>
              </a:rPr>
              <a:t>Ransomware schemes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9AAD0-EB84-4B56-AD36-2318C1B96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6B32-B186-4870-A856-1543D54AE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A4C077-AB0C-4F65-ADD3-A531FFDBED9B}"/>
              </a:ext>
            </a:extLst>
          </p:cNvPr>
          <p:cNvSpPr txBox="1"/>
          <p:nvPr/>
        </p:nvSpPr>
        <p:spPr>
          <a:xfrm>
            <a:off x="375873" y="1043336"/>
            <a:ext cx="8422105" cy="2308324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Involve network intrusion (similar to BEC), but generally require a higher level of access or more active targeting.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Data is encrypted and exfiltrated to bad actor’s system and held for ransom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478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22A20-A2BF-4728-A432-7EBF96594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29" y="83574"/>
            <a:ext cx="8757394" cy="836578"/>
          </a:xfrm>
        </p:spPr>
        <p:txBody>
          <a:bodyPr>
            <a:normAutofit/>
          </a:bodyPr>
          <a:lstStyle/>
          <a:p>
            <a:r>
              <a:rPr lang="en-US" sz="4000" b="0" i="0" u="none" strike="noStrike" baseline="0" dirty="0">
                <a:latin typeface="Calibri" panose="020F0502020204030204" pitchFamily="34" charset="0"/>
              </a:rPr>
              <a:t>Ransomware schemes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9AAD0-EB84-4B56-AD36-2318C1B96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6B32-B186-4870-A856-1543D54AE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A4C077-AB0C-4F65-ADD3-A531FFDBED9B}"/>
              </a:ext>
            </a:extLst>
          </p:cNvPr>
          <p:cNvSpPr txBox="1"/>
          <p:nvPr/>
        </p:nvSpPr>
        <p:spPr>
          <a:xfrm>
            <a:off x="375873" y="1043336"/>
            <a:ext cx="8422105" cy="526297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Involve network intrusion (similar to BEC), but generally require a higher level of access or more active targeting.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Data is encrypted and exfiltrated to bad actor’s system and held for ransom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In 2024, approximately 3,156 complaints related to ransomware with an adjusted loss of more than $12 million.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Ransomware is a problem and most certainly a threat to be taken seriously, but entities are MUCH more likely to fall victim to email compromises.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#1 target of ransomware is healthcare institutions</a:t>
            </a:r>
          </a:p>
        </p:txBody>
      </p:sp>
    </p:spTree>
    <p:extLst>
      <p:ext uri="{BB962C8B-B14F-4D97-AF65-F5344CB8AC3E}">
        <p14:creationId xmlns:p14="http://schemas.microsoft.com/office/powerpoint/2010/main" val="1429158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0E2B5-A7F7-E14D-78B2-15F9E783A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Why are these schemes so prevalent?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62BCC-E737-4617-9273-CFEEEA4A7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1039F-A400-76DE-C9AA-5F8E62376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156B32-B186-4870-A856-1543D54AE4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10CC902-014B-7566-1249-45511BD178D1}"/>
              </a:ext>
            </a:extLst>
          </p:cNvPr>
          <p:cNvGrpSpPr/>
          <p:nvPr/>
        </p:nvGrpSpPr>
        <p:grpSpPr>
          <a:xfrm>
            <a:off x="1826014" y="992221"/>
            <a:ext cx="5528383" cy="5184741"/>
            <a:chOff x="4513048" y="1828799"/>
            <a:chExt cx="4455856" cy="417888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53D1DF0-4569-2BB9-B615-B44C506A7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13048" y="1828799"/>
              <a:ext cx="4419443" cy="417888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D76079C-3FE7-88D3-2CBF-2D8DCF4FA41C}"/>
                </a:ext>
              </a:extLst>
            </p:cNvPr>
            <p:cNvSpPr/>
            <p:nvPr/>
          </p:nvSpPr>
          <p:spPr>
            <a:xfrm>
              <a:off x="4572000" y="2539435"/>
              <a:ext cx="2245489" cy="111126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noFill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AAE93DE-4E87-B297-6404-576B56F05818}"/>
                </a:ext>
              </a:extLst>
            </p:cNvPr>
            <p:cNvSpPr/>
            <p:nvPr/>
          </p:nvSpPr>
          <p:spPr>
            <a:xfrm>
              <a:off x="4571999" y="3918240"/>
              <a:ext cx="2245489" cy="77448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noFill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486B77D-84F6-BAAD-3537-8FEDB33513F9}"/>
                </a:ext>
              </a:extLst>
            </p:cNvPr>
            <p:cNvSpPr/>
            <p:nvPr/>
          </p:nvSpPr>
          <p:spPr>
            <a:xfrm>
              <a:off x="4571998" y="4960267"/>
              <a:ext cx="2245489" cy="104741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noFill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900991D-7A46-70C9-0F02-3981463B1C3E}"/>
                </a:ext>
              </a:extLst>
            </p:cNvPr>
            <p:cNvSpPr/>
            <p:nvPr/>
          </p:nvSpPr>
          <p:spPr>
            <a:xfrm>
              <a:off x="6876442" y="2548327"/>
              <a:ext cx="2092462" cy="189339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noFill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19DA254-7D5E-5B5F-2055-187530D82B26}"/>
                </a:ext>
              </a:extLst>
            </p:cNvPr>
            <p:cNvSpPr/>
            <p:nvPr/>
          </p:nvSpPr>
          <p:spPr>
            <a:xfrm>
              <a:off x="6871489" y="5488475"/>
              <a:ext cx="2092462" cy="26839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noFill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0DE1413-F080-3916-E857-BB0FFF953D28}"/>
                </a:ext>
              </a:extLst>
            </p:cNvPr>
            <p:cNvSpPr/>
            <p:nvPr/>
          </p:nvSpPr>
          <p:spPr>
            <a:xfrm>
              <a:off x="6876441" y="4696701"/>
              <a:ext cx="2092462" cy="26839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9280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86AC0-2D52-93A2-C821-B01A29870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CFBED-413E-7C80-0CCB-7B956B8A9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Why are these schemes so prevalent?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8C546-273C-AB6D-7D4E-D2CF6AFB8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74249-A7F3-827B-C807-35FEA18C6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156B32-B186-4870-A856-1543D54AE4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159326-6597-8823-7945-F8657CEE61EC}"/>
              </a:ext>
            </a:extLst>
          </p:cNvPr>
          <p:cNvGrpSpPr/>
          <p:nvPr/>
        </p:nvGrpSpPr>
        <p:grpSpPr>
          <a:xfrm>
            <a:off x="1826014" y="992221"/>
            <a:ext cx="5528383" cy="5184741"/>
            <a:chOff x="4513048" y="1828799"/>
            <a:chExt cx="4455856" cy="417888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4353968-5752-FBCD-3CB9-87643BDCB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13048" y="1828799"/>
              <a:ext cx="4419443" cy="417888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7CBD5C8-0582-965B-E5CB-8FF8DEBA3275}"/>
                </a:ext>
              </a:extLst>
            </p:cNvPr>
            <p:cNvSpPr/>
            <p:nvPr/>
          </p:nvSpPr>
          <p:spPr>
            <a:xfrm>
              <a:off x="4572000" y="2539435"/>
              <a:ext cx="2245489" cy="111126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noFill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8A13C6F-7C34-3383-DBD1-E27AA20D3406}"/>
                </a:ext>
              </a:extLst>
            </p:cNvPr>
            <p:cNvSpPr/>
            <p:nvPr/>
          </p:nvSpPr>
          <p:spPr>
            <a:xfrm>
              <a:off x="4571999" y="3918240"/>
              <a:ext cx="2245489" cy="77448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noFill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52E46ED-5DD4-76F6-C0E2-5761BF191460}"/>
                </a:ext>
              </a:extLst>
            </p:cNvPr>
            <p:cNvSpPr/>
            <p:nvPr/>
          </p:nvSpPr>
          <p:spPr>
            <a:xfrm>
              <a:off x="4571998" y="4960267"/>
              <a:ext cx="2245489" cy="104741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noFill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2DF9BE7-4672-F2FA-B37C-02B3DF1F3672}"/>
                </a:ext>
              </a:extLst>
            </p:cNvPr>
            <p:cNvSpPr/>
            <p:nvPr/>
          </p:nvSpPr>
          <p:spPr>
            <a:xfrm>
              <a:off x="6876442" y="2548327"/>
              <a:ext cx="2092462" cy="189339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noFill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778410-0E7D-CA23-529F-669265A665B2}"/>
                </a:ext>
              </a:extLst>
            </p:cNvPr>
            <p:cNvSpPr/>
            <p:nvPr/>
          </p:nvSpPr>
          <p:spPr>
            <a:xfrm>
              <a:off x="6871489" y="5488475"/>
              <a:ext cx="2092462" cy="26839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noFill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619EA9-F5F7-B96B-57CA-CACE4918360D}"/>
                </a:ext>
              </a:extLst>
            </p:cNvPr>
            <p:cNvSpPr/>
            <p:nvPr/>
          </p:nvSpPr>
          <p:spPr>
            <a:xfrm>
              <a:off x="6876441" y="4696701"/>
              <a:ext cx="2092462" cy="26839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noFill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0DBF11E-2D13-D63B-4DB7-FA374689D137}"/>
              </a:ext>
            </a:extLst>
          </p:cNvPr>
          <p:cNvSpPr txBox="1"/>
          <p:nvPr/>
        </p:nvSpPr>
        <p:spPr>
          <a:xfrm>
            <a:off x="1449120" y="3230648"/>
            <a:ext cx="628216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Over $15 billion in total loss!</a:t>
            </a:r>
          </a:p>
        </p:txBody>
      </p:sp>
    </p:spTree>
    <p:extLst>
      <p:ext uri="{BB962C8B-B14F-4D97-AF65-F5344CB8AC3E}">
        <p14:creationId xmlns:p14="http://schemas.microsoft.com/office/powerpoint/2010/main" val="3967570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DC78B-6998-4D17-8592-1219F3B98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Hacking/malware as a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9A050-B28D-4310-A2AC-530439611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traditional organized crime to branch out</a:t>
            </a:r>
          </a:p>
          <a:p>
            <a:r>
              <a:rPr lang="en-US" dirty="0"/>
              <a:t>Single bad actors without technical knowledge can compromise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BE95C-6E99-479E-B141-7E1FF7C5A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6B32-B186-4870-A856-1543D54AE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E9BDF3-1E1D-4397-A0AD-48F345FFF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748" y="1983886"/>
            <a:ext cx="6120914" cy="407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59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D50AC-AED7-48C0-8476-72B905FE0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How do BECs begin?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82756-C06C-4BED-8032-5DC09F655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Can be targeted attacks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294D1-D925-477F-988D-7623242E2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6B32-B186-4870-A856-1543D54AE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678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D50AC-AED7-48C0-8476-72B905FE0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How do BECs begin?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82756-C06C-4BED-8032-5DC09F655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Can be targeted attacks</a:t>
            </a:r>
          </a:p>
          <a:p>
            <a:r>
              <a:rPr lang="en-US" sz="2400" dirty="0"/>
              <a:t>Frequently are a numbers game</a:t>
            </a:r>
          </a:p>
          <a:p>
            <a:pPr lvl="1"/>
            <a:r>
              <a:rPr lang="en-US" sz="2400" dirty="0"/>
              <a:t>Shotgun approach through phishing email campaigns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294D1-D925-477F-988D-7623242E2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6B32-B186-4870-A856-1543D54AE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021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D50AC-AED7-48C0-8476-72B905FE0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How do BECs begin?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82756-C06C-4BED-8032-5DC09F655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Can be targeted attacks</a:t>
            </a:r>
          </a:p>
          <a:p>
            <a:r>
              <a:rPr lang="en-US" sz="2400" dirty="0"/>
              <a:t>Frequently are a numbers game</a:t>
            </a:r>
          </a:p>
          <a:p>
            <a:pPr lvl="1"/>
            <a:r>
              <a:rPr lang="en-US" sz="2400" dirty="0"/>
              <a:t>Shotgun approach through phishing email campaigns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294D1-D925-477F-988D-7623242E2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6B32-B186-4870-A856-1543D54AE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62710375-FB55-457C-A115-251B7060F1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74" y="2326235"/>
            <a:ext cx="7122734" cy="385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3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D50AC-AED7-48C0-8476-72B905FE0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How do BECs begin?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82756-C06C-4BED-8032-5DC09F655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Can be targeted attacks</a:t>
            </a:r>
          </a:p>
          <a:p>
            <a:r>
              <a:rPr lang="en-US" sz="2400" dirty="0"/>
              <a:t>Frequently are a numbers game</a:t>
            </a:r>
          </a:p>
          <a:p>
            <a:pPr lvl="1"/>
            <a:r>
              <a:rPr lang="en-US" sz="2400" dirty="0"/>
              <a:t>Shotgun approach through phishing email campaigns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294D1-D925-477F-988D-7623242E2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6B32-B186-4870-A856-1543D54AE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62710375-FB55-457C-A115-251B7060F1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0" r="15562"/>
          <a:stretch/>
        </p:blipFill>
        <p:spPr>
          <a:xfrm>
            <a:off x="92365" y="2205267"/>
            <a:ext cx="5126182" cy="3971696"/>
          </a:xfrm>
          <a:prstGeom prst="rect">
            <a:avLst/>
          </a:prstGeom>
        </p:spPr>
      </p:pic>
      <p:pic>
        <p:nvPicPr>
          <p:cNvPr id="1026" name="Picture 2" descr="Screenshot of a spoofed sign-in page with Microsoft logo.">
            <a:extLst>
              <a:ext uri="{FF2B5EF4-FFF2-40B4-BE49-F238E27FC236}">
                <a16:creationId xmlns:a16="http://schemas.microsoft.com/office/drawing/2014/main" id="{B04970F9-5B73-454B-9BEA-1C1BA4472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022" y="2692360"/>
            <a:ext cx="4797613" cy="360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28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D50AC-AED7-48C0-8476-72B905FE0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How do BECs begin?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82756-C06C-4BED-8032-5DC09F655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Can be targeted attacks</a:t>
            </a:r>
          </a:p>
          <a:p>
            <a:r>
              <a:rPr lang="en-US" sz="2400" dirty="0"/>
              <a:t>Frequently are a numbers game</a:t>
            </a:r>
          </a:p>
          <a:p>
            <a:pPr lvl="1"/>
            <a:r>
              <a:rPr lang="en-US" sz="2400" dirty="0"/>
              <a:t>Shotgun approach through phishing email campaigns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294D1-D925-477F-988D-7623242E2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6B32-B186-4870-A856-1543D54AE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D9D54CD-5676-4874-BAD2-D78EC3D08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4"/>
          <a:stretch>
            <a:fillRect/>
          </a:stretch>
        </p:blipFill>
        <p:spPr>
          <a:xfrm>
            <a:off x="1033803" y="2416078"/>
            <a:ext cx="7112803" cy="388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8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C9AE3-2981-46FC-99D1-24C9CD55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The best way to deal with a cybersecurity incident…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7051-67D6-4DF4-99F9-ACAB8A385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88CBC-EF76-477B-9BB8-06D60A4C0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6B32-B186-4870-A856-1543D54AE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117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2A635-E0A5-7E26-6CAB-3807BE51E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136D9-0709-ED77-3E56-A5B3E62D3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How do BECs begin?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1ABF7-F9A5-7F42-5D30-0CB2E44C5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Can be targeted attacks</a:t>
            </a:r>
          </a:p>
          <a:p>
            <a:r>
              <a:rPr lang="en-US" sz="2400" dirty="0"/>
              <a:t>Frequently are a numbers game</a:t>
            </a:r>
          </a:p>
          <a:p>
            <a:pPr lvl="1"/>
            <a:r>
              <a:rPr lang="en-US" sz="2400" dirty="0"/>
              <a:t>Shotgun approach through phishing email campaigns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77BE2-0976-A97E-9030-4D484413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6B32-B186-4870-A856-1543D54AE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C3038AE-F6B1-F3AA-C5C5-C78F3BD2C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4"/>
          <a:stretch>
            <a:fillRect/>
          </a:stretch>
        </p:blipFill>
        <p:spPr>
          <a:xfrm>
            <a:off x="1033803" y="2416078"/>
            <a:ext cx="7112803" cy="38804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38A18F-9F9A-9AC2-E8B7-232504BDC6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957" y="2271678"/>
            <a:ext cx="4671088" cy="402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54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D50AC-AED7-48C0-8476-72B905FE0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How do BECs begin?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82756-C06C-4BED-8032-5DC09F655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Can be targeted attacks</a:t>
            </a:r>
          </a:p>
          <a:p>
            <a:r>
              <a:rPr lang="en-US" sz="2400" dirty="0"/>
              <a:t>Frequently are a numbers game</a:t>
            </a:r>
          </a:p>
          <a:p>
            <a:pPr lvl="1"/>
            <a:r>
              <a:rPr lang="en-US" sz="2400" dirty="0"/>
              <a:t>Shotgun approach through phishing email campaigns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294D1-D925-477F-988D-7623242E2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6B32-B186-4870-A856-1543D54AE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0CFFF19-0F8E-4729-A7C4-249E23FA5A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82" y="4913352"/>
            <a:ext cx="7472218" cy="1383216"/>
          </a:xfrm>
          <a:prstGeom prst="rect">
            <a:avLst/>
          </a:prstGeom>
        </p:spPr>
      </p:pic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9E82F678-FA01-4758-A485-7FD3A1447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08" y="3835581"/>
            <a:ext cx="7361382" cy="1077771"/>
          </a:xfrm>
          <a:prstGeom prst="rect">
            <a:avLst/>
          </a:prstGeom>
        </p:spPr>
      </p:pic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6B354F77-007E-4E4E-B012-C361670032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52" y="2340156"/>
            <a:ext cx="721995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16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5CD24-DFC8-40B7-B559-DCCD5C70D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BEC Standard Operating Procedure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CAE740-EEE4-4D7B-BDD7-4D9196ABF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6B32-B186-4870-A856-1543D54AE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FEF68B-A5FF-494A-B9F6-F1ED9EDB3582}"/>
              </a:ext>
            </a:extLst>
          </p:cNvPr>
          <p:cNvSpPr/>
          <p:nvPr/>
        </p:nvSpPr>
        <p:spPr>
          <a:xfrm>
            <a:off x="18143" y="5197628"/>
            <a:ext cx="2057400" cy="98482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E1C1F2-A7F4-494B-9323-26F2045378DE}"/>
              </a:ext>
            </a:extLst>
          </p:cNvPr>
          <p:cNvCxnSpPr/>
          <p:nvPr/>
        </p:nvCxnSpPr>
        <p:spPr>
          <a:xfrm>
            <a:off x="3540803" y="1329563"/>
            <a:ext cx="5510672" cy="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dash"/>
            <a:miter lim="800000"/>
          </a:ln>
          <a:effectLst/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C366478-4DE9-4641-8F80-9D3EB7BF76B6}"/>
              </a:ext>
            </a:extLst>
          </p:cNvPr>
          <p:cNvSpPr/>
          <p:nvPr/>
        </p:nvSpPr>
        <p:spPr>
          <a:xfrm rot="10800000" flipV="1">
            <a:off x="3665990" y="1477633"/>
            <a:ext cx="52602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Employees use email correspondence to perform regular business duties, which can include making payments to vendors, processing payroll, or various other financial matters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EC9DE2-1505-42EB-AAD0-5F171A6DDBE9}"/>
              </a:ext>
            </a:extLst>
          </p:cNvPr>
          <p:cNvSpPr/>
          <p:nvPr/>
        </p:nvSpPr>
        <p:spPr>
          <a:xfrm rot="10800000" flipV="1">
            <a:off x="3665990" y="2593086"/>
            <a:ext cx="5260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Hackers can intercept the email communication, and see who is the intended recipient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425EB8-5BDF-47B2-88C4-4ACDEF885DDD}"/>
              </a:ext>
            </a:extLst>
          </p:cNvPr>
          <p:cNvCxnSpPr/>
          <p:nvPr/>
        </p:nvCxnSpPr>
        <p:spPr>
          <a:xfrm>
            <a:off x="3540803" y="2445230"/>
            <a:ext cx="5510672" cy="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dash"/>
            <a:miter lim="800000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710CF7-9BDD-49B2-B531-389D655476BF}"/>
              </a:ext>
            </a:extLst>
          </p:cNvPr>
          <p:cNvCxnSpPr/>
          <p:nvPr/>
        </p:nvCxnSpPr>
        <p:spPr>
          <a:xfrm>
            <a:off x="3540803" y="3329779"/>
            <a:ext cx="5510672" cy="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dash"/>
            <a:miter lim="800000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B5B59-65CF-47A9-904E-D2F1D85EE1C0}"/>
              </a:ext>
            </a:extLst>
          </p:cNvPr>
          <p:cNvCxnSpPr/>
          <p:nvPr/>
        </p:nvCxnSpPr>
        <p:spPr>
          <a:xfrm>
            <a:off x="3540803" y="4107546"/>
            <a:ext cx="5510672" cy="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dash"/>
            <a:miter lim="800000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33FCCA-39C3-4082-83BB-213253351C3B}"/>
              </a:ext>
            </a:extLst>
          </p:cNvPr>
          <p:cNvCxnSpPr/>
          <p:nvPr/>
        </p:nvCxnSpPr>
        <p:spPr>
          <a:xfrm>
            <a:off x="3540803" y="5117336"/>
            <a:ext cx="5510672" cy="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dash"/>
            <a:miter lim="800000"/>
          </a:ln>
          <a:effectLst/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5B39BD0-4299-4F9C-818A-D8140CDC784B}"/>
              </a:ext>
            </a:extLst>
          </p:cNvPr>
          <p:cNvSpPr/>
          <p:nvPr/>
        </p:nvSpPr>
        <p:spPr>
          <a:xfrm rot="10800000" flipV="1">
            <a:off x="3665990" y="3425069"/>
            <a:ext cx="5260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Hackers then create rules and potentially a spoofed email address, emulating the client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E2EBBA-A50E-4BAE-B040-0D0246CD347A}"/>
              </a:ext>
            </a:extLst>
          </p:cNvPr>
          <p:cNvSpPr/>
          <p:nvPr/>
        </p:nvSpPr>
        <p:spPr>
          <a:xfrm rot="10800000" flipV="1">
            <a:off x="3665990" y="4241671"/>
            <a:ext cx="52602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Hackers send an email either from the legitimate account or a spoofed email address as the client, requesting a transfer of funds – often to newly created bank accounts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4B3BE8-5215-48B4-899C-F43A57BFF67C}"/>
              </a:ext>
            </a:extLst>
          </p:cNvPr>
          <p:cNvSpPr/>
          <p:nvPr/>
        </p:nvSpPr>
        <p:spPr>
          <a:xfrm rot="10800000" flipV="1">
            <a:off x="3665990" y="5459131"/>
            <a:ext cx="5260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The instructions appear to be legitimate, and so the business transfers the funds to a fraudster’s account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6EEBEE-3F66-47B3-939F-1D3C007E9358}"/>
              </a:ext>
            </a:extLst>
          </p:cNvPr>
          <p:cNvGrpSpPr/>
          <p:nvPr/>
        </p:nvGrpSpPr>
        <p:grpSpPr>
          <a:xfrm>
            <a:off x="335457" y="926335"/>
            <a:ext cx="3058384" cy="1348679"/>
            <a:chOff x="335457" y="784567"/>
            <a:chExt cx="3058384" cy="1348679"/>
          </a:xfrm>
        </p:grpSpPr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01A9AB5-2921-4042-9501-E0E087925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57" y="784567"/>
              <a:ext cx="3058384" cy="1348679"/>
            </a:xfrm>
            <a:custGeom>
              <a:avLst/>
              <a:gdLst>
                <a:gd name="T0" fmla="*/ 3294 w 3846"/>
                <a:gd name="T1" fmla="*/ 446 h 1696"/>
                <a:gd name="T2" fmla="*/ 2736 w 3846"/>
                <a:gd name="T3" fmla="*/ 0 h 1696"/>
                <a:gd name="T4" fmla="*/ 2736 w 3846"/>
                <a:gd name="T5" fmla="*/ 438 h 1696"/>
                <a:gd name="T6" fmla="*/ 96 w 3846"/>
                <a:gd name="T7" fmla="*/ 438 h 1696"/>
                <a:gd name="T8" fmla="*/ 96 w 3846"/>
                <a:gd name="T9" fmla="*/ 438 h 1696"/>
                <a:gd name="T10" fmla="*/ 78 w 3846"/>
                <a:gd name="T11" fmla="*/ 440 h 1696"/>
                <a:gd name="T12" fmla="*/ 60 w 3846"/>
                <a:gd name="T13" fmla="*/ 446 h 1696"/>
                <a:gd name="T14" fmla="*/ 44 w 3846"/>
                <a:gd name="T15" fmla="*/ 454 h 1696"/>
                <a:gd name="T16" fmla="*/ 28 w 3846"/>
                <a:gd name="T17" fmla="*/ 466 h 1696"/>
                <a:gd name="T18" fmla="*/ 18 w 3846"/>
                <a:gd name="T19" fmla="*/ 480 h 1696"/>
                <a:gd name="T20" fmla="*/ 8 w 3846"/>
                <a:gd name="T21" fmla="*/ 496 h 1696"/>
                <a:gd name="T22" fmla="*/ 2 w 3846"/>
                <a:gd name="T23" fmla="*/ 514 h 1696"/>
                <a:gd name="T24" fmla="*/ 0 w 3846"/>
                <a:gd name="T25" fmla="*/ 534 h 1696"/>
                <a:gd name="T26" fmla="*/ 0 w 3846"/>
                <a:gd name="T27" fmla="*/ 1044 h 1696"/>
                <a:gd name="T28" fmla="*/ 0 w 3846"/>
                <a:gd name="T29" fmla="*/ 1156 h 1696"/>
                <a:gd name="T30" fmla="*/ 0 w 3846"/>
                <a:gd name="T31" fmla="*/ 1156 h 1696"/>
                <a:gd name="T32" fmla="*/ 0 w 3846"/>
                <a:gd name="T33" fmla="*/ 1256 h 1696"/>
                <a:gd name="T34" fmla="*/ 558 w 3846"/>
                <a:gd name="T35" fmla="*/ 1696 h 1696"/>
                <a:gd name="T36" fmla="*/ 1106 w 3846"/>
                <a:gd name="T37" fmla="*/ 1252 h 1696"/>
                <a:gd name="T38" fmla="*/ 3750 w 3846"/>
                <a:gd name="T39" fmla="*/ 1252 h 1696"/>
                <a:gd name="T40" fmla="*/ 3750 w 3846"/>
                <a:gd name="T41" fmla="*/ 1252 h 1696"/>
                <a:gd name="T42" fmla="*/ 3770 w 3846"/>
                <a:gd name="T43" fmla="*/ 1250 h 1696"/>
                <a:gd name="T44" fmla="*/ 3788 w 3846"/>
                <a:gd name="T45" fmla="*/ 1244 h 1696"/>
                <a:gd name="T46" fmla="*/ 3804 w 3846"/>
                <a:gd name="T47" fmla="*/ 1236 h 1696"/>
                <a:gd name="T48" fmla="*/ 3818 w 3846"/>
                <a:gd name="T49" fmla="*/ 1224 h 1696"/>
                <a:gd name="T50" fmla="*/ 3830 w 3846"/>
                <a:gd name="T51" fmla="*/ 1210 h 1696"/>
                <a:gd name="T52" fmla="*/ 3838 w 3846"/>
                <a:gd name="T53" fmla="*/ 1192 h 1696"/>
                <a:gd name="T54" fmla="*/ 3844 w 3846"/>
                <a:gd name="T55" fmla="*/ 1174 h 1696"/>
                <a:gd name="T56" fmla="*/ 3846 w 3846"/>
                <a:gd name="T57" fmla="*/ 1156 h 1696"/>
                <a:gd name="T58" fmla="*/ 3846 w 3846"/>
                <a:gd name="T59" fmla="*/ 674 h 1696"/>
                <a:gd name="T60" fmla="*/ 3846 w 3846"/>
                <a:gd name="T61" fmla="*/ 572 h 1696"/>
                <a:gd name="T62" fmla="*/ 3846 w 3846"/>
                <a:gd name="T63" fmla="*/ 534 h 1696"/>
                <a:gd name="T64" fmla="*/ 3846 w 3846"/>
                <a:gd name="T65" fmla="*/ 0 h 1696"/>
                <a:gd name="T66" fmla="*/ 3294 w 3846"/>
                <a:gd name="T67" fmla="*/ 446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46" h="1696">
                  <a:moveTo>
                    <a:pt x="3294" y="446"/>
                  </a:moveTo>
                  <a:lnTo>
                    <a:pt x="2736" y="0"/>
                  </a:lnTo>
                  <a:lnTo>
                    <a:pt x="2736" y="438"/>
                  </a:lnTo>
                  <a:lnTo>
                    <a:pt x="96" y="438"/>
                  </a:lnTo>
                  <a:lnTo>
                    <a:pt x="96" y="438"/>
                  </a:lnTo>
                  <a:lnTo>
                    <a:pt x="78" y="440"/>
                  </a:lnTo>
                  <a:lnTo>
                    <a:pt x="60" y="446"/>
                  </a:lnTo>
                  <a:lnTo>
                    <a:pt x="44" y="454"/>
                  </a:lnTo>
                  <a:lnTo>
                    <a:pt x="28" y="466"/>
                  </a:lnTo>
                  <a:lnTo>
                    <a:pt x="18" y="480"/>
                  </a:lnTo>
                  <a:lnTo>
                    <a:pt x="8" y="496"/>
                  </a:lnTo>
                  <a:lnTo>
                    <a:pt x="2" y="514"/>
                  </a:lnTo>
                  <a:lnTo>
                    <a:pt x="0" y="534"/>
                  </a:lnTo>
                  <a:lnTo>
                    <a:pt x="0" y="1044"/>
                  </a:lnTo>
                  <a:lnTo>
                    <a:pt x="0" y="1156"/>
                  </a:lnTo>
                  <a:lnTo>
                    <a:pt x="0" y="1156"/>
                  </a:lnTo>
                  <a:lnTo>
                    <a:pt x="0" y="1256"/>
                  </a:lnTo>
                  <a:lnTo>
                    <a:pt x="558" y="1696"/>
                  </a:lnTo>
                  <a:lnTo>
                    <a:pt x="1106" y="1252"/>
                  </a:lnTo>
                  <a:lnTo>
                    <a:pt x="3750" y="1252"/>
                  </a:lnTo>
                  <a:lnTo>
                    <a:pt x="3750" y="1252"/>
                  </a:lnTo>
                  <a:lnTo>
                    <a:pt x="3770" y="1250"/>
                  </a:lnTo>
                  <a:lnTo>
                    <a:pt x="3788" y="1244"/>
                  </a:lnTo>
                  <a:lnTo>
                    <a:pt x="3804" y="1236"/>
                  </a:lnTo>
                  <a:lnTo>
                    <a:pt x="3818" y="1224"/>
                  </a:lnTo>
                  <a:lnTo>
                    <a:pt x="3830" y="1210"/>
                  </a:lnTo>
                  <a:lnTo>
                    <a:pt x="3838" y="1192"/>
                  </a:lnTo>
                  <a:lnTo>
                    <a:pt x="3844" y="1174"/>
                  </a:lnTo>
                  <a:lnTo>
                    <a:pt x="3846" y="1156"/>
                  </a:lnTo>
                  <a:lnTo>
                    <a:pt x="3846" y="674"/>
                  </a:lnTo>
                  <a:lnTo>
                    <a:pt x="3846" y="572"/>
                  </a:lnTo>
                  <a:lnTo>
                    <a:pt x="3846" y="534"/>
                  </a:lnTo>
                  <a:lnTo>
                    <a:pt x="3846" y="0"/>
                  </a:lnTo>
                  <a:lnTo>
                    <a:pt x="3294" y="446"/>
                  </a:lnTo>
                  <a:close/>
                </a:path>
              </a:pathLst>
            </a:custGeom>
            <a:gradFill>
              <a:gsLst>
                <a:gs pos="95000">
                  <a:srgbClr val="588FBC"/>
                </a:gs>
                <a:gs pos="7000">
                  <a:srgbClr val="5B9BD5">
                    <a:lumMod val="50000"/>
                  </a:srgbClr>
                </a:gs>
              </a:gsLst>
              <a:lin ang="540000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8230A40-D149-4EDE-B905-C47945077FFC}"/>
                </a:ext>
              </a:extLst>
            </p:cNvPr>
            <p:cNvSpPr/>
            <p:nvPr/>
          </p:nvSpPr>
          <p:spPr bwMode="ltGray">
            <a:xfrm>
              <a:off x="502535" y="1291240"/>
              <a:ext cx="554280" cy="554280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33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37D7AA-CC46-4694-8D40-F5364063C1AD}"/>
                </a:ext>
              </a:extLst>
            </p:cNvPr>
            <p:cNvSpPr txBox="1"/>
            <p:nvPr/>
          </p:nvSpPr>
          <p:spPr>
            <a:xfrm>
              <a:off x="1056814" y="1187795"/>
              <a:ext cx="2102955" cy="43497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Step 1: Regular Email</a:t>
              </a:r>
              <a:br>
                <a:rPr kumimoji="0" lang="en-GB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</a:br>
              <a:r>
                <a:rPr kumimoji="0" lang="en-GB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Correspondence</a:t>
              </a:r>
              <a:endPara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 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459E9A2-1AC9-43E9-B232-FF203FC60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773" y="1355355"/>
              <a:ext cx="392502" cy="392502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9EB9287-0FA8-4FCD-A662-DAE48ED0ABFB}"/>
              </a:ext>
            </a:extLst>
          </p:cNvPr>
          <p:cNvGrpSpPr/>
          <p:nvPr/>
        </p:nvGrpSpPr>
        <p:grpSpPr>
          <a:xfrm>
            <a:off x="335457" y="1981100"/>
            <a:ext cx="3058384" cy="1348679"/>
            <a:chOff x="335457" y="1839332"/>
            <a:chExt cx="3058384" cy="1348679"/>
          </a:xfrm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2A1DF8D4-FA3E-4B2C-B642-1B0D3097EC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5457" y="1839332"/>
              <a:ext cx="3058384" cy="1348679"/>
            </a:xfrm>
            <a:custGeom>
              <a:avLst/>
              <a:gdLst>
                <a:gd name="T0" fmla="*/ 3294 w 3846"/>
                <a:gd name="T1" fmla="*/ 446 h 1696"/>
                <a:gd name="T2" fmla="*/ 2736 w 3846"/>
                <a:gd name="T3" fmla="*/ 0 h 1696"/>
                <a:gd name="T4" fmla="*/ 2736 w 3846"/>
                <a:gd name="T5" fmla="*/ 438 h 1696"/>
                <a:gd name="T6" fmla="*/ 96 w 3846"/>
                <a:gd name="T7" fmla="*/ 438 h 1696"/>
                <a:gd name="T8" fmla="*/ 96 w 3846"/>
                <a:gd name="T9" fmla="*/ 438 h 1696"/>
                <a:gd name="T10" fmla="*/ 78 w 3846"/>
                <a:gd name="T11" fmla="*/ 440 h 1696"/>
                <a:gd name="T12" fmla="*/ 60 w 3846"/>
                <a:gd name="T13" fmla="*/ 446 h 1696"/>
                <a:gd name="T14" fmla="*/ 44 w 3846"/>
                <a:gd name="T15" fmla="*/ 454 h 1696"/>
                <a:gd name="T16" fmla="*/ 28 w 3846"/>
                <a:gd name="T17" fmla="*/ 466 h 1696"/>
                <a:gd name="T18" fmla="*/ 18 w 3846"/>
                <a:gd name="T19" fmla="*/ 480 h 1696"/>
                <a:gd name="T20" fmla="*/ 8 w 3846"/>
                <a:gd name="T21" fmla="*/ 496 h 1696"/>
                <a:gd name="T22" fmla="*/ 2 w 3846"/>
                <a:gd name="T23" fmla="*/ 514 h 1696"/>
                <a:gd name="T24" fmla="*/ 0 w 3846"/>
                <a:gd name="T25" fmla="*/ 534 h 1696"/>
                <a:gd name="T26" fmla="*/ 0 w 3846"/>
                <a:gd name="T27" fmla="*/ 1044 h 1696"/>
                <a:gd name="T28" fmla="*/ 0 w 3846"/>
                <a:gd name="T29" fmla="*/ 1156 h 1696"/>
                <a:gd name="T30" fmla="*/ 0 w 3846"/>
                <a:gd name="T31" fmla="*/ 1156 h 1696"/>
                <a:gd name="T32" fmla="*/ 0 w 3846"/>
                <a:gd name="T33" fmla="*/ 1256 h 1696"/>
                <a:gd name="T34" fmla="*/ 558 w 3846"/>
                <a:gd name="T35" fmla="*/ 1696 h 1696"/>
                <a:gd name="T36" fmla="*/ 1106 w 3846"/>
                <a:gd name="T37" fmla="*/ 1252 h 1696"/>
                <a:gd name="T38" fmla="*/ 3750 w 3846"/>
                <a:gd name="T39" fmla="*/ 1252 h 1696"/>
                <a:gd name="T40" fmla="*/ 3750 w 3846"/>
                <a:gd name="T41" fmla="*/ 1252 h 1696"/>
                <a:gd name="T42" fmla="*/ 3770 w 3846"/>
                <a:gd name="T43" fmla="*/ 1250 h 1696"/>
                <a:gd name="T44" fmla="*/ 3788 w 3846"/>
                <a:gd name="T45" fmla="*/ 1244 h 1696"/>
                <a:gd name="T46" fmla="*/ 3804 w 3846"/>
                <a:gd name="T47" fmla="*/ 1236 h 1696"/>
                <a:gd name="T48" fmla="*/ 3818 w 3846"/>
                <a:gd name="T49" fmla="*/ 1224 h 1696"/>
                <a:gd name="T50" fmla="*/ 3830 w 3846"/>
                <a:gd name="T51" fmla="*/ 1210 h 1696"/>
                <a:gd name="T52" fmla="*/ 3838 w 3846"/>
                <a:gd name="T53" fmla="*/ 1192 h 1696"/>
                <a:gd name="T54" fmla="*/ 3844 w 3846"/>
                <a:gd name="T55" fmla="*/ 1174 h 1696"/>
                <a:gd name="T56" fmla="*/ 3846 w 3846"/>
                <a:gd name="T57" fmla="*/ 1156 h 1696"/>
                <a:gd name="T58" fmla="*/ 3846 w 3846"/>
                <a:gd name="T59" fmla="*/ 674 h 1696"/>
                <a:gd name="T60" fmla="*/ 3846 w 3846"/>
                <a:gd name="T61" fmla="*/ 572 h 1696"/>
                <a:gd name="T62" fmla="*/ 3846 w 3846"/>
                <a:gd name="T63" fmla="*/ 534 h 1696"/>
                <a:gd name="T64" fmla="*/ 3846 w 3846"/>
                <a:gd name="T65" fmla="*/ 0 h 1696"/>
                <a:gd name="T66" fmla="*/ 3294 w 3846"/>
                <a:gd name="T67" fmla="*/ 446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46" h="1696">
                  <a:moveTo>
                    <a:pt x="3294" y="446"/>
                  </a:moveTo>
                  <a:lnTo>
                    <a:pt x="2736" y="0"/>
                  </a:lnTo>
                  <a:lnTo>
                    <a:pt x="2736" y="438"/>
                  </a:lnTo>
                  <a:lnTo>
                    <a:pt x="96" y="438"/>
                  </a:lnTo>
                  <a:lnTo>
                    <a:pt x="96" y="438"/>
                  </a:lnTo>
                  <a:lnTo>
                    <a:pt x="78" y="440"/>
                  </a:lnTo>
                  <a:lnTo>
                    <a:pt x="60" y="446"/>
                  </a:lnTo>
                  <a:lnTo>
                    <a:pt x="44" y="454"/>
                  </a:lnTo>
                  <a:lnTo>
                    <a:pt x="28" y="466"/>
                  </a:lnTo>
                  <a:lnTo>
                    <a:pt x="18" y="480"/>
                  </a:lnTo>
                  <a:lnTo>
                    <a:pt x="8" y="496"/>
                  </a:lnTo>
                  <a:lnTo>
                    <a:pt x="2" y="514"/>
                  </a:lnTo>
                  <a:lnTo>
                    <a:pt x="0" y="534"/>
                  </a:lnTo>
                  <a:lnTo>
                    <a:pt x="0" y="1044"/>
                  </a:lnTo>
                  <a:lnTo>
                    <a:pt x="0" y="1156"/>
                  </a:lnTo>
                  <a:lnTo>
                    <a:pt x="0" y="1156"/>
                  </a:lnTo>
                  <a:lnTo>
                    <a:pt x="0" y="1256"/>
                  </a:lnTo>
                  <a:lnTo>
                    <a:pt x="558" y="1696"/>
                  </a:lnTo>
                  <a:lnTo>
                    <a:pt x="1106" y="1252"/>
                  </a:lnTo>
                  <a:lnTo>
                    <a:pt x="3750" y="1252"/>
                  </a:lnTo>
                  <a:lnTo>
                    <a:pt x="3750" y="1252"/>
                  </a:lnTo>
                  <a:lnTo>
                    <a:pt x="3770" y="1250"/>
                  </a:lnTo>
                  <a:lnTo>
                    <a:pt x="3788" y="1244"/>
                  </a:lnTo>
                  <a:lnTo>
                    <a:pt x="3804" y="1236"/>
                  </a:lnTo>
                  <a:lnTo>
                    <a:pt x="3818" y="1224"/>
                  </a:lnTo>
                  <a:lnTo>
                    <a:pt x="3830" y="1210"/>
                  </a:lnTo>
                  <a:lnTo>
                    <a:pt x="3838" y="1192"/>
                  </a:lnTo>
                  <a:lnTo>
                    <a:pt x="3844" y="1174"/>
                  </a:lnTo>
                  <a:lnTo>
                    <a:pt x="3846" y="1156"/>
                  </a:lnTo>
                  <a:lnTo>
                    <a:pt x="3846" y="674"/>
                  </a:lnTo>
                  <a:lnTo>
                    <a:pt x="3846" y="572"/>
                  </a:lnTo>
                  <a:lnTo>
                    <a:pt x="3846" y="534"/>
                  </a:lnTo>
                  <a:lnTo>
                    <a:pt x="3846" y="0"/>
                  </a:lnTo>
                  <a:lnTo>
                    <a:pt x="3294" y="446"/>
                  </a:lnTo>
                  <a:close/>
                </a:path>
              </a:pathLst>
            </a:custGeom>
            <a:gradFill>
              <a:gsLst>
                <a:gs pos="95000">
                  <a:srgbClr val="588FBC"/>
                </a:gs>
                <a:gs pos="7000">
                  <a:srgbClr val="5B9BD5">
                    <a:lumMod val="50000"/>
                  </a:srgbClr>
                </a:gs>
              </a:gsLst>
              <a:lin ang="540000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98CF63E-7779-4331-B5A5-D135472429FD}"/>
                </a:ext>
              </a:extLst>
            </p:cNvPr>
            <p:cNvSpPr/>
            <p:nvPr/>
          </p:nvSpPr>
          <p:spPr bwMode="ltGray">
            <a:xfrm>
              <a:off x="2679421" y="2303462"/>
              <a:ext cx="554280" cy="554280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33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A50A2FC-0B55-4C97-AEA0-EF74DBB0EA91}"/>
                </a:ext>
              </a:extLst>
            </p:cNvPr>
            <p:cNvSpPr txBox="1"/>
            <p:nvPr/>
          </p:nvSpPr>
          <p:spPr>
            <a:xfrm>
              <a:off x="508209" y="2376343"/>
              <a:ext cx="2102955" cy="43497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Step 2: Interception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A8CB956-461A-4C9E-97C0-CDCA2C49C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95075" y="2362100"/>
              <a:ext cx="322971" cy="406943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CBB3CFC-ABD5-40E1-AC51-0AD91ED7D69F}"/>
              </a:ext>
            </a:extLst>
          </p:cNvPr>
          <p:cNvGrpSpPr/>
          <p:nvPr/>
        </p:nvGrpSpPr>
        <p:grpSpPr>
          <a:xfrm>
            <a:off x="335457" y="3029325"/>
            <a:ext cx="3058384" cy="1348679"/>
            <a:chOff x="335457" y="2887557"/>
            <a:chExt cx="3058384" cy="1348679"/>
          </a:xfrm>
        </p:grpSpPr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945B0A87-2753-4289-8F63-32273977C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57" y="2887557"/>
              <a:ext cx="3058384" cy="1348679"/>
            </a:xfrm>
            <a:custGeom>
              <a:avLst/>
              <a:gdLst>
                <a:gd name="T0" fmla="*/ 3294 w 3846"/>
                <a:gd name="T1" fmla="*/ 446 h 1696"/>
                <a:gd name="T2" fmla="*/ 2736 w 3846"/>
                <a:gd name="T3" fmla="*/ 0 h 1696"/>
                <a:gd name="T4" fmla="*/ 2736 w 3846"/>
                <a:gd name="T5" fmla="*/ 438 h 1696"/>
                <a:gd name="T6" fmla="*/ 96 w 3846"/>
                <a:gd name="T7" fmla="*/ 438 h 1696"/>
                <a:gd name="T8" fmla="*/ 96 w 3846"/>
                <a:gd name="T9" fmla="*/ 438 h 1696"/>
                <a:gd name="T10" fmla="*/ 78 w 3846"/>
                <a:gd name="T11" fmla="*/ 440 h 1696"/>
                <a:gd name="T12" fmla="*/ 60 w 3846"/>
                <a:gd name="T13" fmla="*/ 446 h 1696"/>
                <a:gd name="T14" fmla="*/ 44 w 3846"/>
                <a:gd name="T15" fmla="*/ 454 h 1696"/>
                <a:gd name="T16" fmla="*/ 28 w 3846"/>
                <a:gd name="T17" fmla="*/ 466 h 1696"/>
                <a:gd name="T18" fmla="*/ 18 w 3846"/>
                <a:gd name="T19" fmla="*/ 480 h 1696"/>
                <a:gd name="T20" fmla="*/ 8 w 3846"/>
                <a:gd name="T21" fmla="*/ 496 h 1696"/>
                <a:gd name="T22" fmla="*/ 2 w 3846"/>
                <a:gd name="T23" fmla="*/ 514 h 1696"/>
                <a:gd name="T24" fmla="*/ 0 w 3846"/>
                <a:gd name="T25" fmla="*/ 534 h 1696"/>
                <a:gd name="T26" fmla="*/ 0 w 3846"/>
                <a:gd name="T27" fmla="*/ 1044 h 1696"/>
                <a:gd name="T28" fmla="*/ 0 w 3846"/>
                <a:gd name="T29" fmla="*/ 1156 h 1696"/>
                <a:gd name="T30" fmla="*/ 0 w 3846"/>
                <a:gd name="T31" fmla="*/ 1156 h 1696"/>
                <a:gd name="T32" fmla="*/ 0 w 3846"/>
                <a:gd name="T33" fmla="*/ 1256 h 1696"/>
                <a:gd name="T34" fmla="*/ 558 w 3846"/>
                <a:gd name="T35" fmla="*/ 1696 h 1696"/>
                <a:gd name="T36" fmla="*/ 1106 w 3846"/>
                <a:gd name="T37" fmla="*/ 1252 h 1696"/>
                <a:gd name="T38" fmla="*/ 3750 w 3846"/>
                <a:gd name="T39" fmla="*/ 1252 h 1696"/>
                <a:gd name="T40" fmla="*/ 3750 w 3846"/>
                <a:gd name="T41" fmla="*/ 1252 h 1696"/>
                <a:gd name="T42" fmla="*/ 3770 w 3846"/>
                <a:gd name="T43" fmla="*/ 1250 h 1696"/>
                <a:gd name="T44" fmla="*/ 3788 w 3846"/>
                <a:gd name="T45" fmla="*/ 1244 h 1696"/>
                <a:gd name="T46" fmla="*/ 3804 w 3846"/>
                <a:gd name="T47" fmla="*/ 1236 h 1696"/>
                <a:gd name="T48" fmla="*/ 3818 w 3846"/>
                <a:gd name="T49" fmla="*/ 1224 h 1696"/>
                <a:gd name="T50" fmla="*/ 3830 w 3846"/>
                <a:gd name="T51" fmla="*/ 1210 h 1696"/>
                <a:gd name="T52" fmla="*/ 3838 w 3846"/>
                <a:gd name="T53" fmla="*/ 1192 h 1696"/>
                <a:gd name="T54" fmla="*/ 3844 w 3846"/>
                <a:gd name="T55" fmla="*/ 1174 h 1696"/>
                <a:gd name="T56" fmla="*/ 3846 w 3846"/>
                <a:gd name="T57" fmla="*/ 1156 h 1696"/>
                <a:gd name="T58" fmla="*/ 3846 w 3846"/>
                <a:gd name="T59" fmla="*/ 674 h 1696"/>
                <a:gd name="T60" fmla="*/ 3846 w 3846"/>
                <a:gd name="T61" fmla="*/ 572 h 1696"/>
                <a:gd name="T62" fmla="*/ 3846 w 3846"/>
                <a:gd name="T63" fmla="*/ 534 h 1696"/>
                <a:gd name="T64" fmla="*/ 3846 w 3846"/>
                <a:gd name="T65" fmla="*/ 0 h 1696"/>
                <a:gd name="T66" fmla="*/ 3294 w 3846"/>
                <a:gd name="T67" fmla="*/ 446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46" h="1696">
                  <a:moveTo>
                    <a:pt x="3294" y="446"/>
                  </a:moveTo>
                  <a:lnTo>
                    <a:pt x="2736" y="0"/>
                  </a:lnTo>
                  <a:lnTo>
                    <a:pt x="2736" y="438"/>
                  </a:lnTo>
                  <a:lnTo>
                    <a:pt x="96" y="438"/>
                  </a:lnTo>
                  <a:lnTo>
                    <a:pt x="96" y="438"/>
                  </a:lnTo>
                  <a:lnTo>
                    <a:pt x="78" y="440"/>
                  </a:lnTo>
                  <a:lnTo>
                    <a:pt x="60" y="446"/>
                  </a:lnTo>
                  <a:lnTo>
                    <a:pt x="44" y="454"/>
                  </a:lnTo>
                  <a:lnTo>
                    <a:pt x="28" y="466"/>
                  </a:lnTo>
                  <a:lnTo>
                    <a:pt x="18" y="480"/>
                  </a:lnTo>
                  <a:lnTo>
                    <a:pt x="8" y="496"/>
                  </a:lnTo>
                  <a:lnTo>
                    <a:pt x="2" y="514"/>
                  </a:lnTo>
                  <a:lnTo>
                    <a:pt x="0" y="534"/>
                  </a:lnTo>
                  <a:lnTo>
                    <a:pt x="0" y="1044"/>
                  </a:lnTo>
                  <a:lnTo>
                    <a:pt x="0" y="1156"/>
                  </a:lnTo>
                  <a:lnTo>
                    <a:pt x="0" y="1156"/>
                  </a:lnTo>
                  <a:lnTo>
                    <a:pt x="0" y="1256"/>
                  </a:lnTo>
                  <a:lnTo>
                    <a:pt x="558" y="1696"/>
                  </a:lnTo>
                  <a:lnTo>
                    <a:pt x="1106" y="1252"/>
                  </a:lnTo>
                  <a:lnTo>
                    <a:pt x="3750" y="1252"/>
                  </a:lnTo>
                  <a:lnTo>
                    <a:pt x="3750" y="1252"/>
                  </a:lnTo>
                  <a:lnTo>
                    <a:pt x="3770" y="1250"/>
                  </a:lnTo>
                  <a:lnTo>
                    <a:pt x="3788" y="1244"/>
                  </a:lnTo>
                  <a:lnTo>
                    <a:pt x="3804" y="1236"/>
                  </a:lnTo>
                  <a:lnTo>
                    <a:pt x="3818" y="1224"/>
                  </a:lnTo>
                  <a:lnTo>
                    <a:pt x="3830" y="1210"/>
                  </a:lnTo>
                  <a:lnTo>
                    <a:pt x="3838" y="1192"/>
                  </a:lnTo>
                  <a:lnTo>
                    <a:pt x="3844" y="1174"/>
                  </a:lnTo>
                  <a:lnTo>
                    <a:pt x="3846" y="1156"/>
                  </a:lnTo>
                  <a:lnTo>
                    <a:pt x="3846" y="674"/>
                  </a:lnTo>
                  <a:lnTo>
                    <a:pt x="3846" y="572"/>
                  </a:lnTo>
                  <a:lnTo>
                    <a:pt x="3846" y="534"/>
                  </a:lnTo>
                  <a:lnTo>
                    <a:pt x="3846" y="0"/>
                  </a:lnTo>
                  <a:lnTo>
                    <a:pt x="3294" y="446"/>
                  </a:lnTo>
                  <a:close/>
                </a:path>
              </a:pathLst>
            </a:custGeom>
            <a:gradFill>
              <a:gsLst>
                <a:gs pos="95000">
                  <a:srgbClr val="588FBC"/>
                </a:gs>
                <a:gs pos="7000">
                  <a:srgbClr val="5B9BD5">
                    <a:lumMod val="50000"/>
                  </a:srgbClr>
                </a:gs>
              </a:gsLst>
              <a:lin ang="540000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5578844-852C-45F1-B674-D2329B359C26}"/>
                </a:ext>
              </a:extLst>
            </p:cNvPr>
            <p:cNvSpPr/>
            <p:nvPr/>
          </p:nvSpPr>
          <p:spPr bwMode="ltGray">
            <a:xfrm>
              <a:off x="502535" y="3411498"/>
              <a:ext cx="554280" cy="554280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33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9C8B73D-FA86-47B1-89A1-DC47C875A93E}"/>
                </a:ext>
              </a:extLst>
            </p:cNvPr>
            <p:cNvSpPr txBox="1"/>
            <p:nvPr/>
          </p:nvSpPr>
          <p:spPr>
            <a:xfrm>
              <a:off x="1173850" y="3303593"/>
              <a:ext cx="2102955" cy="43497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Step 3: Spoofed Email</a:t>
              </a:r>
              <a:b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</a:b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Created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7AA7D63-B2F7-4464-9DF9-E44BE0A74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909" y="3513396"/>
              <a:ext cx="370230" cy="37023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525D0B6-785C-4CA7-81E4-D6E47E57533E}"/>
              </a:ext>
            </a:extLst>
          </p:cNvPr>
          <p:cNvGrpSpPr/>
          <p:nvPr/>
        </p:nvGrpSpPr>
        <p:grpSpPr>
          <a:xfrm>
            <a:off x="335457" y="4084089"/>
            <a:ext cx="3058384" cy="1348679"/>
            <a:chOff x="335457" y="3942321"/>
            <a:chExt cx="3058384" cy="1348679"/>
          </a:xfrm>
        </p:grpSpPr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F2678278-97D3-4B4B-BD12-C0532DAC86A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5457" y="3942321"/>
              <a:ext cx="3058384" cy="1348679"/>
            </a:xfrm>
            <a:custGeom>
              <a:avLst/>
              <a:gdLst>
                <a:gd name="T0" fmla="*/ 3294 w 3846"/>
                <a:gd name="T1" fmla="*/ 446 h 1696"/>
                <a:gd name="T2" fmla="*/ 2736 w 3846"/>
                <a:gd name="T3" fmla="*/ 0 h 1696"/>
                <a:gd name="T4" fmla="*/ 2736 w 3846"/>
                <a:gd name="T5" fmla="*/ 438 h 1696"/>
                <a:gd name="T6" fmla="*/ 96 w 3846"/>
                <a:gd name="T7" fmla="*/ 438 h 1696"/>
                <a:gd name="T8" fmla="*/ 96 w 3846"/>
                <a:gd name="T9" fmla="*/ 438 h 1696"/>
                <a:gd name="T10" fmla="*/ 78 w 3846"/>
                <a:gd name="T11" fmla="*/ 440 h 1696"/>
                <a:gd name="T12" fmla="*/ 60 w 3846"/>
                <a:gd name="T13" fmla="*/ 446 h 1696"/>
                <a:gd name="T14" fmla="*/ 44 w 3846"/>
                <a:gd name="T15" fmla="*/ 454 h 1696"/>
                <a:gd name="T16" fmla="*/ 28 w 3846"/>
                <a:gd name="T17" fmla="*/ 466 h 1696"/>
                <a:gd name="T18" fmla="*/ 18 w 3846"/>
                <a:gd name="T19" fmla="*/ 480 h 1696"/>
                <a:gd name="T20" fmla="*/ 8 w 3846"/>
                <a:gd name="T21" fmla="*/ 496 h 1696"/>
                <a:gd name="T22" fmla="*/ 2 w 3846"/>
                <a:gd name="T23" fmla="*/ 514 h 1696"/>
                <a:gd name="T24" fmla="*/ 0 w 3846"/>
                <a:gd name="T25" fmla="*/ 534 h 1696"/>
                <a:gd name="T26" fmla="*/ 0 w 3846"/>
                <a:gd name="T27" fmla="*/ 1044 h 1696"/>
                <a:gd name="T28" fmla="*/ 0 w 3846"/>
                <a:gd name="T29" fmla="*/ 1156 h 1696"/>
                <a:gd name="T30" fmla="*/ 0 w 3846"/>
                <a:gd name="T31" fmla="*/ 1156 h 1696"/>
                <a:gd name="T32" fmla="*/ 0 w 3846"/>
                <a:gd name="T33" fmla="*/ 1256 h 1696"/>
                <a:gd name="T34" fmla="*/ 558 w 3846"/>
                <a:gd name="T35" fmla="*/ 1696 h 1696"/>
                <a:gd name="T36" fmla="*/ 1106 w 3846"/>
                <a:gd name="T37" fmla="*/ 1252 h 1696"/>
                <a:gd name="T38" fmla="*/ 3750 w 3846"/>
                <a:gd name="T39" fmla="*/ 1252 h 1696"/>
                <a:gd name="T40" fmla="*/ 3750 w 3846"/>
                <a:gd name="T41" fmla="*/ 1252 h 1696"/>
                <a:gd name="T42" fmla="*/ 3770 w 3846"/>
                <a:gd name="T43" fmla="*/ 1250 h 1696"/>
                <a:gd name="T44" fmla="*/ 3788 w 3846"/>
                <a:gd name="T45" fmla="*/ 1244 h 1696"/>
                <a:gd name="T46" fmla="*/ 3804 w 3846"/>
                <a:gd name="T47" fmla="*/ 1236 h 1696"/>
                <a:gd name="T48" fmla="*/ 3818 w 3846"/>
                <a:gd name="T49" fmla="*/ 1224 h 1696"/>
                <a:gd name="T50" fmla="*/ 3830 w 3846"/>
                <a:gd name="T51" fmla="*/ 1210 h 1696"/>
                <a:gd name="T52" fmla="*/ 3838 w 3846"/>
                <a:gd name="T53" fmla="*/ 1192 h 1696"/>
                <a:gd name="T54" fmla="*/ 3844 w 3846"/>
                <a:gd name="T55" fmla="*/ 1174 h 1696"/>
                <a:gd name="T56" fmla="*/ 3846 w 3846"/>
                <a:gd name="T57" fmla="*/ 1156 h 1696"/>
                <a:gd name="T58" fmla="*/ 3846 w 3846"/>
                <a:gd name="T59" fmla="*/ 674 h 1696"/>
                <a:gd name="T60" fmla="*/ 3846 w 3846"/>
                <a:gd name="T61" fmla="*/ 572 h 1696"/>
                <a:gd name="T62" fmla="*/ 3846 w 3846"/>
                <a:gd name="T63" fmla="*/ 534 h 1696"/>
                <a:gd name="T64" fmla="*/ 3846 w 3846"/>
                <a:gd name="T65" fmla="*/ 0 h 1696"/>
                <a:gd name="T66" fmla="*/ 3294 w 3846"/>
                <a:gd name="T67" fmla="*/ 446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46" h="1696">
                  <a:moveTo>
                    <a:pt x="3294" y="446"/>
                  </a:moveTo>
                  <a:lnTo>
                    <a:pt x="2736" y="0"/>
                  </a:lnTo>
                  <a:lnTo>
                    <a:pt x="2736" y="438"/>
                  </a:lnTo>
                  <a:lnTo>
                    <a:pt x="96" y="438"/>
                  </a:lnTo>
                  <a:lnTo>
                    <a:pt x="96" y="438"/>
                  </a:lnTo>
                  <a:lnTo>
                    <a:pt x="78" y="440"/>
                  </a:lnTo>
                  <a:lnTo>
                    <a:pt x="60" y="446"/>
                  </a:lnTo>
                  <a:lnTo>
                    <a:pt x="44" y="454"/>
                  </a:lnTo>
                  <a:lnTo>
                    <a:pt x="28" y="466"/>
                  </a:lnTo>
                  <a:lnTo>
                    <a:pt x="18" y="480"/>
                  </a:lnTo>
                  <a:lnTo>
                    <a:pt x="8" y="496"/>
                  </a:lnTo>
                  <a:lnTo>
                    <a:pt x="2" y="514"/>
                  </a:lnTo>
                  <a:lnTo>
                    <a:pt x="0" y="534"/>
                  </a:lnTo>
                  <a:lnTo>
                    <a:pt x="0" y="1044"/>
                  </a:lnTo>
                  <a:lnTo>
                    <a:pt x="0" y="1156"/>
                  </a:lnTo>
                  <a:lnTo>
                    <a:pt x="0" y="1156"/>
                  </a:lnTo>
                  <a:lnTo>
                    <a:pt x="0" y="1256"/>
                  </a:lnTo>
                  <a:lnTo>
                    <a:pt x="558" y="1696"/>
                  </a:lnTo>
                  <a:lnTo>
                    <a:pt x="1106" y="1252"/>
                  </a:lnTo>
                  <a:lnTo>
                    <a:pt x="3750" y="1252"/>
                  </a:lnTo>
                  <a:lnTo>
                    <a:pt x="3750" y="1252"/>
                  </a:lnTo>
                  <a:lnTo>
                    <a:pt x="3770" y="1250"/>
                  </a:lnTo>
                  <a:lnTo>
                    <a:pt x="3788" y="1244"/>
                  </a:lnTo>
                  <a:lnTo>
                    <a:pt x="3804" y="1236"/>
                  </a:lnTo>
                  <a:lnTo>
                    <a:pt x="3818" y="1224"/>
                  </a:lnTo>
                  <a:lnTo>
                    <a:pt x="3830" y="1210"/>
                  </a:lnTo>
                  <a:lnTo>
                    <a:pt x="3838" y="1192"/>
                  </a:lnTo>
                  <a:lnTo>
                    <a:pt x="3844" y="1174"/>
                  </a:lnTo>
                  <a:lnTo>
                    <a:pt x="3846" y="1156"/>
                  </a:lnTo>
                  <a:lnTo>
                    <a:pt x="3846" y="674"/>
                  </a:lnTo>
                  <a:lnTo>
                    <a:pt x="3846" y="572"/>
                  </a:lnTo>
                  <a:lnTo>
                    <a:pt x="3846" y="534"/>
                  </a:lnTo>
                  <a:lnTo>
                    <a:pt x="3846" y="0"/>
                  </a:lnTo>
                  <a:lnTo>
                    <a:pt x="3294" y="446"/>
                  </a:lnTo>
                  <a:close/>
                </a:path>
              </a:pathLst>
            </a:custGeom>
            <a:gradFill>
              <a:gsLst>
                <a:gs pos="95000">
                  <a:srgbClr val="588FBC"/>
                </a:gs>
                <a:gs pos="7000">
                  <a:srgbClr val="5B9BD5">
                    <a:lumMod val="50000"/>
                  </a:srgbClr>
                </a:gs>
              </a:gsLst>
              <a:lin ang="540000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34F74EA-4AC9-488A-85DC-6274D9A9EC61}"/>
                </a:ext>
              </a:extLst>
            </p:cNvPr>
            <p:cNvSpPr/>
            <p:nvPr/>
          </p:nvSpPr>
          <p:spPr bwMode="ltGray">
            <a:xfrm>
              <a:off x="2679421" y="4438143"/>
              <a:ext cx="554280" cy="554280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33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E08B5A7-7C85-4FB6-816A-0083750B1D8E}"/>
                </a:ext>
              </a:extLst>
            </p:cNvPr>
            <p:cNvSpPr txBox="1"/>
            <p:nvPr/>
          </p:nvSpPr>
          <p:spPr>
            <a:xfrm>
              <a:off x="497323" y="4365627"/>
              <a:ext cx="2102955" cy="43497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Step 4: Send Spoof Email</a:t>
              </a:r>
              <a:b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</a:b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with Instructions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A1E1E4E-CB61-473A-ACA8-E8AA7140B0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64" t="22738" r="-6027" b="25484"/>
            <a:stretch/>
          </p:blipFill>
          <p:spPr>
            <a:xfrm>
              <a:off x="2667205" y="4554455"/>
              <a:ext cx="609600" cy="304801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95A3099-CA0C-44DD-AD6C-CB21A322C628}"/>
              </a:ext>
            </a:extLst>
          </p:cNvPr>
          <p:cNvGrpSpPr/>
          <p:nvPr/>
        </p:nvGrpSpPr>
        <p:grpSpPr>
          <a:xfrm>
            <a:off x="335457" y="5117336"/>
            <a:ext cx="3058384" cy="1348679"/>
            <a:chOff x="335457" y="4975568"/>
            <a:chExt cx="3058384" cy="1348679"/>
          </a:xfrm>
        </p:grpSpPr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53A45AFB-B670-4328-BF6A-F784948FB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57" y="4975568"/>
              <a:ext cx="3058384" cy="1348679"/>
            </a:xfrm>
            <a:custGeom>
              <a:avLst/>
              <a:gdLst>
                <a:gd name="T0" fmla="*/ 3294 w 3846"/>
                <a:gd name="T1" fmla="*/ 446 h 1696"/>
                <a:gd name="T2" fmla="*/ 2736 w 3846"/>
                <a:gd name="T3" fmla="*/ 0 h 1696"/>
                <a:gd name="T4" fmla="*/ 2736 w 3846"/>
                <a:gd name="T5" fmla="*/ 438 h 1696"/>
                <a:gd name="T6" fmla="*/ 96 w 3846"/>
                <a:gd name="T7" fmla="*/ 438 h 1696"/>
                <a:gd name="T8" fmla="*/ 96 w 3846"/>
                <a:gd name="T9" fmla="*/ 438 h 1696"/>
                <a:gd name="T10" fmla="*/ 78 w 3846"/>
                <a:gd name="T11" fmla="*/ 440 h 1696"/>
                <a:gd name="T12" fmla="*/ 60 w 3846"/>
                <a:gd name="T13" fmla="*/ 446 h 1696"/>
                <a:gd name="T14" fmla="*/ 44 w 3846"/>
                <a:gd name="T15" fmla="*/ 454 h 1696"/>
                <a:gd name="T16" fmla="*/ 28 w 3846"/>
                <a:gd name="T17" fmla="*/ 466 h 1696"/>
                <a:gd name="T18" fmla="*/ 18 w 3846"/>
                <a:gd name="T19" fmla="*/ 480 h 1696"/>
                <a:gd name="T20" fmla="*/ 8 w 3846"/>
                <a:gd name="T21" fmla="*/ 496 h 1696"/>
                <a:gd name="T22" fmla="*/ 2 w 3846"/>
                <a:gd name="T23" fmla="*/ 514 h 1696"/>
                <a:gd name="T24" fmla="*/ 0 w 3846"/>
                <a:gd name="T25" fmla="*/ 534 h 1696"/>
                <a:gd name="T26" fmla="*/ 0 w 3846"/>
                <a:gd name="T27" fmla="*/ 1044 h 1696"/>
                <a:gd name="T28" fmla="*/ 0 w 3846"/>
                <a:gd name="T29" fmla="*/ 1156 h 1696"/>
                <a:gd name="T30" fmla="*/ 0 w 3846"/>
                <a:gd name="T31" fmla="*/ 1156 h 1696"/>
                <a:gd name="T32" fmla="*/ 0 w 3846"/>
                <a:gd name="T33" fmla="*/ 1256 h 1696"/>
                <a:gd name="T34" fmla="*/ 558 w 3846"/>
                <a:gd name="T35" fmla="*/ 1696 h 1696"/>
                <a:gd name="T36" fmla="*/ 1106 w 3846"/>
                <a:gd name="T37" fmla="*/ 1252 h 1696"/>
                <a:gd name="T38" fmla="*/ 3750 w 3846"/>
                <a:gd name="T39" fmla="*/ 1252 h 1696"/>
                <a:gd name="T40" fmla="*/ 3750 w 3846"/>
                <a:gd name="T41" fmla="*/ 1252 h 1696"/>
                <a:gd name="T42" fmla="*/ 3770 w 3846"/>
                <a:gd name="T43" fmla="*/ 1250 h 1696"/>
                <a:gd name="T44" fmla="*/ 3788 w 3846"/>
                <a:gd name="T45" fmla="*/ 1244 h 1696"/>
                <a:gd name="T46" fmla="*/ 3804 w 3846"/>
                <a:gd name="T47" fmla="*/ 1236 h 1696"/>
                <a:gd name="T48" fmla="*/ 3818 w 3846"/>
                <a:gd name="T49" fmla="*/ 1224 h 1696"/>
                <a:gd name="T50" fmla="*/ 3830 w 3846"/>
                <a:gd name="T51" fmla="*/ 1210 h 1696"/>
                <a:gd name="T52" fmla="*/ 3838 w 3846"/>
                <a:gd name="T53" fmla="*/ 1192 h 1696"/>
                <a:gd name="T54" fmla="*/ 3844 w 3846"/>
                <a:gd name="T55" fmla="*/ 1174 h 1696"/>
                <a:gd name="T56" fmla="*/ 3846 w 3846"/>
                <a:gd name="T57" fmla="*/ 1156 h 1696"/>
                <a:gd name="T58" fmla="*/ 3846 w 3846"/>
                <a:gd name="T59" fmla="*/ 674 h 1696"/>
                <a:gd name="T60" fmla="*/ 3846 w 3846"/>
                <a:gd name="T61" fmla="*/ 572 h 1696"/>
                <a:gd name="T62" fmla="*/ 3846 w 3846"/>
                <a:gd name="T63" fmla="*/ 534 h 1696"/>
                <a:gd name="T64" fmla="*/ 3846 w 3846"/>
                <a:gd name="T65" fmla="*/ 0 h 1696"/>
                <a:gd name="T66" fmla="*/ 3294 w 3846"/>
                <a:gd name="T67" fmla="*/ 446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46" h="1696">
                  <a:moveTo>
                    <a:pt x="3294" y="446"/>
                  </a:moveTo>
                  <a:lnTo>
                    <a:pt x="2736" y="0"/>
                  </a:lnTo>
                  <a:lnTo>
                    <a:pt x="2736" y="438"/>
                  </a:lnTo>
                  <a:lnTo>
                    <a:pt x="96" y="438"/>
                  </a:lnTo>
                  <a:lnTo>
                    <a:pt x="96" y="438"/>
                  </a:lnTo>
                  <a:lnTo>
                    <a:pt x="78" y="440"/>
                  </a:lnTo>
                  <a:lnTo>
                    <a:pt x="60" y="446"/>
                  </a:lnTo>
                  <a:lnTo>
                    <a:pt x="44" y="454"/>
                  </a:lnTo>
                  <a:lnTo>
                    <a:pt x="28" y="466"/>
                  </a:lnTo>
                  <a:lnTo>
                    <a:pt x="18" y="480"/>
                  </a:lnTo>
                  <a:lnTo>
                    <a:pt x="8" y="496"/>
                  </a:lnTo>
                  <a:lnTo>
                    <a:pt x="2" y="514"/>
                  </a:lnTo>
                  <a:lnTo>
                    <a:pt x="0" y="534"/>
                  </a:lnTo>
                  <a:lnTo>
                    <a:pt x="0" y="1044"/>
                  </a:lnTo>
                  <a:lnTo>
                    <a:pt x="0" y="1156"/>
                  </a:lnTo>
                  <a:lnTo>
                    <a:pt x="0" y="1156"/>
                  </a:lnTo>
                  <a:lnTo>
                    <a:pt x="0" y="1256"/>
                  </a:lnTo>
                  <a:lnTo>
                    <a:pt x="558" y="1696"/>
                  </a:lnTo>
                  <a:lnTo>
                    <a:pt x="1106" y="1252"/>
                  </a:lnTo>
                  <a:lnTo>
                    <a:pt x="3750" y="1252"/>
                  </a:lnTo>
                  <a:lnTo>
                    <a:pt x="3750" y="1252"/>
                  </a:lnTo>
                  <a:lnTo>
                    <a:pt x="3770" y="1250"/>
                  </a:lnTo>
                  <a:lnTo>
                    <a:pt x="3788" y="1244"/>
                  </a:lnTo>
                  <a:lnTo>
                    <a:pt x="3804" y="1236"/>
                  </a:lnTo>
                  <a:lnTo>
                    <a:pt x="3818" y="1224"/>
                  </a:lnTo>
                  <a:lnTo>
                    <a:pt x="3830" y="1210"/>
                  </a:lnTo>
                  <a:lnTo>
                    <a:pt x="3838" y="1192"/>
                  </a:lnTo>
                  <a:lnTo>
                    <a:pt x="3844" y="1174"/>
                  </a:lnTo>
                  <a:lnTo>
                    <a:pt x="3846" y="1156"/>
                  </a:lnTo>
                  <a:lnTo>
                    <a:pt x="3846" y="674"/>
                  </a:lnTo>
                  <a:lnTo>
                    <a:pt x="3846" y="572"/>
                  </a:lnTo>
                  <a:lnTo>
                    <a:pt x="3846" y="534"/>
                  </a:lnTo>
                  <a:lnTo>
                    <a:pt x="3846" y="0"/>
                  </a:lnTo>
                  <a:lnTo>
                    <a:pt x="3294" y="446"/>
                  </a:lnTo>
                  <a:close/>
                </a:path>
              </a:pathLst>
            </a:custGeom>
            <a:gradFill>
              <a:gsLst>
                <a:gs pos="95000">
                  <a:srgbClr val="588FBC"/>
                </a:gs>
                <a:gs pos="7000">
                  <a:srgbClr val="5B9BD5">
                    <a:lumMod val="50000"/>
                  </a:srgbClr>
                </a:gs>
              </a:gsLst>
              <a:lin ang="540000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2EAAFEA-541B-4309-93FB-66E894E6425C}"/>
                </a:ext>
              </a:extLst>
            </p:cNvPr>
            <p:cNvSpPr/>
            <p:nvPr/>
          </p:nvSpPr>
          <p:spPr bwMode="ltGray">
            <a:xfrm>
              <a:off x="512520" y="5486400"/>
              <a:ext cx="554280" cy="554280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33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6C049C4-D85A-4F93-9815-80943F1BC601}"/>
                </a:ext>
              </a:extLst>
            </p:cNvPr>
            <p:cNvSpPr txBox="1"/>
            <p:nvPr/>
          </p:nvSpPr>
          <p:spPr>
            <a:xfrm>
              <a:off x="1090107" y="5361487"/>
              <a:ext cx="2196622" cy="43497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Step 5: Funds sent</a:t>
              </a:r>
              <a:b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</a:b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to Fraudsters</a:t>
              </a: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611BE47-BD9F-4CD8-8B07-0BC8935D87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48" b="20298"/>
            <a:stretch/>
          </p:blipFill>
          <p:spPr>
            <a:xfrm>
              <a:off x="515117" y="5562600"/>
              <a:ext cx="54908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6499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5CD24-DFC8-40B7-B559-DCCD5C70D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BEC Standard Operating Procedure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CAE740-EEE4-4D7B-BDD7-4D9196ABF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6B32-B186-4870-A856-1543D54AE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FEF68B-A5FF-494A-B9F6-F1ED9EDB3582}"/>
              </a:ext>
            </a:extLst>
          </p:cNvPr>
          <p:cNvSpPr/>
          <p:nvPr/>
        </p:nvSpPr>
        <p:spPr>
          <a:xfrm>
            <a:off x="18143" y="5197628"/>
            <a:ext cx="2057400" cy="98482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E1C1F2-A7F4-494B-9323-26F2045378DE}"/>
              </a:ext>
            </a:extLst>
          </p:cNvPr>
          <p:cNvCxnSpPr/>
          <p:nvPr/>
        </p:nvCxnSpPr>
        <p:spPr>
          <a:xfrm>
            <a:off x="3540803" y="1329563"/>
            <a:ext cx="5510672" cy="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dash"/>
            <a:miter lim="800000"/>
          </a:ln>
          <a:effectLst/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C366478-4DE9-4641-8F80-9D3EB7BF76B6}"/>
              </a:ext>
            </a:extLst>
          </p:cNvPr>
          <p:cNvSpPr/>
          <p:nvPr/>
        </p:nvSpPr>
        <p:spPr>
          <a:xfrm rot="10800000" flipV="1">
            <a:off x="3665990" y="1477633"/>
            <a:ext cx="52602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Employees use email correspondence to perform regular business duties, which can include making payments to vendors, processing payroll, or various other financial matters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EC9DE2-1505-42EB-AAD0-5F171A6DDBE9}"/>
              </a:ext>
            </a:extLst>
          </p:cNvPr>
          <p:cNvSpPr/>
          <p:nvPr/>
        </p:nvSpPr>
        <p:spPr>
          <a:xfrm rot="10800000" flipV="1">
            <a:off x="3665990" y="2593086"/>
            <a:ext cx="5260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Hackers can intercept the email communication, and see who is the intended recipient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425EB8-5BDF-47B2-88C4-4ACDEF885DDD}"/>
              </a:ext>
            </a:extLst>
          </p:cNvPr>
          <p:cNvCxnSpPr/>
          <p:nvPr/>
        </p:nvCxnSpPr>
        <p:spPr>
          <a:xfrm>
            <a:off x="3540803" y="2445230"/>
            <a:ext cx="5510672" cy="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dash"/>
            <a:miter lim="800000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710CF7-9BDD-49B2-B531-389D655476BF}"/>
              </a:ext>
            </a:extLst>
          </p:cNvPr>
          <p:cNvCxnSpPr/>
          <p:nvPr/>
        </p:nvCxnSpPr>
        <p:spPr>
          <a:xfrm>
            <a:off x="3540803" y="3329779"/>
            <a:ext cx="5510672" cy="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dash"/>
            <a:miter lim="800000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B5B59-65CF-47A9-904E-D2F1D85EE1C0}"/>
              </a:ext>
            </a:extLst>
          </p:cNvPr>
          <p:cNvCxnSpPr/>
          <p:nvPr/>
        </p:nvCxnSpPr>
        <p:spPr>
          <a:xfrm>
            <a:off x="3540803" y="4107546"/>
            <a:ext cx="5510672" cy="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dash"/>
            <a:miter lim="800000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33FCCA-39C3-4082-83BB-213253351C3B}"/>
              </a:ext>
            </a:extLst>
          </p:cNvPr>
          <p:cNvCxnSpPr/>
          <p:nvPr/>
        </p:nvCxnSpPr>
        <p:spPr>
          <a:xfrm>
            <a:off x="3540803" y="5117336"/>
            <a:ext cx="5510672" cy="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dash"/>
            <a:miter lim="800000"/>
          </a:ln>
          <a:effectLst/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5B39BD0-4299-4F9C-818A-D8140CDC784B}"/>
              </a:ext>
            </a:extLst>
          </p:cNvPr>
          <p:cNvSpPr/>
          <p:nvPr/>
        </p:nvSpPr>
        <p:spPr>
          <a:xfrm rot="10800000" flipV="1">
            <a:off x="3665990" y="3425069"/>
            <a:ext cx="5260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Hackers then create rules and potentially a spoofed email address, emulating the client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E2EBBA-A50E-4BAE-B040-0D0246CD347A}"/>
              </a:ext>
            </a:extLst>
          </p:cNvPr>
          <p:cNvSpPr/>
          <p:nvPr/>
        </p:nvSpPr>
        <p:spPr>
          <a:xfrm rot="10800000" flipV="1">
            <a:off x="3665990" y="4241671"/>
            <a:ext cx="52602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Hackers send an email either from the legitimate account or a spoofed email address as the client, requesting a transfer of funds – often to newly created bank accounts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4B3BE8-5215-48B4-899C-F43A57BFF67C}"/>
              </a:ext>
            </a:extLst>
          </p:cNvPr>
          <p:cNvSpPr/>
          <p:nvPr/>
        </p:nvSpPr>
        <p:spPr>
          <a:xfrm rot="10800000" flipV="1">
            <a:off x="3665990" y="5459131"/>
            <a:ext cx="5260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The instructions appear to be legitimate, and so the business transfers the funds to a fraudster’s account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6EEBEE-3F66-47B3-939F-1D3C007E9358}"/>
              </a:ext>
            </a:extLst>
          </p:cNvPr>
          <p:cNvGrpSpPr/>
          <p:nvPr/>
        </p:nvGrpSpPr>
        <p:grpSpPr>
          <a:xfrm>
            <a:off x="335457" y="926335"/>
            <a:ext cx="3058384" cy="1348679"/>
            <a:chOff x="335457" y="784567"/>
            <a:chExt cx="3058384" cy="1348679"/>
          </a:xfrm>
        </p:grpSpPr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01A9AB5-2921-4042-9501-E0E087925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57" y="784567"/>
              <a:ext cx="3058384" cy="1348679"/>
            </a:xfrm>
            <a:custGeom>
              <a:avLst/>
              <a:gdLst>
                <a:gd name="T0" fmla="*/ 3294 w 3846"/>
                <a:gd name="T1" fmla="*/ 446 h 1696"/>
                <a:gd name="T2" fmla="*/ 2736 w 3846"/>
                <a:gd name="T3" fmla="*/ 0 h 1696"/>
                <a:gd name="T4" fmla="*/ 2736 w 3846"/>
                <a:gd name="T5" fmla="*/ 438 h 1696"/>
                <a:gd name="T6" fmla="*/ 96 w 3846"/>
                <a:gd name="T7" fmla="*/ 438 h 1696"/>
                <a:gd name="T8" fmla="*/ 96 w 3846"/>
                <a:gd name="T9" fmla="*/ 438 h 1696"/>
                <a:gd name="T10" fmla="*/ 78 w 3846"/>
                <a:gd name="T11" fmla="*/ 440 h 1696"/>
                <a:gd name="T12" fmla="*/ 60 w 3846"/>
                <a:gd name="T13" fmla="*/ 446 h 1696"/>
                <a:gd name="T14" fmla="*/ 44 w 3846"/>
                <a:gd name="T15" fmla="*/ 454 h 1696"/>
                <a:gd name="T16" fmla="*/ 28 w 3846"/>
                <a:gd name="T17" fmla="*/ 466 h 1696"/>
                <a:gd name="T18" fmla="*/ 18 w 3846"/>
                <a:gd name="T19" fmla="*/ 480 h 1696"/>
                <a:gd name="T20" fmla="*/ 8 w 3846"/>
                <a:gd name="T21" fmla="*/ 496 h 1696"/>
                <a:gd name="T22" fmla="*/ 2 w 3846"/>
                <a:gd name="T23" fmla="*/ 514 h 1696"/>
                <a:gd name="T24" fmla="*/ 0 w 3846"/>
                <a:gd name="T25" fmla="*/ 534 h 1696"/>
                <a:gd name="T26" fmla="*/ 0 w 3846"/>
                <a:gd name="T27" fmla="*/ 1044 h 1696"/>
                <a:gd name="T28" fmla="*/ 0 w 3846"/>
                <a:gd name="T29" fmla="*/ 1156 h 1696"/>
                <a:gd name="T30" fmla="*/ 0 w 3846"/>
                <a:gd name="T31" fmla="*/ 1156 h 1696"/>
                <a:gd name="T32" fmla="*/ 0 w 3846"/>
                <a:gd name="T33" fmla="*/ 1256 h 1696"/>
                <a:gd name="T34" fmla="*/ 558 w 3846"/>
                <a:gd name="T35" fmla="*/ 1696 h 1696"/>
                <a:gd name="T36" fmla="*/ 1106 w 3846"/>
                <a:gd name="T37" fmla="*/ 1252 h 1696"/>
                <a:gd name="T38" fmla="*/ 3750 w 3846"/>
                <a:gd name="T39" fmla="*/ 1252 h 1696"/>
                <a:gd name="T40" fmla="*/ 3750 w 3846"/>
                <a:gd name="T41" fmla="*/ 1252 h 1696"/>
                <a:gd name="T42" fmla="*/ 3770 w 3846"/>
                <a:gd name="T43" fmla="*/ 1250 h 1696"/>
                <a:gd name="T44" fmla="*/ 3788 w 3846"/>
                <a:gd name="T45" fmla="*/ 1244 h 1696"/>
                <a:gd name="T46" fmla="*/ 3804 w 3846"/>
                <a:gd name="T47" fmla="*/ 1236 h 1696"/>
                <a:gd name="T48" fmla="*/ 3818 w 3846"/>
                <a:gd name="T49" fmla="*/ 1224 h 1696"/>
                <a:gd name="T50" fmla="*/ 3830 w 3846"/>
                <a:gd name="T51" fmla="*/ 1210 h 1696"/>
                <a:gd name="T52" fmla="*/ 3838 w 3846"/>
                <a:gd name="T53" fmla="*/ 1192 h 1696"/>
                <a:gd name="T54" fmla="*/ 3844 w 3846"/>
                <a:gd name="T55" fmla="*/ 1174 h 1696"/>
                <a:gd name="T56" fmla="*/ 3846 w 3846"/>
                <a:gd name="T57" fmla="*/ 1156 h 1696"/>
                <a:gd name="T58" fmla="*/ 3846 w 3846"/>
                <a:gd name="T59" fmla="*/ 674 h 1696"/>
                <a:gd name="T60" fmla="*/ 3846 w 3846"/>
                <a:gd name="T61" fmla="*/ 572 h 1696"/>
                <a:gd name="T62" fmla="*/ 3846 w 3846"/>
                <a:gd name="T63" fmla="*/ 534 h 1696"/>
                <a:gd name="T64" fmla="*/ 3846 w 3846"/>
                <a:gd name="T65" fmla="*/ 0 h 1696"/>
                <a:gd name="T66" fmla="*/ 3294 w 3846"/>
                <a:gd name="T67" fmla="*/ 446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46" h="1696">
                  <a:moveTo>
                    <a:pt x="3294" y="446"/>
                  </a:moveTo>
                  <a:lnTo>
                    <a:pt x="2736" y="0"/>
                  </a:lnTo>
                  <a:lnTo>
                    <a:pt x="2736" y="438"/>
                  </a:lnTo>
                  <a:lnTo>
                    <a:pt x="96" y="438"/>
                  </a:lnTo>
                  <a:lnTo>
                    <a:pt x="96" y="438"/>
                  </a:lnTo>
                  <a:lnTo>
                    <a:pt x="78" y="440"/>
                  </a:lnTo>
                  <a:lnTo>
                    <a:pt x="60" y="446"/>
                  </a:lnTo>
                  <a:lnTo>
                    <a:pt x="44" y="454"/>
                  </a:lnTo>
                  <a:lnTo>
                    <a:pt x="28" y="466"/>
                  </a:lnTo>
                  <a:lnTo>
                    <a:pt x="18" y="480"/>
                  </a:lnTo>
                  <a:lnTo>
                    <a:pt x="8" y="496"/>
                  </a:lnTo>
                  <a:lnTo>
                    <a:pt x="2" y="514"/>
                  </a:lnTo>
                  <a:lnTo>
                    <a:pt x="0" y="534"/>
                  </a:lnTo>
                  <a:lnTo>
                    <a:pt x="0" y="1044"/>
                  </a:lnTo>
                  <a:lnTo>
                    <a:pt x="0" y="1156"/>
                  </a:lnTo>
                  <a:lnTo>
                    <a:pt x="0" y="1156"/>
                  </a:lnTo>
                  <a:lnTo>
                    <a:pt x="0" y="1256"/>
                  </a:lnTo>
                  <a:lnTo>
                    <a:pt x="558" y="1696"/>
                  </a:lnTo>
                  <a:lnTo>
                    <a:pt x="1106" y="1252"/>
                  </a:lnTo>
                  <a:lnTo>
                    <a:pt x="3750" y="1252"/>
                  </a:lnTo>
                  <a:lnTo>
                    <a:pt x="3750" y="1252"/>
                  </a:lnTo>
                  <a:lnTo>
                    <a:pt x="3770" y="1250"/>
                  </a:lnTo>
                  <a:lnTo>
                    <a:pt x="3788" y="1244"/>
                  </a:lnTo>
                  <a:lnTo>
                    <a:pt x="3804" y="1236"/>
                  </a:lnTo>
                  <a:lnTo>
                    <a:pt x="3818" y="1224"/>
                  </a:lnTo>
                  <a:lnTo>
                    <a:pt x="3830" y="1210"/>
                  </a:lnTo>
                  <a:lnTo>
                    <a:pt x="3838" y="1192"/>
                  </a:lnTo>
                  <a:lnTo>
                    <a:pt x="3844" y="1174"/>
                  </a:lnTo>
                  <a:lnTo>
                    <a:pt x="3846" y="1156"/>
                  </a:lnTo>
                  <a:lnTo>
                    <a:pt x="3846" y="674"/>
                  </a:lnTo>
                  <a:lnTo>
                    <a:pt x="3846" y="572"/>
                  </a:lnTo>
                  <a:lnTo>
                    <a:pt x="3846" y="534"/>
                  </a:lnTo>
                  <a:lnTo>
                    <a:pt x="3846" y="0"/>
                  </a:lnTo>
                  <a:lnTo>
                    <a:pt x="3294" y="446"/>
                  </a:lnTo>
                  <a:close/>
                </a:path>
              </a:pathLst>
            </a:custGeom>
            <a:gradFill>
              <a:gsLst>
                <a:gs pos="95000">
                  <a:srgbClr val="588FBC"/>
                </a:gs>
                <a:gs pos="7000">
                  <a:srgbClr val="5B9BD5">
                    <a:lumMod val="50000"/>
                  </a:srgbClr>
                </a:gs>
              </a:gsLst>
              <a:lin ang="540000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8230A40-D149-4EDE-B905-C47945077FFC}"/>
                </a:ext>
              </a:extLst>
            </p:cNvPr>
            <p:cNvSpPr/>
            <p:nvPr/>
          </p:nvSpPr>
          <p:spPr bwMode="ltGray">
            <a:xfrm>
              <a:off x="502535" y="1291240"/>
              <a:ext cx="554280" cy="554280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33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37D7AA-CC46-4694-8D40-F5364063C1AD}"/>
                </a:ext>
              </a:extLst>
            </p:cNvPr>
            <p:cNvSpPr txBox="1"/>
            <p:nvPr/>
          </p:nvSpPr>
          <p:spPr>
            <a:xfrm>
              <a:off x="1056814" y="1187795"/>
              <a:ext cx="2102955" cy="43497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Step 1: Regular Email</a:t>
              </a:r>
              <a:br>
                <a:rPr kumimoji="0" lang="en-GB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</a:br>
              <a:r>
                <a:rPr kumimoji="0" lang="en-GB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Correspondence</a:t>
              </a:r>
              <a:endPara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 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459E9A2-1AC9-43E9-B232-FF203FC60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773" y="1355355"/>
              <a:ext cx="392502" cy="392502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9EB9287-0FA8-4FCD-A662-DAE48ED0ABFB}"/>
              </a:ext>
            </a:extLst>
          </p:cNvPr>
          <p:cNvGrpSpPr/>
          <p:nvPr/>
        </p:nvGrpSpPr>
        <p:grpSpPr>
          <a:xfrm>
            <a:off x="335457" y="1981100"/>
            <a:ext cx="3058384" cy="1348679"/>
            <a:chOff x="335457" y="1839332"/>
            <a:chExt cx="3058384" cy="1348679"/>
          </a:xfrm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2A1DF8D4-FA3E-4B2C-B642-1B0D3097EC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5457" y="1839332"/>
              <a:ext cx="3058384" cy="1348679"/>
            </a:xfrm>
            <a:custGeom>
              <a:avLst/>
              <a:gdLst>
                <a:gd name="T0" fmla="*/ 3294 w 3846"/>
                <a:gd name="T1" fmla="*/ 446 h 1696"/>
                <a:gd name="T2" fmla="*/ 2736 w 3846"/>
                <a:gd name="T3" fmla="*/ 0 h 1696"/>
                <a:gd name="T4" fmla="*/ 2736 w 3846"/>
                <a:gd name="T5" fmla="*/ 438 h 1696"/>
                <a:gd name="T6" fmla="*/ 96 w 3846"/>
                <a:gd name="T7" fmla="*/ 438 h 1696"/>
                <a:gd name="T8" fmla="*/ 96 w 3846"/>
                <a:gd name="T9" fmla="*/ 438 h 1696"/>
                <a:gd name="T10" fmla="*/ 78 w 3846"/>
                <a:gd name="T11" fmla="*/ 440 h 1696"/>
                <a:gd name="T12" fmla="*/ 60 w 3846"/>
                <a:gd name="T13" fmla="*/ 446 h 1696"/>
                <a:gd name="T14" fmla="*/ 44 w 3846"/>
                <a:gd name="T15" fmla="*/ 454 h 1696"/>
                <a:gd name="T16" fmla="*/ 28 w 3846"/>
                <a:gd name="T17" fmla="*/ 466 h 1696"/>
                <a:gd name="T18" fmla="*/ 18 w 3846"/>
                <a:gd name="T19" fmla="*/ 480 h 1696"/>
                <a:gd name="T20" fmla="*/ 8 w 3846"/>
                <a:gd name="T21" fmla="*/ 496 h 1696"/>
                <a:gd name="T22" fmla="*/ 2 w 3846"/>
                <a:gd name="T23" fmla="*/ 514 h 1696"/>
                <a:gd name="T24" fmla="*/ 0 w 3846"/>
                <a:gd name="T25" fmla="*/ 534 h 1696"/>
                <a:gd name="T26" fmla="*/ 0 w 3846"/>
                <a:gd name="T27" fmla="*/ 1044 h 1696"/>
                <a:gd name="T28" fmla="*/ 0 w 3846"/>
                <a:gd name="T29" fmla="*/ 1156 h 1696"/>
                <a:gd name="T30" fmla="*/ 0 w 3846"/>
                <a:gd name="T31" fmla="*/ 1156 h 1696"/>
                <a:gd name="T32" fmla="*/ 0 w 3846"/>
                <a:gd name="T33" fmla="*/ 1256 h 1696"/>
                <a:gd name="T34" fmla="*/ 558 w 3846"/>
                <a:gd name="T35" fmla="*/ 1696 h 1696"/>
                <a:gd name="T36" fmla="*/ 1106 w 3846"/>
                <a:gd name="T37" fmla="*/ 1252 h 1696"/>
                <a:gd name="T38" fmla="*/ 3750 w 3846"/>
                <a:gd name="T39" fmla="*/ 1252 h 1696"/>
                <a:gd name="T40" fmla="*/ 3750 w 3846"/>
                <a:gd name="T41" fmla="*/ 1252 h 1696"/>
                <a:gd name="T42" fmla="*/ 3770 w 3846"/>
                <a:gd name="T43" fmla="*/ 1250 h 1696"/>
                <a:gd name="T44" fmla="*/ 3788 w 3846"/>
                <a:gd name="T45" fmla="*/ 1244 h 1696"/>
                <a:gd name="T46" fmla="*/ 3804 w 3846"/>
                <a:gd name="T47" fmla="*/ 1236 h 1696"/>
                <a:gd name="T48" fmla="*/ 3818 w 3846"/>
                <a:gd name="T49" fmla="*/ 1224 h 1696"/>
                <a:gd name="T50" fmla="*/ 3830 w 3846"/>
                <a:gd name="T51" fmla="*/ 1210 h 1696"/>
                <a:gd name="T52" fmla="*/ 3838 w 3846"/>
                <a:gd name="T53" fmla="*/ 1192 h 1696"/>
                <a:gd name="T54" fmla="*/ 3844 w 3846"/>
                <a:gd name="T55" fmla="*/ 1174 h 1696"/>
                <a:gd name="T56" fmla="*/ 3846 w 3846"/>
                <a:gd name="T57" fmla="*/ 1156 h 1696"/>
                <a:gd name="T58" fmla="*/ 3846 w 3846"/>
                <a:gd name="T59" fmla="*/ 674 h 1696"/>
                <a:gd name="T60" fmla="*/ 3846 w 3846"/>
                <a:gd name="T61" fmla="*/ 572 h 1696"/>
                <a:gd name="T62" fmla="*/ 3846 w 3846"/>
                <a:gd name="T63" fmla="*/ 534 h 1696"/>
                <a:gd name="T64" fmla="*/ 3846 w 3846"/>
                <a:gd name="T65" fmla="*/ 0 h 1696"/>
                <a:gd name="T66" fmla="*/ 3294 w 3846"/>
                <a:gd name="T67" fmla="*/ 446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46" h="1696">
                  <a:moveTo>
                    <a:pt x="3294" y="446"/>
                  </a:moveTo>
                  <a:lnTo>
                    <a:pt x="2736" y="0"/>
                  </a:lnTo>
                  <a:lnTo>
                    <a:pt x="2736" y="438"/>
                  </a:lnTo>
                  <a:lnTo>
                    <a:pt x="96" y="438"/>
                  </a:lnTo>
                  <a:lnTo>
                    <a:pt x="96" y="438"/>
                  </a:lnTo>
                  <a:lnTo>
                    <a:pt x="78" y="440"/>
                  </a:lnTo>
                  <a:lnTo>
                    <a:pt x="60" y="446"/>
                  </a:lnTo>
                  <a:lnTo>
                    <a:pt x="44" y="454"/>
                  </a:lnTo>
                  <a:lnTo>
                    <a:pt x="28" y="466"/>
                  </a:lnTo>
                  <a:lnTo>
                    <a:pt x="18" y="480"/>
                  </a:lnTo>
                  <a:lnTo>
                    <a:pt x="8" y="496"/>
                  </a:lnTo>
                  <a:lnTo>
                    <a:pt x="2" y="514"/>
                  </a:lnTo>
                  <a:lnTo>
                    <a:pt x="0" y="534"/>
                  </a:lnTo>
                  <a:lnTo>
                    <a:pt x="0" y="1044"/>
                  </a:lnTo>
                  <a:lnTo>
                    <a:pt x="0" y="1156"/>
                  </a:lnTo>
                  <a:lnTo>
                    <a:pt x="0" y="1156"/>
                  </a:lnTo>
                  <a:lnTo>
                    <a:pt x="0" y="1256"/>
                  </a:lnTo>
                  <a:lnTo>
                    <a:pt x="558" y="1696"/>
                  </a:lnTo>
                  <a:lnTo>
                    <a:pt x="1106" y="1252"/>
                  </a:lnTo>
                  <a:lnTo>
                    <a:pt x="3750" y="1252"/>
                  </a:lnTo>
                  <a:lnTo>
                    <a:pt x="3750" y="1252"/>
                  </a:lnTo>
                  <a:lnTo>
                    <a:pt x="3770" y="1250"/>
                  </a:lnTo>
                  <a:lnTo>
                    <a:pt x="3788" y="1244"/>
                  </a:lnTo>
                  <a:lnTo>
                    <a:pt x="3804" y="1236"/>
                  </a:lnTo>
                  <a:lnTo>
                    <a:pt x="3818" y="1224"/>
                  </a:lnTo>
                  <a:lnTo>
                    <a:pt x="3830" y="1210"/>
                  </a:lnTo>
                  <a:lnTo>
                    <a:pt x="3838" y="1192"/>
                  </a:lnTo>
                  <a:lnTo>
                    <a:pt x="3844" y="1174"/>
                  </a:lnTo>
                  <a:lnTo>
                    <a:pt x="3846" y="1156"/>
                  </a:lnTo>
                  <a:lnTo>
                    <a:pt x="3846" y="674"/>
                  </a:lnTo>
                  <a:lnTo>
                    <a:pt x="3846" y="572"/>
                  </a:lnTo>
                  <a:lnTo>
                    <a:pt x="3846" y="534"/>
                  </a:lnTo>
                  <a:lnTo>
                    <a:pt x="3846" y="0"/>
                  </a:lnTo>
                  <a:lnTo>
                    <a:pt x="3294" y="446"/>
                  </a:lnTo>
                  <a:close/>
                </a:path>
              </a:pathLst>
            </a:custGeom>
            <a:gradFill>
              <a:gsLst>
                <a:gs pos="95000">
                  <a:srgbClr val="588FBC"/>
                </a:gs>
                <a:gs pos="7000">
                  <a:srgbClr val="5B9BD5">
                    <a:lumMod val="50000"/>
                  </a:srgbClr>
                </a:gs>
              </a:gsLst>
              <a:lin ang="540000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98CF63E-7779-4331-B5A5-D135472429FD}"/>
                </a:ext>
              </a:extLst>
            </p:cNvPr>
            <p:cNvSpPr/>
            <p:nvPr/>
          </p:nvSpPr>
          <p:spPr bwMode="ltGray">
            <a:xfrm>
              <a:off x="2679421" y="2303462"/>
              <a:ext cx="554280" cy="554280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33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A50A2FC-0B55-4C97-AEA0-EF74DBB0EA91}"/>
                </a:ext>
              </a:extLst>
            </p:cNvPr>
            <p:cNvSpPr txBox="1"/>
            <p:nvPr/>
          </p:nvSpPr>
          <p:spPr>
            <a:xfrm>
              <a:off x="508209" y="2376343"/>
              <a:ext cx="2102955" cy="43497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Step 2: Interception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A8CB956-461A-4C9E-97C0-CDCA2C49C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95075" y="2362100"/>
              <a:ext cx="322971" cy="406943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CBB3CFC-ABD5-40E1-AC51-0AD91ED7D69F}"/>
              </a:ext>
            </a:extLst>
          </p:cNvPr>
          <p:cNvGrpSpPr/>
          <p:nvPr/>
        </p:nvGrpSpPr>
        <p:grpSpPr>
          <a:xfrm>
            <a:off x="335457" y="3029325"/>
            <a:ext cx="3058384" cy="1348679"/>
            <a:chOff x="335457" y="2887557"/>
            <a:chExt cx="3058384" cy="1348679"/>
          </a:xfrm>
        </p:grpSpPr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945B0A87-2753-4289-8F63-32273977C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57" y="2887557"/>
              <a:ext cx="3058384" cy="1348679"/>
            </a:xfrm>
            <a:custGeom>
              <a:avLst/>
              <a:gdLst>
                <a:gd name="T0" fmla="*/ 3294 w 3846"/>
                <a:gd name="T1" fmla="*/ 446 h 1696"/>
                <a:gd name="T2" fmla="*/ 2736 w 3846"/>
                <a:gd name="T3" fmla="*/ 0 h 1696"/>
                <a:gd name="T4" fmla="*/ 2736 w 3846"/>
                <a:gd name="T5" fmla="*/ 438 h 1696"/>
                <a:gd name="T6" fmla="*/ 96 w 3846"/>
                <a:gd name="T7" fmla="*/ 438 h 1696"/>
                <a:gd name="T8" fmla="*/ 96 w 3846"/>
                <a:gd name="T9" fmla="*/ 438 h 1696"/>
                <a:gd name="T10" fmla="*/ 78 w 3846"/>
                <a:gd name="T11" fmla="*/ 440 h 1696"/>
                <a:gd name="T12" fmla="*/ 60 w 3846"/>
                <a:gd name="T13" fmla="*/ 446 h 1696"/>
                <a:gd name="T14" fmla="*/ 44 w 3846"/>
                <a:gd name="T15" fmla="*/ 454 h 1696"/>
                <a:gd name="T16" fmla="*/ 28 w 3846"/>
                <a:gd name="T17" fmla="*/ 466 h 1696"/>
                <a:gd name="T18" fmla="*/ 18 w 3846"/>
                <a:gd name="T19" fmla="*/ 480 h 1696"/>
                <a:gd name="T20" fmla="*/ 8 w 3846"/>
                <a:gd name="T21" fmla="*/ 496 h 1696"/>
                <a:gd name="T22" fmla="*/ 2 w 3846"/>
                <a:gd name="T23" fmla="*/ 514 h 1696"/>
                <a:gd name="T24" fmla="*/ 0 w 3846"/>
                <a:gd name="T25" fmla="*/ 534 h 1696"/>
                <a:gd name="T26" fmla="*/ 0 w 3846"/>
                <a:gd name="T27" fmla="*/ 1044 h 1696"/>
                <a:gd name="T28" fmla="*/ 0 w 3846"/>
                <a:gd name="T29" fmla="*/ 1156 h 1696"/>
                <a:gd name="T30" fmla="*/ 0 w 3846"/>
                <a:gd name="T31" fmla="*/ 1156 h 1696"/>
                <a:gd name="T32" fmla="*/ 0 w 3846"/>
                <a:gd name="T33" fmla="*/ 1256 h 1696"/>
                <a:gd name="T34" fmla="*/ 558 w 3846"/>
                <a:gd name="T35" fmla="*/ 1696 h 1696"/>
                <a:gd name="T36" fmla="*/ 1106 w 3846"/>
                <a:gd name="T37" fmla="*/ 1252 h 1696"/>
                <a:gd name="T38" fmla="*/ 3750 w 3846"/>
                <a:gd name="T39" fmla="*/ 1252 h 1696"/>
                <a:gd name="T40" fmla="*/ 3750 w 3846"/>
                <a:gd name="T41" fmla="*/ 1252 h 1696"/>
                <a:gd name="T42" fmla="*/ 3770 w 3846"/>
                <a:gd name="T43" fmla="*/ 1250 h 1696"/>
                <a:gd name="T44" fmla="*/ 3788 w 3846"/>
                <a:gd name="T45" fmla="*/ 1244 h 1696"/>
                <a:gd name="T46" fmla="*/ 3804 w 3846"/>
                <a:gd name="T47" fmla="*/ 1236 h 1696"/>
                <a:gd name="T48" fmla="*/ 3818 w 3846"/>
                <a:gd name="T49" fmla="*/ 1224 h 1696"/>
                <a:gd name="T50" fmla="*/ 3830 w 3846"/>
                <a:gd name="T51" fmla="*/ 1210 h 1696"/>
                <a:gd name="T52" fmla="*/ 3838 w 3846"/>
                <a:gd name="T53" fmla="*/ 1192 h 1696"/>
                <a:gd name="T54" fmla="*/ 3844 w 3846"/>
                <a:gd name="T55" fmla="*/ 1174 h 1696"/>
                <a:gd name="T56" fmla="*/ 3846 w 3846"/>
                <a:gd name="T57" fmla="*/ 1156 h 1696"/>
                <a:gd name="T58" fmla="*/ 3846 w 3846"/>
                <a:gd name="T59" fmla="*/ 674 h 1696"/>
                <a:gd name="T60" fmla="*/ 3846 w 3846"/>
                <a:gd name="T61" fmla="*/ 572 h 1696"/>
                <a:gd name="T62" fmla="*/ 3846 w 3846"/>
                <a:gd name="T63" fmla="*/ 534 h 1696"/>
                <a:gd name="T64" fmla="*/ 3846 w 3846"/>
                <a:gd name="T65" fmla="*/ 0 h 1696"/>
                <a:gd name="T66" fmla="*/ 3294 w 3846"/>
                <a:gd name="T67" fmla="*/ 446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46" h="1696">
                  <a:moveTo>
                    <a:pt x="3294" y="446"/>
                  </a:moveTo>
                  <a:lnTo>
                    <a:pt x="2736" y="0"/>
                  </a:lnTo>
                  <a:lnTo>
                    <a:pt x="2736" y="438"/>
                  </a:lnTo>
                  <a:lnTo>
                    <a:pt x="96" y="438"/>
                  </a:lnTo>
                  <a:lnTo>
                    <a:pt x="96" y="438"/>
                  </a:lnTo>
                  <a:lnTo>
                    <a:pt x="78" y="440"/>
                  </a:lnTo>
                  <a:lnTo>
                    <a:pt x="60" y="446"/>
                  </a:lnTo>
                  <a:lnTo>
                    <a:pt x="44" y="454"/>
                  </a:lnTo>
                  <a:lnTo>
                    <a:pt x="28" y="466"/>
                  </a:lnTo>
                  <a:lnTo>
                    <a:pt x="18" y="480"/>
                  </a:lnTo>
                  <a:lnTo>
                    <a:pt x="8" y="496"/>
                  </a:lnTo>
                  <a:lnTo>
                    <a:pt x="2" y="514"/>
                  </a:lnTo>
                  <a:lnTo>
                    <a:pt x="0" y="534"/>
                  </a:lnTo>
                  <a:lnTo>
                    <a:pt x="0" y="1044"/>
                  </a:lnTo>
                  <a:lnTo>
                    <a:pt x="0" y="1156"/>
                  </a:lnTo>
                  <a:lnTo>
                    <a:pt x="0" y="1156"/>
                  </a:lnTo>
                  <a:lnTo>
                    <a:pt x="0" y="1256"/>
                  </a:lnTo>
                  <a:lnTo>
                    <a:pt x="558" y="1696"/>
                  </a:lnTo>
                  <a:lnTo>
                    <a:pt x="1106" y="1252"/>
                  </a:lnTo>
                  <a:lnTo>
                    <a:pt x="3750" y="1252"/>
                  </a:lnTo>
                  <a:lnTo>
                    <a:pt x="3750" y="1252"/>
                  </a:lnTo>
                  <a:lnTo>
                    <a:pt x="3770" y="1250"/>
                  </a:lnTo>
                  <a:lnTo>
                    <a:pt x="3788" y="1244"/>
                  </a:lnTo>
                  <a:lnTo>
                    <a:pt x="3804" y="1236"/>
                  </a:lnTo>
                  <a:lnTo>
                    <a:pt x="3818" y="1224"/>
                  </a:lnTo>
                  <a:lnTo>
                    <a:pt x="3830" y="1210"/>
                  </a:lnTo>
                  <a:lnTo>
                    <a:pt x="3838" y="1192"/>
                  </a:lnTo>
                  <a:lnTo>
                    <a:pt x="3844" y="1174"/>
                  </a:lnTo>
                  <a:lnTo>
                    <a:pt x="3846" y="1156"/>
                  </a:lnTo>
                  <a:lnTo>
                    <a:pt x="3846" y="674"/>
                  </a:lnTo>
                  <a:lnTo>
                    <a:pt x="3846" y="572"/>
                  </a:lnTo>
                  <a:lnTo>
                    <a:pt x="3846" y="534"/>
                  </a:lnTo>
                  <a:lnTo>
                    <a:pt x="3846" y="0"/>
                  </a:lnTo>
                  <a:lnTo>
                    <a:pt x="3294" y="446"/>
                  </a:lnTo>
                  <a:close/>
                </a:path>
              </a:pathLst>
            </a:custGeom>
            <a:gradFill>
              <a:gsLst>
                <a:gs pos="95000">
                  <a:srgbClr val="588FBC"/>
                </a:gs>
                <a:gs pos="7000">
                  <a:srgbClr val="5B9BD5">
                    <a:lumMod val="50000"/>
                  </a:srgbClr>
                </a:gs>
              </a:gsLst>
              <a:lin ang="540000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5578844-852C-45F1-B674-D2329B359C26}"/>
                </a:ext>
              </a:extLst>
            </p:cNvPr>
            <p:cNvSpPr/>
            <p:nvPr/>
          </p:nvSpPr>
          <p:spPr bwMode="ltGray">
            <a:xfrm>
              <a:off x="502535" y="3411498"/>
              <a:ext cx="554280" cy="554280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33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9C8B73D-FA86-47B1-89A1-DC47C875A93E}"/>
                </a:ext>
              </a:extLst>
            </p:cNvPr>
            <p:cNvSpPr txBox="1"/>
            <p:nvPr/>
          </p:nvSpPr>
          <p:spPr>
            <a:xfrm>
              <a:off x="1173850" y="3303593"/>
              <a:ext cx="2102955" cy="43497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Step 3: Spoofed Email</a:t>
              </a:r>
              <a:b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</a:b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Created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7AA7D63-B2F7-4464-9DF9-E44BE0A74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909" y="3513396"/>
              <a:ext cx="370230" cy="37023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525D0B6-785C-4CA7-81E4-D6E47E57533E}"/>
              </a:ext>
            </a:extLst>
          </p:cNvPr>
          <p:cNvGrpSpPr/>
          <p:nvPr/>
        </p:nvGrpSpPr>
        <p:grpSpPr>
          <a:xfrm>
            <a:off x="335457" y="4084089"/>
            <a:ext cx="3058384" cy="1348679"/>
            <a:chOff x="335457" y="3942321"/>
            <a:chExt cx="3058384" cy="1348679"/>
          </a:xfrm>
        </p:grpSpPr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F2678278-97D3-4B4B-BD12-C0532DAC86A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5457" y="3942321"/>
              <a:ext cx="3058384" cy="1348679"/>
            </a:xfrm>
            <a:custGeom>
              <a:avLst/>
              <a:gdLst>
                <a:gd name="T0" fmla="*/ 3294 w 3846"/>
                <a:gd name="T1" fmla="*/ 446 h 1696"/>
                <a:gd name="T2" fmla="*/ 2736 w 3846"/>
                <a:gd name="T3" fmla="*/ 0 h 1696"/>
                <a:gd name="T4" fmla="*/ 2736 w 3846"/>
                <a:gd name="T5" fmla="*/ 438 h 1696"/>
                <a:gd name="T6" fmla="*/ 96 w 3846"/>
                <a:gd name="T7" fmla="*/ 438 h 1696"/>
                <a:gd name="T8" fmla="*/ 96 w 3846"/>
                <a:gd name="T9" fmla="*/ 438 h 1696"/>
                <a:gd name="T10" fmla="*/ 78 w 3846"/>
                <a:gd name="T11" fmla="*/ 440 h 1696"/>
                <a:gd name="T12" fmla="*/ 60 w 3846"/>
                <a:gd name="T13" fmla="*/ 446 h 1696"/>
                <a:gd name="T14" fmla="*/ 44 w 3846"/>
                <a:gd name="T15" fmla="*/ 454 h 1696"/>
                <a:gd name="T16" fmla="*/ 28 w 3846"/>
                <a:gd name="T17" fmla="*/ 466 h 1696"/>
                <a:gd name="T18" fmla="*/ 18 w 3846"/>
                <a:gd name="T19" fmla="*/ 480 h 1696"/>
                <a:gd name="T20" fmla="*/ 8 w 3846"/>
                <a:gd name="T21" fmla="*/ 496 h 1696"/>
                <a:gd name="T22" fmla="*/ 2 w 3846"/>
                <a:gd name="T23" fmla="*/ 514 h 1696"/>
                <a:gd name="T24" fmla="*/ 0 w 3846"/>
                <a:gd name="T25" fmla="*/ 534 h 1696"/>
                <a:gd name="T26" fmla="*/ 0 w 3846"/>
                <a:gd name="T27" fmla="*/ 1044 h 1696"/>
                <a:gd name="T28" fmla="*/ 0 w 3846"/>
                <a:gd name="T29" fmla="*/ 1156 h 1696"/>
                <a:gd name="T30" fmla="*/ 0 w 3846"/>
                <a:gd name="T31" fmla="*/ 1156 h 1696"/>
                <a:gd name="T32" fmla="*/ 0 w 3846"/>
                <a:gd name="T33" fmla="*/ 1256 h 1696"/>
                <a:gd name="T34" fmla="*/ 558 w 3846"/>
                <a:gd name="T35" fmla="*/ 1696 h 1696"/>
                <a:gd name="T36" fmla="*/ 1106 w 3846"/>
                <a:gd name="T37" fmla="*/ 1252 h 1696"/>
                <a:gd name="T38" fmla="*/ 3750 w 3846"/>
                <a:gd name="T39" fmla="*/ 1252 h 1696"/>
                <a:gd name="T40" fmla="*/ 3750 w 3846"/>
                <a:gd name="T41" fmla="*/ 1252 h 1696"/>
                <a:gd name="T42" fmla="*/ 3770 w 3846"/>
                <a:gd name="T43" fmla="*/ 1250 h 1696"/>
                <a:gd name="T44" fmla="*/ 3788 w 3846"/>
                <a:gd name="T45" fmla="*/ 1244 h 1696"/>
                <a:gd name="T46" fmla="*/ 3804 w 3846"/>
                <a:gd name="T47" fmla="*/ 1236 h 1696"/>
                <a:gd name="T48" fmla="*/ 3818 w 3846"/>
                <a:gd name="T49" fmla="*/ 1224 h 1696"/>
                <a:gd name="T50" fmla="*/ 3830 w 3846"/>
                <a:gd name="T51" fmla="*/ 1210 h 1696"/>
                <a:gd name="T52" fmla="*/ 3838 w 3846"/>
                <a:gd name="T53" fmla="*/ 1192 h 1696"/>
                <a:gd name="T54" fmla="*/ 3844 w 3846"/>
                <a:gd name="T55" fmla="*/ 1174 h 1696"/>
                <a:gd name="T56" fmla="*/ 3846 w 3846"/>
                <a:gd name="T57" fmla="*/ 1156 h 1696"/>
                <a:gd name="T58" fmla="*/ 3846 w 3846"/>
                <a:gd name="T59" fmla="*/ 674 h 1696"/>
                <a:gd name="T60" fmla="*/ 3846 w 3846"/>
                <a:gd name="T61" fmla="*/ 572 h 1696"/>
                <a:gd name="T62" fmla="*/ 3846 w 3846"/>
                <a:gd name="T63" fmla="*/ 534 h 1696"/>
                <a:gd name="T64" fmla="*/ 3846 w 3846"/>
                <a:gd name="T65" fmla="*/ 0 h 1696"/>
                <a:gd name="T66" fmla="*/ 3294 w 3846"/>
                <a:gd name="T67" fmla="*/ 446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46" h="1696">
                  <a:moveTo>
                    <a:pt x="3294" y="446"/>
                  </a:moveTo>
                  <a:lnTo>
                    <a:pt x="2736" y="0"/>
                  </a:lnTo>
                  <a:lnTo>
                    <a:pt x="2736" y="438"/>
                  </a:lnTo>
                  <a:lnTo>
                    <a:pt x="96" y="438"/>
                  </a:lnTo>
                  <a:lnTo>
                    <a:pt x="96" y="438"/>
                  </a:lnTo>
                  <a:lnTo>
                    <a:pt x="78" y="440"/>
                  </a:lnTo>
                  <a:lnTo>
                    <a:pt x="60" y="446"/>
                  </a:lnTo>
                  <a:lnTo>
                    <a:pt x="44" y="454"/>
                  </a:lnTo>
                  <a:lnTo>
                    <a:pt x="28" y="466"/>
                  </a:lnTo>
                  <a:lnTo>
                    <a:pt x="18" y="480"/>
                  </a:lnTo>
                  <a:lnTo>
                    <a:pt x="8" y="496"/>
                  </a:lnTo>
                  <a:lnTo>
                    <a:pt x="2" y="514"/>
                  </a:lnTo>
                  <a:lnTo>
                    <a:pt x="0" y="534"/>
                  </a:lnTo>
                  <a:lnTo>
                    <a:pt x="0" y="1044"/>
                  </a:lnTo>
                  <a:lnTo>
                    <a:pt x="0" y="1156"/>
                  </a:lnTo>
                  <a:lnTo>
                    <a:pt x="0" y="1156"/>
                  </a:lnTo>
                  <a:lnTo>
                    <a:pt x="0" y="1256"/>
                  </a:lnTo>
                  <a:lnTo>
                    <a:pt x="558" y="1696"/>
                  </a:lnTo>
                  <a:lnTo>
                    <a:pt x="1106" y="1252"/>
                  </a:lnTo>
                  <a:lnTo>
                    <a:pt x="3750" y="1252"/>
                  </a:lnTo>
                  <a:lnTo>
                    <a:pt x="3750" y="1252"/>
                  </a:lnTo>
                  <a:lnTo>
                    <a:pt x="3770" y="1250"/>
                  </a:lnTo>
                  <a:lnTo>
                    <a:pt x="3788" y="1244"/>
                  </a:lnTo>
                  <a:lnTo>
                    <a:pt x="3804" y="1236"/>
                  </a:lnTo>
                  <a:lnTo>
                    <a:pt x="3818" y="1224"/>
                  </a:lnTo>
                  <a:lnTo>
                    <a:pt x="3830" y="1210"/>
                  </a:lnTo>
                  <a:lnTo>
                    <a:pt x="3838" y="1192"/>
                  </a:lnTo>
                  <a:lnTo>
                    <a:pt x="3844" y="1174"/>
                  </a:lnTo>
                  <a:lnTo>
                    <a:pt x="3846" y="1156"/>
                  </a:lnTo>
                  <a:lnTo>
                    <a:pt x="3846" y="674"/>
                  </a:lnTo>
                  <a:lnTo>
                    <a:pt x="3846" y="572"/>
                  </a:lnTo>
                  <a:lnTo>
                    <a:pt x="3846" y="534"/>
                  </a:lnTo>
                  <a:lnTo>
                    <a:pt x="3846" y="0"/>
                  </a:lnTo>
                  <a:lnTo>
                    <a:pt x="3294" y="446"/>
                  </a:lnTo>
                  <a:close/>
                </a:path>
              </a:pathLst>
            </a:custGeom>
            <a:gradFill>
              <a:gsLst>
                <a:gs pos="95000">
                  <a:srgbClr val="588FBC"/>
                </a:gs>
                <a:gs pos="7000">
                  <a:srgbClr val="5B9BD5">
                    <a:lumMod val="50000"/>
                  </a:srgbClr>
                </a:gs>
              </a:gsLst>
              <a:lin ang="540000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34F74EA-4AC9-488A-85DC-6274D9A9EC61}"/>
                </a:ext>
              </a:extLst>
            </p:cNvPr>
            <p:cNvSpPr/>
            <p:nvPr/>
          </p:nvSpPr>
          <p:spPr bwMode="ltGray">
            <a:xfrm>
              <a:off x="2679421" y="4438143"/>
              <a:ext cx="554280" cy="554280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33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E08B5A7-7C85-4FB6-816A-0083750B1D8E}"/>
                </a:ext>
              </a:extLst>
            </p:cNvPr>
            <p:cNvSpPr txBox="1"/>
            <p:nvPr/>
          </p:nvSpPr>
          <p:spPr>
            <a:xfrm>
              <a:off x="497323" y="4365627"/>
              <a:ext cx="2102955" cy="43497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Step 4: Send Spoof Email</a:t>
              </a:r>
              <a:b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</a:b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with Instructions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A1E1E4E-CB61-473A-ACA8-E8AA7140B0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64" t="22738" r="-6027" b="25484"/>
            <a:stretch/>
          </p:blipFill>
          <p:spPr>
            <a:xfrm>
              <a:off x="2667205" y="4554455"/>
              <a:ext cx="609600" cy="304801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95A3099-CA0C-44DD-AD6C-CB21A322C628}"/>
              </a:ext>
            </a:extLst>
          </p:cNvPr>
          <p:cNvGrpSpPr/>
          <p:nvPr/>
        </p:nvGrpSpPr>
        <p:grpSpPr>
          <a:xfrm>
            <a:off x="335457" y="5117336"/>
            <a:ext cx="3058384" cy="1348679"/>
            <a:chOff x="335457" y="4975568"/>
            <a:chExt cx="3058384" cy="1348679"/>
          </a:xfrm>
        </p:grpSpPr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53A45AFB-B670-4328-BF6A-F784948FB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57" y="4975568"/>
              <a:ext cx="3058384" cy="1348679"/>
            </a:xfrm>
            <a:custGeom>
              <a:avLst/>
              <a:gdLst>
                <a:gd name="T0" fmla="*/ 3294 w 3846"/>
                <a:gd name="T1" fmla="*/ 446 h 1696"/>
                <a:gd name="T2" fmla="*/ 2736 w 3846"/>
                <a:gd name="T3" fmla="*/ 0 h 1696"/>
                <a:gd name="T4" fmla="*/ 2736 w 3846"/>
                <a:gd name="T5" fmla="*/ 438 h 1696"/>
                <a:gd name="T6" fmla="*/ 96 w 3846"/>
                <a:gd name="T7" fmla="*/ 438 h 1696"/>
                <a:gd name="T8" fmla="*/ 96 w 3846"/>
                <a:gd name="T9" fmla="*/ 438 h 1696"/>
                <a:gd name="T10" fmla="*/ 78 w 3846"/>
                <a:gd name="T11" fmla="*/ 440 h 1696"/>
                <a:gd name="T12" fmla="*/ 60 w 3846"/>
                <a:gd name="T13" fmla="*/ 446 h 1696"/>
                <a:gd name="T14" fmla="*/ 44 w 3846"/>
                <a:gd name="T15" fmla="*/ 454 h 1696"/>
                <a:gd name="T16" fmla="*/ 28 w 3846"/>
                <a:gd name="T17" fmla="*/ 466 h 1696"/>
                <a:gd name="T18" fmla="*/ 18 w 3846"/>
                <a:gd name="T19" fmla="*/ 480 h 1696"/>
                <a:gd name="T20" fmla="*/ 8 w 3846"/>
                <a:gd name="T21" fmla="*/ 496 h 1696"/>
                <a:gd name="T22" fmla="*/ 2 w 3846"/>
                <a:gd name="T23" fmla="*/ 514 h 1696"/>
                <a:gd name="T24" fmla="*/ 0 w 3846"/>
                <a:gd name="T25" fmla="*/ 534 h 1696"/>
                <a:gd name="T26" fmla="*/ 0 w 3846"/>
                <a:gd name="T27" fmla="*/ 1044 h 1696"/>
                <a:gd name="T28" fmla="*/ 0 w 3846"/>
                <a:gd name="T29" fmla="*/ 1156 h 1696"/>
                <a:gd name="T30" fmla="*/ 0 w 3846"/>
                <a:gd name="T31" fmla="*/ 1156 h 1696"/>
                <a:gd name="T32" fmla="*/ 0 w 3846"/>
                <a:gd name="T33" fmla="*/ 1256 h 1696"/>
                <a:gd name="T34" fmla="*/ 558 w 3846"/>
                <a:gd name="T35" fmla="*/ 1696 h 1696"/>
                <a:gd name="T36" fmla="*/ 1106 w 3846"/>
                <a:gd name="T37" fmla="*/ 1252 h 1696"/>
                <a:gd name="T38" fmla="*/ 3750 w 3846"/>
                <a:gd name="T39" fmla="*/ 1252 h 1696"/>
                <a:gd name="T40" fmla="*/ 3750 w 3846"/>
                <a:gd name="T41" fmla="*/ 1252 h 1696"/>
                <a:gd name="T42" fmla="*/ 3770 w 3846"/>
                <a:gd name="T43" fmla="*/ 1250 h 1696"/>
                <a:gd name="T44" fmla="*/ 3788 w 3846"/>
                <a:gd name="T45" fmla="*/ 1244 h 1696"/>
                <a:gd name="T46" fmla="*/ 3804 w 3846"/>
                <a:gd name="T47" fmla="*/ 1236 h 1696"/>
                <a:gd name="T48" fmla="*/ 3818 w 3846"/>
                <a:gd name="T49" fmla="*/ 1224 h 1696"/>
                <a:gd name="T50" fmla="*/ 3830 w 3846"/>
                <a:gd name="T51" fmla="*/ 1210 h 1696"/>
                <a:gd name="T52" fmla="*/ 3838 w 3846"/>
                <a:gd name="T53" fmla="*/ 1192 h 1696"/>
                <a:gd name="T54" fmla="*/ 3844 w 3846"/>
                <a:gd name="T55" fmla="*/ 1174 h 1696"/>
                <a:gd name="T56" fmla="*/ 3846 w 3846"/>
                <a:gd name="T57" fmla="*/ 1156 h 1696"/>
                <a:gd name="T58" fmla="*/ 3846 w 3846"/>
                <a:gd name="T59" fmla="*/ 674 h 1696"/>
                <a:gd name="T60" fmla="*/ 3846 w 3846"/>
                <a:gd name="T61" fmla="*/ 572 h 1696"/>
                <a:gd name="T62" fmla="*/ 3846 w 3846"/>
                <a:gd name="T63" fmla="*/ 534 h 1696"/>
                <a:gd name="T64" fmla="*/ 3846 w 3846"/>
                <a:gd name="T65" fmla="*/ 0 h 1696"/>
                <a:gd name="T66" fmla="*/ 3294 w 3846"/>
                <a:gd name="T67" fmla="*/ 446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46" h="1696">
                  <a:moveTo>
                    <a:pt x="3294" y="446"/>
                  </a:moveTo>
                  <a:lnTo>
                    <a:pt x="2736" y="0"/>
                  </a:lnTo>
                  <a:lnTo>
                    <a:pt x="2736" y="438"/>
                  </a:lnTo>
                  <a:lnTo>
                    <a:pt x="96" y="438"/>
                  </a:lnTo>
                  <a:lnTo>
                    <a:pt x="96" y="438"/>
                  </a:lnTo>
                  <a:lnTo>
                    <a:pt x="78" y="440"/>
                  </a:lnTo>
                  <a:lnTo>
                    <a:pt x="60" y="446"/>
                  </a:lnTo>
                  <a:lnTo>
                    <a:pt x="44" y="454"/>
                  </a:lnTo>
                  <a:lnTo>
                    <a:pt x="28" y="466"/>
                  </a:lnTo>
                  <a:lnTo>
                    <a:pt x="18" y="480"/>
                  </a:lnTo>
                  <a:lnTo>
                    <a:pt x="8" y="496"/>
                  </a:lnTo>
                  <a:lnTo>
                    <a:pt x="2" y="514"/>
                  </a:lnTo>
                  <a:lnTo>
                    <a:pt x="0" y="534"/>
                  </a:lnTo>
                  <a:lnTo>
                    <a:pt x="0" y="1044"/>
                  </a:lnTo>
                  <a:lnTo>
                    <a:pt x="0" y="1156"/>
                  </a:lnTo>
                  <a:lnTo>
                    <a:pt x="0" y="1156"/>
                  </a:lnTo>
                  <a:lnTo>
                    <a:pt x="0" y="1256"/>
                  </a:lnTo>
                  <a:lnTo>
                    <a:pt x="558" y="1696"/>
                  </a:lnTo>
                  <a:lnTo>
                    <a:pt x="1106" y="1252"/>
                  </a:lnTo>
                  <a:lnTo>
                    <a:pt x="3750" y="1252"/>
                  </a:lnTo>
                  <a:lnTo>
                    <a:pt x="3750" y="1252"/>
                  </a:lnTo>
                  <a:lnTo>
                    <a:pt x="3770" y="1250"/>
                  </a:lnTo>
                  <a:lnTo>
                    <a:pt x="3788" y="1244"/>
                  </a:lnTo>
                  <a:lnTo>
                    <a:pt x="3804" y="1236"/>
                  </a:lnTo>
                  <a:lnTo>
                    <a:pt x="3818" y="1224"/>
                  </a:lnTo>
                  <a:lnTo>
                    <a:pt x="3830" y="1210"/>
                  </a:lnTo>
                  <a:lnTo>
                    <a:pt x="3838" y="1192"/>
                  </a:lnTo>
                  <a:lnTo>
                    <a:pt x="3844" y="1174"/>
                  </a:lnTo>
                  <a:lnTo>
                    <a:pt x="3846" y="1156"/>
                  </a:lnTo>
                  <a:lnTo>
                    <a:pt x="3846" y="674"/>
                  </a:lnTo>
                  <a:lnTo>
                    <a:pt x="3846" y="572"/>
                  </a:lnTo>
                  <a:lnTo>
                    <a:pt x="3846" y="534"/>
                  </a:lnTo>
                  <a:lnTo>
                    <a:pt x="3846" y="0"/>
                  </a:lnTo>
                  <a:lnTo>
                    <a:pt x="3294" y="446"/>
                  </a:lnTo>
                  <a:close/>
                </a:path>
              </a:pathLst>
            </a:custGeom>
            <a:gradFill>
              <a:gsLst>
                <a:gs pos="95000">
                  <a:srgbClr val="588FBC"/>
                </a:gs>
                <a:gs pos="7000">
                  <a:srgbClr val="5B9BD5">
                    <a:lumMod val="50000"/>
                  </a:srgbClr>
                </a:gs>
              </a:gsLst>
              <a:lin ang="540000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2EAAFEA-541B-4309-93FB-66E894E6425C}"/>
                </a:ext>
              </a:extLst>
            </p:cNvPr>
            <p:cNvSpPr/>
            <p:nvPr/>
          </p:nvSpPr>
          <p:spPr bwMode="ltGray">
            <a:xfrm>
              <a:off x="512520" y="5486400"/>
              <a:ext cx="554280" cy="554280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33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6C049C4-D85A-4F93-9815-80943F1BC601}"/>
                </a:ext>
              </a:extLst>
            </p:cNvPr>
            <p:cNvSpPr txBox="1"/>
            <p:nvPr/>
          </p:nvSpPr>
          <p:spPr>
            <a:xfrm>
              <a:off x="1090107" y="5361487"/>
              <a:ext cx="2196622" cy="43497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Step 5: Funds sent</a:t>
              </a:r>
              <a:b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</a:b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to Fraudsters</a:t>
              </a: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611BE47-BD9F-4CD8-8B07-0BC8935D87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48" b="20298"/>
            <a:stretch/>
          </p:blipFill>
          <p:spPr>
            <a:xfrm>
              <a:off x="515117" y="5562600"/>
              <a:ext cx="549085" cy="381000"/>
            </a:xfrm>
            <a:prstGeom prst="rect">
              <a:avLst/>
            </a:prstGeom>
          </p:spPr>
        </p:pic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F6E30161-94F9-4ABA-8F7C-52413AA64CC7}"/>
              </a:ext>
            </a:extLst>
          </p:cNvPr>
          <p:cNvSpPr/>
          <p:nvPr/>
        </p:nvSpPr>
        <p:spPr>
          <a:xfrm>
            <a:off x="1760195" y="2778086"/>
            <a:ext cx="5660020" cy="141577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0"/>
              </a:spcAft>
            </a:pPr>
            <a:r>
              <a:rPr lang="sv-SE" b="1" dirty="0">
                <a:solidFill>
                  <a:schemeClr val="accent1">
                    <a:lumMod val="75000"/>
                  </a:schemeClr>
                </a:solidFill>
              </a:rPr>
              <a:t>M. KAREN_RIHA@NewYorkLlfe.com</a:t>
            </a:r>
          </a:p>
          <a:p>
            <a:pPr algn="ctr">
              <a:spcAft>
                <a:spcPts val="6000"/>
              </a:spcAft>
            </a:pPr>
            <a:r>
              <a:rPr lang="sv-SE" b="1" dirty="0">
                <a:solidFill>
                  <a:schemeClr val="accent1">
                    <a:lumMod val="75000"/>
                  </a:schemeClr>
                </a:solidFill>
              </a:rPr>
              <a:t>KAREN_RIHA@NewYorkLife.com</a:t>
            </a:r>
          </a:p>
        </p:txBody>
      </p:sp>
    </p:spTree>
    <p:extLst>
      <p:ext uri="{BB962C8B-B14F-4D97-AF65-F5344CB8AC3E}">
        <p14:creationId xmlns:p14="http://schemas.microsoft.com/office/powerpoint/2010/main" val="2257283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5CD24-DFC8-40B7-B559-DCCD5C70D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BEC Standard Operating Procedure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CAE740-EEE4-4D7B-BDD7-4D9196ABF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6B32-B186-4870-A856-1543D54AE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FEF68B-A5FF-494A-B9F6-F1ED9EDB3582}"/>
              </a:ext>
            </a:extLst>
          </p:cNvPr>
          <p:cNvSpPr/>
          <p:nvPr/>
        </p:nvSpPr>
        <p:spPr>
          <a:xfrm>
            <a:off x="18143" y="5197628"/>
            <a:ext cx="2057400" cy="98482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E1C1F2-A7F4-494B-9323-26F2045378DE}"/>
              </a:ext>
            </a:extLst>
          </p:cNvPr>
          <p:cNvCxnSpPr/>
          <p:nvPr/>
        </p:nvCxnSpPr>
        <p:spPr>
          <a:xfrm>
            <a:off x="3540803" y="1329563"/>
            <a:ext cx="5510672" cy="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dash"/>
            <a:miter lim="800000"/>
          </a:ln>
          <a:effectLst/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C366478-4DE9-4641-8F80-9D3EB7BF76B6}"/>
              </a:ext>
            </a:extLst>
          </p:cNvPr>
          <p:cNvSpPr/>
          <p:nvPr/>
        </p:nvSpPr>
        <p:spPr>
          <a:xfrm rot="10800000" flipV="1">
            <a:off x="3665990" y="1477633"/>
            <a:ext cx="52602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Employees use email correspondence to perform regular business duties, which can include making payments to vendors, processing payroll, or various other financial matters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EC9DE2-1505-42EB-AAD0-5F171A6DDBE9}"/>
              </a:ext>
            </a:extLst>
          </p:cNvPr>
          <p:cNvSpPr/>
          <p:nvPr/>
        </p:nvSpPr>
        <p:spPr>
          <a:xfrm rot="10800000" flipV="1">
            <a:off x="3665990" y="2593086"/>
            <a:ext cx="5260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Hackers can intercept the email communication, and see who is the intended recipient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425EB8-5BDF-47B2-88C4-4ACDEF885DDD}"/>
              </a:ext>
            </a:extLst>
          </p:cNvPr>
          <p:cNvCxnSpPr/>
          <p:nvPr/>
        </p:nvCxnSpPr>
        <p:spPr>
          <a:xfrm>
            <a:off x="3540803" y="2445230"/>
            <a:ext cx="5510672" cy="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dash"/>
            <a:miter lim="800000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710CF7-9BDD-49B2-B531-389D655476BF}"/>
              </a:ext>
            </a:extLst>
          </p:cNvPr>
          <p:cNvCxnSpPr/>
          <p:nvPr/>
        </p:nvCxnSpPr>
        <p:spPr>
          <a:xfrm>
            <a:off x="3540803" y="3329779"/>
            <a:ext cx="5510672" cy="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dash"/>
            <a:miter lim="800000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B5B59-65CF-47A9-904E-D2F1D85EE1C0}"/>
              </a:ext>
            </a:extLst>
          </p:cNvPr>
          <p:cNvCxnSpPr/>
          <p:nvPr/>
        </p:nvCxnSpPr>
        <p:spPr>
          <a:xfrm>
            <a:off x="3540803" y="4107546"/>
            <a:ext cx="5510672" cy="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dash"/>
            <a:miter lim="800000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33FCCA-39C3-4082-83BB-213253351C3B}"/>
              </a:ext>
            </a:extLst>
          </p:cNvPr>
          <p:cNvCxnSpPr/>
          <p:nvPr/>
        </p:nvCxnSpPr>
        <p:spPr>
          <a:xfrm>
            <a:off x="3540803" y="5117336"/>
            <a:ext cx="5510672" cy="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dash"/>
            <a:miter lim="800000"/>
          </a:ln>
          <a:effectLst/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5B39BD0-4299-4F9C-818A-D8140CDC784B}"/>
              </a:ext>
            </a:extLst>
          </p:cNvPr>
          <p:cNvSpPr/>
          <p:nvPr/>
        </p:nvSpPr>
        <p:spPr>
          <a:xfrm rot="10800000" flipV="1">
            <a:off x="3665990" y="3425069"/>
            <a:ext cx="5260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Hackers then create rules and potentially a spoofed email address, emulating the client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E2EBBA-A50E-4BAE-B040-0D0246CD347A}"/>
              </a:ext>
            </a:extLst>
          </p:cNvPr>
          <p:cNvSpPr/>
          <p:nvPr/>
        </p:nvSpPr>
        <p:spPr>
          <a:xfrm rot="10800000" flipV="1">
            <a:off x="3665990" y="4241671"/>
            <a:ext cx="52602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Hackers send an email either from the legitimate account or a spoofed email address as the client, requesting a transfer of funds – often to newly created bank accounts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4B3BE8-5215-48B4-899C-F43A57BFF67C}"/>
              </a:ext>
            </a:extLst>
          </p:cNvPr>
          <p:cNvSpPr/>
          <p:nvPr/>
        </p:nvSpPr>
        <p:spPr>
          <a:xfrm rot="10800000" flipV="1">
            <a:off x="3665990" y="5459131"/>
            <a:ext cx="5260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The instructions appear to be legitimate, and so the business transfers the funds to a fraudster’s account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6EEBEE-3F66-47B3-939F-1D3C007E9358}"/>
              </a:ext>
            </a:extLst>
          </p:cNvPr>
          <p:cNvGrpSpPr/>
          <p:nvPr/>
        </p:nvGrpSpPr>
        <p:grpSpPr>
          <a:xfrm>
            <a:off x="335457" y="926335"/>
            <a:ext cx="3058384" cy="1348679"/>
            <a:chOff x="335457" y="784567"/>
            <a:chExt cx="3058384" cy="1348679"/>
          </a:xfrm>
        </p:grpSpPr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01A9AB5-2921-4042-9501-E0E087925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57" y="784567"/>
              <a:ext cx="3058384" cy="1348679"/>
            </a:xfrm>
            <a:custGeom>
              <a:avLst/>
              <a:gdLst>
                <a:gd name="T0" fmla="*/ 3294 w 3846"/>
                <a:gd name="T1" fmla="*/ 446 h 1696"/>
                <a:gd name="T2" fmla="*/ 2736 w 3846"/>
                <a:gd name="T3" fmla="*/ 0 h 1696"/>
                <a:gd name="T4" fmla="*/ 2736 w 3846"/>
                <a:gd name="T5" fmla="*/ 438 h 1696"/>
                <a:gd name="T6" fmla="*/ 96 w 3846"/>
                <a:gd name="T7" fmla="*/ 438 h 1696"/>
                <a:gd name="T8" fmla="*/ 96 w 3846"/>
                <a:gd name="T9" fmla="*/ 438 h 1696"/>
                <a:gd name="T10" fmla="*/ 78 w 3846"/>
                <a:gd name="T11" fmla="*/ 440 h 1696"/>
                <a:gd name="T12" fmla="*/ 60 w 3846"/>
                <a:gd name="T13" fmla="*/ 446 h 1696"/>
                <a:gd name="T14" fmla="*/ 44 w 3846"/>
                <a:gd name="T15" fmla="*/ 454 h 1696"/>
                <a:gd name="T16" fmla="*/ 28 w 3846"/>
                <a:gd name="T17" fmla="*/ 466 h 1696"/>
                <a:gd name="T18" fmla="*/ 18 w 3846"/>
                <a:gd name="T19" fmla="*/ 480 h 1696"/>
                <a:gd name="T20" fmla="*/ 8 w 3846"/>
                <a:gd name="T21" fmla="*/ 496 h 1696"/>
                <a:gd name="T22" fmla="*/ 2 w 3846"/>
                <a:gd name="T23" fmla="*/ 514 h 1696"/>
                <a:gd name="T24" fmla="*/ 0 w 3846"/>
                <a:gd name="T25" fmla="*/ 534 h 1696"/>
                <a:gd name="T26" fmla="*/ 0 w 3846"/>
                <a:gd name="T27" fmla="*/ 1044 h 1696"/>
                <a:gd name="T28" fmla="*/ 0 w 3846"/>
                <a:gd name="T29" fmla="*/ 1156 h 1696"/>
                <a:gd name="T30" fmla="*/ 0 w 3846"/>
                <a:gd name="T31" fmla="*/ 1156 h 1696"/>
                <a:gd name="T32" fmla="*/ 0 w 3846"/>
                <a:gd name="T33" fmla="*/ 1256 h 1696"/>
                <a:gd name="T34" fmla="*/ 558 w 3846"/>
                <a:gd name="T35" fmla="*/ 1696 h 1696"/>
                <a:gd name="T36" fmla="*/ 1106 w 3846"/>
                <a:gd name="T37" fmla="*/ 1252 h 1696"/>
                <a:gd name="T38" fmla="*/ 3750 w 3846"/>
                <a:gd name="T39" fmla="*/ 1252 h 1696"/>
                <a:gd name="T40" fmla="*/ 3750 w 3846"/>
                <a:gd name="T41" fmla="*/ 1252 h 1696"/>
                <a:gd name="T42" fmla="*/ 3770 w 3846"/>
                <a:gd name="T43" fmla="*/ 1250 h 1696"/>
                <a:gd name="T44" fmla="*/ 3788 w 3846"/>
                <a:gd name="T45" fmla="*/ 1244 h 1696"/>
                <a:gd name="T46" fmla="*/ 3804 w 3846"/>
                <a:gd name="T47" fmla="*/ 1236 h 1696"/>
                <a:gd name="T48" fmla="*/ 3818 w 3846"/>
                <a:gd name="T49" fmla="*/ 1224 h 1696"/>
                <a:gd name="T50" fmla="*/ 3830 w 3846"/>
                <a:gd name="T51" fmla="*/ 1210 h 1696"/>
                <a:gd name="T52" fmla="*/ 3838 w 3846"/>
                <a:gd name="T53" fmla="*/ 1192 h 1696"/>
                <a:gd name="T54" fmla="*/ 3844 w 3846"/>
                <a:gd name="T55" fmla="*/ 1174 h 1696"/>
                <a:gd name="T56" fmla="*/ 3846 w 3846"/>
                <a:gd name="T57" fmla="*/ 1156 h 1696"/>
                <a:gd name="T58" fmla="*/ 3846 w 3846"/>
                <a:gd name="T59" fmla="*/ 674 h 1696"/>
                <a:gd name="T60" fmla="*/ 3846 w 3846"/>
                <a:gd name="T61" fmla="*/ 572 h 1696"/>
                <a:gd name="T62" fmla="*/ 3846 w 3846"/>
                <a:gd name="T63" fmla="*/ 534 h 1696"/>
                <a:gd name="T64" fmla="*/ 3846 w 3846"/>
                <a:gd name="T65" fmla="*/ 0 h 1696"/>
                <a:gd name="T66" fmla="*/ 3294 w 3846"/>
                <a:gd name="T67" fmla="*/ 446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46" h="1696">
                  <a:moveTo>
                    <a:pt x="3294" y="446"/>
                  </a:moveTo>
                  <a:lnTo>
                    <a:pt x="2736" y="0"/>
                  </a:lnTo>
                  <a:lnTo>
                    <a:pt x="2736" y="438"/>
                  </a:lnTo>
                  <a:lnTo>
                    <a:pt x="96" y="438"/>
                  </a:lnTo>
                  <a:lnTo>
                    <a:pt x="96" y="438"/>
                  </a:lnTo>
                  <a:lnTo>
                    <a:pt x="78" y="440"/>
                  </a:lnTo>
                  <a:lnTo>
                    <a:pt x="60" y="446"/>
                  </a:lnTo>
                  <a:lnTo>
                    <a:pt x="44" y="454"/>
                  </a:lnTo>
                  <a:lnTo>
                    <a:pt x="28" y="466"/>
                  </a:lnTo>
                  <a:lnTo>
                    <a:pt x="18" y="480"/>
                  </a:lnTo>
                  <a:lnTo>
                    <a:pt x="8" y="496"/>
                  </a:lnTo>
                  <a:lnTo>
                    <a:pt x="2" y="514"/>
                  </a:lnTo>
                  <a:lnTo>
                    <a:pt x="0" y="534"/>
                  </a:lnTo>
                  <a:lnTo>
                    <a:pt x="0" y="1044"/>
                  </a:lnTo>
                  <a:lnTo>
                    <a:pt x="0" y="1156"/>
                  </a:lnTo>
                  <a:lnTo>
                    <a:pt x="0" y="1156"/>
                  </a:lnTo>
                  <a:lnTo>
                    <a:pt x="0" y="1256"/>
                  </a:lnTo>
                  <a:lnTo>
                    <a:pt x="558" y="1696"/>
                  </a:lnTo>
                  <a:lnTo>
                    <a:pt x="1106" y="1252"/>
                  </a:lnTo>
                  <a:lnTo>
                    <a:pt x="3750" y="1252"/>
                  </a:lnTo>
                  <a:lnTo>
                    <a:pt x="3750" y="1252"/>
                  </a:lnTo>
                  <a:lnTo>
                    <a:pt x="3770" y="1250"/>
                  </a:lnTo>
                  <a:lnTo>
                    <a:pt x="3788" y="1244"/>
                  </a:lnTo>
                  <a:lnTo>
                    <a:pt x="3804" y="1236"/>
                  </a:lnTo>
                  <a:lnTo>
                    <a:pt x="3818" y="1224"/>
                  </a:lnTo>
                  <a:lnTo>
                    <a:pt x="3830" y="1210"/>
                  </a:lnTo>
                  <a:lnTo>
                    <a:pt x="3838" y="1192"/>
                  </a:lnTo>
                  <a:lnTo>
                    <a:pt x="3844" y="1174"/>
                  </a:lnTo>
                  <a:lnTo>
                    <a:pt x="3846" y="1156"/>
                  </a:lnTo>
                  <a:lnTo>
                    <a:pt x="3846" y="674"/>
                  </a:lnTo>
                  <a:lnTo>
                    <a:pt x="3846" y="572"/>
                  </a:lnTo>
                  <a:lnTo>
                    <a:pt x="3846" y="534"/>
                  </a:lnTo>
                  <a:lnTo>
                    <a:pt x="3846" y="0"/>
                  </a:lnTo>
                  <a:lnTo>
                    <a:pt x="3294" y="446"/>
                  </a:lnTo>
                  <a:close/>
                </a:path>
              </a:pathLst>
            </a:custGeom>
            <a:gradFill>
              <a:gsLst>
                <a:gs pos="95000">
                  <a:srgbClr val="588FBC"/>
                </a:gs>
                <a:gs pos="7000">
                  <a:srgbClr val="5B9BD5">
                    <a:lumMod val="50000"/>
                  </a:srgbClr>
                </a:gs>
              </a:gsLst>
              <a:lin ang="540000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8230A40-D149-4EDE-B905-C47945077FFC}"/>
                </a:ext>
              </a:extLst>
            </p:cNvPr>
            <p:cNvSpPr/>
            <p:nvPr/>
          </p:nvSpPr>
          <p:spPr bwMode="ltGray">
            <a:xfrm>
              <a:off x="502535" y="1291240"/>
              <a:ext cx="554280" cy="554280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33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37D7AA-CC46-4694-8D40-F5364063C1AD}"/>
                </a:ext>
              </a:extLst>
            </p:cNvPr>
            <p:cNvSpPr txBox="1"/>
            <p:nvPr/>
          </p:nvSpPr>
          <p:spPr>
            <a:xfrm>
              <a:off x="1056814" y="1187795"/>
              <a:ext cx="2102955" cy="43497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Step 1: Regular Email</a:t>
              </a:r>
              <a:br>
                <a:rPr kumimoji="0" lang="en-GB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</a:br>
              <a:r>
                <a:rPr kumimoji="0" lang="en-GB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Correspondence</a:t>
              </a:r>
              <a:endPara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 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459E9A2-1AC9-43E9-B232-FF203FC60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773" y="1355355"/>
              <a:ext cx="392502" cy="392502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9EB9287-0FA8-4FCD-A662-DAE48ED0ABFB}"/>
              </a:ext>
            </a:extLst>
          </p:cNvPr>
          <p:cNvGrpSpPr/>
          <p:nvPr/>
        </p:nvGrpSpPr>
        <p:grpSpPr>
          <a:xfrm>
            <a:off x="335457" y="1981100"/>
            <a:ext cx="3058384" cy="1348679"/>
            <a:chOff x="335457" y="1839332"/>
            <a:chExt cx="3058384" cy="1348679"/>
          </a:xfrm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2A1DF8D4-FA3E-4B2C-B642-1B0D3097EC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5457" y="1839332"/>
              <a:ext cx="3058384" cy="1348679"/>
            </a:xfrm>
            <a:custGeom>
              <a:avLst/>
              <a:gdLst>
                <a:gd name="T0" fmla="*/ 3294 w 3846"/>
                <a:gd name="T1" fmla="*/ 446 h 1696"/>
                <a:gd name="T2" fmla="*/ 2736 w 3846"/>
                <a:gd name="T3" fmla="*/ 0 h 1696"/>
                <a:gd name="T4" fmla="*/ 2736 w 3846"/>
                <a:gd name="T5" fmla="*/ 438 h 1696"/>
                <a:gd name="T6" fmla="*/ 96 w 3846"/>
                <a:gd name="T7" fmla="*/ 438 h 1696"/>
                <a:gd name="T8" fmla="*/ 96 w 3846"/>
                <a:gd name="T9" fmla="*/ 438 h 1696"/>
                <a:gd name="T10" fmla="*/ 78 w 3846"/>
                <a:gd name="T11" fmla="*/ 440 h 1696"/>
                <a:gd name="T12" fmla="*/ 60 w 3846"/>
                <a:gd name="T13" fmla="*/ 446 h 1696"/>
                <a:gd name="T14" fmla="*/ 44 w 3846"/>
                <a:gd name="T15" fmla="*/ 454 h 1696"/>
                <a:gd name="T16" fmla="*/ 28 w 3846"/>
                <a:gd name="T17" fmla="*/ 466 h 1696"/>
                <a:gd name="T18" fmla="*/ 18 w 3846"/>
                <a:gd name="T19" fmla="*/ 480 h 1696"/>
                <a:gd name="T20" fmla="*/ 8 w 3846"/>
                <a:gd name="T21" fmla="*/ 496 h 1696"/>
                <a:gd name="T22" fmla="*/ 2 w 3846"/>
                <a:gd name="T23" fmla="*/ 514 h 1696"/>
                <a:gd name="T24" fmla="*/ 0 w 3846"/>
                <a:gd name="T25" fmla="*/ 534 h 1696"/>
                <a:gd name="T26" fmla="*/ 0 w 3846"/>
                <a:gd name="T27" fmla="*/ 1044 h 1696"/>
                <a:gd name="T28" fmla="*/ 0 w 3846"/>
                <a:gd name="T29" fmla="*/ 1156 h 1696"/>
                <a:gd name="T30" fmla="*/ 0 w 3846"/>
                <a:gd name="T31" fmla="*/ 1156 h 1696"/>
                <a:gd name="T32" fmla="*/ 0 w 3846"/>
                <a:gd name="T33" fmla="*/ 1256 h 1696"/>
                <a:gd name="T34" fmla="*/ 558 w 3846"/>
                <a:gd name="T35" fmla="*/ 1696 h 1696"/>
                <a:gd name="T36" fmla="*/ 1106 w 3846"/>
                <a:gd name="T37" fmla="*/ 1252 h 1696"/>
                <a:gd name="T38" fmla="*/ 3750 w 3846"/>
                <a:gd name="T39" fmla="*/ 1252 h 1696"/>
                <a:gd name="T40" fmla="*/ 3750 w 3846"/>
                <a:gd name="T41" fmla="*/ 1252 h 1696"/>
                <a:gd name="T42" fmla="*/ 3770 w 3846"/>
                <a:gd name="T43" fmla="*/ 1250 h 1696"/>
                <a:gd name="T44" fmla="*/ 3788 w 3846"/>
                <a:gd name="T45" fmla="*/ 1244 h 1696"/>
                <a:gd name="T46" fmla="*/ 3804 w 3846"/>
                <a:gd name="T47" fmla="*/ 1236 h 1696"/>
                <a:gd name="T48" fmla="*/ 3818 w 3846"/>
                <a:gd name="T49" fmla="*/ 1224 h 1696"/>
                <a:gd name="T50" fmla="*/ 3830 w 3846"/>
                <a:gd name="T51" fmla="*/ 1210 h 1696"/>
                <a:gd name="T52" fmla="*/ 3838 w 3846"/>
                <a:gd name="T53" fmla="*/ 1192 h 1696"/>
                <a:gd name="T54" fmla="*/ 3844 w 3846"/>
                <a:gd name="T55" fmla="*/ 1174 h 1696"/>
                <a:gd name="T56" fmla="*/ 3846 w 3846"/>
                <a:gd name="T57" fmla="*/ 1156 h 1696"/>
                <a:gd name="T58" fmla="*/ 3846 w 3846"/>
                <a:gd name="T59" fmla="*/ 674 h 1696"/>
                <a:gd name="T60" fmla="*/ 3846 w 3846"/>
                <a:gd name="T61" fmla="*/ 572 h 1696"/>
                <a:gd name="T62" fmla="*/ 3846 w 3846"/>
                <a:gd name="T63" fmla="*/ 534 h 1696"/>
                <a:gd name="T64" fmla="*/ 3846 w 3846"/>
                <a:gd name="T65" fmla="*/ 0 h 1696"/>
                <a:gd name="T66" fmla="*/ 3294 w 3846"/>
                <a:gd name="T67" fmla="*/ 446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46" h="1696">
                  <a:moveTo>
                    <a:pt x="3294" y="446"/>
                  </a:moveTo>
                  <a:lnTo>
                    <a:pt x="2736" y="0"/>
                  </a:lnTo>
                  <a:lnTo>
                    <a:pt x="2736" y="438"/>
                  </a:lnTo>
                  <a:lnTo>
                    <a:pt x="96" y="438"/>
                  </a:lnTo>
                  <a:lnTo>
                    <a:pt x="96" y="438"/>
                  </a:lnTo>
                  <a:lnTo>
                    <a:pt x="78" y="440"/>
                  </a:lnTo>
                  <a:lnTo>
                    <a:pt x="60" y="446"/>
                  </a:lnTo>
                  <a:lnTo>
                    <a:pt x="44" y="454"/>
                  </a:lnTo>
                  <a:lnTo>
                    <a:pt x="28" y="466"/>
                  </a:lnTo>
                  <a:lnTo>
                    <a:pt x="18" y="480"/>
                  </a:lnTo>
                  <a:lnTo>
                    <a:pt x="8" y="496"/>
                  </a:lnTo>
                  <a:lnTo>
                    <a:pt x="2" y="514"/>
                  </a:lnTo>
                  <a:lnTo>
                    <a:pt x="0" y="534"/>
                  </a:lnTo>
                  <a:lnTo>
                    <a:pt x="0" y="1044"/>
                  </a:lnTo>
                  <a:lnTo>
                    <a:pt x="0" y="1156"/>
                  </a:lnTo>
                  <a:lnTo>
                    <a:pt x="0" y="1156"/>
                  </a:lnTo>
                  <a:lnTo>
                    <a:pt x="0" y="1256"/>
                  </a:lnTo>
                  <a:lnTo>
                    <a:pt x="558" y="1696"/>
                  </a:lnTo>
                  <a:lnTo>
                    <a:pt x="1106" y="1252"/>
                  </a:lnTo>
                  <a:lnTo>
                    <a:pt x="3750" y="1252"/>
                  </a:lnTo>
                  <a:lnTo>
                    <a:pt x="3750" y="1252"/>
                  </a:lnTo>
                  <a:lnTo>
                    <a:pt x="3770" y="1250"/>
                  </a:lnTo>
                  <a:lnTo>
                    <a:pt x="3788" y="1244"/>
                  </a:lnTo>
                  <a:lnTo>
                    <a:pt x="3804" y="1236"/>
                  </a:lnTo>
                  <a:lnTo>
                    <a:pt x="3818" y="1224"/>
                  </a:lnTo>
                  <a:lnTo>
                    <a:pt x="3830" y="1210"/>
                  </a:lnTo>
                  <a:lnTo>
                    <a:pt x="3838" y="1192"/>
                  </a:lnTo>
                  <a:lnTo>
                    <a:pt x="3844" y="1174"/>
                  </a:lnTo>
                  <a:lnTo>
                    <a:pt x="3846" y="1156"/>
                  </a:lnTo>
                  <a:lnTo>
                    <a:pt x="3846" y="674"/>
                  </a:lnTo>
                  <a:lnTo>
                    <a:pt x="3846" y="572"/>
                  </a:lnTo>
                  <a:lnTo>
                    <a:pt x="3846" y="534"/>
                  </a:lnTo>
                  <a:lnTo>
                    <a:pt x="3846" y="0"/>
                  </a:lnTo>
                  <a:lnTo>
                    <a:pt x="3294" y="446"/>
                  </a:lnTo>
                  <a:close/>
                </a:path>
              </a:pathLst>
            </a:custGeom>
            <a:gradFill>
              <a:gsLst>
                <a:gs pos="95000">
                  <a:srgbClr val="588FBC"/>
                </a:gs>
                <a:gs pos="7000">
                  <a:srgbClr val="5B9BD5">
                    <a:lumMod val="50000"/>
                  </a:srgbClr>
                </a:gs>
              </a:gsLst>
              <a:lin ang="540000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98CF63E-7779-4331-B5A5-D135472429FD}"/>
                </a:ext>
              </a:extLst>
            </p:cNvPr>
            <p:cNvSpPr/>
            <p:nvPr/>
          </p:nvSpPr>
          <p:spPr bwMode="ltGray">
            <a:xfrm>
              <a:off x="2679421" y="2303462"/>
              <a:ext cx="554280" cy="554280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33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A50A2FC-0B55-4C97-AEA0-EF74DBB0EA91}"/>
                </a:ext>
              </a:extLst>
            </p:cNvPr>
            <p:cNvSpPr txBox="1"/>
            <p:nvPr/>
          </p:nvSpPr>
          <p:spPr>
            <a:xfrm>
              <a:off x="508209" y="2376343"/>
              <a:ext cx="2102955" cy="43497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Step 2: Interception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A8CB956-461A-4C9E-97C0-CDCA2C49C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95075" y="2362100"/>
              <a:ext cx="322971" cy="406943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CBB3CFC-ABD5-40E1-AC51-0AD91ED7D69F}"/>
              </a:ext>
            </a:extLst>
          </p:cNvPr>
          <p:cNvGrpSpPr/>
          <p:nvPr/>
        </p:nvGrpSpPr>
        <p:grpSpPr>
          <a:xfrm>
            <a:off x="335457" y="3029325"/>
            <a:ext cx="3058384" cy="1348679"/>
            <a:chOff x="335457" y="2887557"/>
            <a:chExt cx="3058384" cy="1348679"/>
          </a:xfrm>
        </p:grpSpPr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945B0A87-2753-4289-8F63-32273977C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57" y="2887557"/>
              <a:ext cx="3058384" cy="1348679"/>
            </a:xfrm>
            <a:custGeom>
              <a:avLst/>
              <a:gdLst>
                <a:gd name="T0" fmla="*/ 3294 w 3846"/>
                <a:gd name="T1" fmla="*/ 446 h 1696"/>
                <a:gd name="T2" fmla="*/ 2736 w 3846"/>
                <a:gd name="T3" fmla="*/ 0 h 1696"/>
                <a:gd name="T4" fmla="*/ 2736 w 3846"/>
                <a:gd name="T5" fmla="*/ 438 h 1696"/>
                <a:gd name="T6" fmla="*/ 96 w 3846"/>
                <a:gd name="T7" fmla="*/ 438 h 1696"/>
                <a:gd name="T8" fmla="*/ 96 w 3846"/>
                <a:gd name="T9" fmla="*/ 438 h 1696"/>
                <a:gd name="T10" fmla="*/ 78 w 3846"/>
                <a:gd name="T11" fmla="*/ 440 h 1696"/>
                <a:gd name="T12" fmla="*/ 60 w 3846"/>
                <a:gd name="T13" fmla="*/ 446 h 1696"/>
                <a:gd name="T14" fmla="*/ 44 w 3846"/>
                <a:gd name="T15" fmla="*/ 454 h 1696"/>
                <a:gd name="T16" fmla="*/ 28 w 3846"/>
                <a:gd name="T17" fmla="*/ 466 h 1696"/>
                <a:gd name="T18" fmla="*/ 18 w 3846"/>
                <a:gd name="T19" fmla="*/ 480 h 1696"/>
                <a:gd name="T20" fmla="*/ 8 w 3846"/>
                <a:gd name="T21" fmla="*/ 496 h 1696"/>
                <a:gd name="T22" fmla="*/ 2 w 3846"/>
                <a:gd name="T23" fmla="*/ 514 h 1696"/>
                <a:gd name="T24" fmla="*/ 0 w 3846"/>
                <a:gd name="T25" fmla="*/ 534 h 1696"/>
                <a:gd name="T26" fmla="*/ 0 w 3846"/>
                <a:gd name="T27" fmla="*/ 1044 h 1696"/>
                <a:gd name="T28" fmla="*/ 0 w 3846"/>
                <a:gd name="T29" fmla="*/ 1156 h 1696"/>
                <a:gd name="T30" fmla="*/ 0 w 3846"/>
                <a:gd name="T31" fmla="*/ 1156 h 1696"/>
                <a:gd name="T32" fmla="*/ 0 w 3846"/>
                <a:gd name="T33" fmla="*/ 1256 h 1696"/>
                <a:gd name="T34" fmla="*/ 558 w 3846"/>
                <a:gd name="T35" fmla="*/ 1696 h 1696"/>
                <a:gd name="T36" fmla="*/ 1106 w 3846"/>
                <a:gd name="T37" fmla="*/ 1252 h 1696"/>
                <a:gd name="T38" fmla="*/ 3750 w 3846"/>
                <a:gd name="T39" fmla="*/ 1252 h 1696"/>
                <a:gd name="T40" fmla="*/ 3750 w 3846"/>
                <a:gd name="T41" fmla="*/ 1252 h 1696"/>
                <a:gd name="T42" fmla="*/ 3770 w 3846"/>
                <a:gd name="T43" fmla="*/ 1250 h 1696"/>
                <a:gd name="T44" fmla="*/ 3788 w 3846"/>
                <a:gd name="T45" fmla="*/ 1244 h 1696"/>
                <a:gd name="T46" fmla="*/ 3804 w 3846"/>
                <a:gd name="T47" fmla="*/ 1236 h 1696"/>
                <a:gd name="T48" fmla="*/ 3818 w 3846"/>
                <a:gd name="T49" fmla="*/ 1224 h 1696"/>
                <a:gd name="T50" fmla="*/ 3830 w 3846"/>
                <a:gd name="T51" fmla="*/ 1210 h 1696"/>
                <a:gd name="T52" fmla="*/ 3838 w 3846"/>
                <a:gd name="T53" fmla="*/ 1192 h 1696"/>
                <a:gd name="T54" fmla="*/ 3844 w 3846"/>
                <a:gd name="T55" fmla="*/ 1174 h 1696"/>
                <a:gd name="T56" fmla="*/ 3846 w 3846"/>
                <a:gd name="T57" fmla="*/ 1156 h 1696"/>
                <a:gd name="T58" fmla="*/ 3846 w 3846"/>
                <a:gd name="T59" fmla="*/ 674 h 1696"/>
                <a:gd name="T60" fmla="*/ 3846 w 3846"/>
                <a:gd name="T61" fmla="*/ 572 h 1696"/>
                <a:gd name="T62" fmla="*/ 3846 w 3846"/>
                <a:gd name="T63" fmla="*/ 534 h 1696"/>
                <a:gd name="T64" fmla="*/ 3846 w 3846"/>
                <a:gd name="T65" fmla="*/ 0 h 1696"/>
                <a:gd name="T66" fmla="*/ 3294 w 3846"/>
                <a:gd name="T67" fmla="*/ 446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46" h="1696">
                  <a:moveTo>
                    <a:pt x="3294" y="446"/>
                  </a:moveTo>
                  <a:lnTo>
                    <a:pt x="2736" y="0"/>
                  </a:lnTo>
                  <a:lnTo>
                    <a:pt x="2736" y="438"/>
                  </a:lnTo>
                  <a:lnTo>
                    <a:pt x="96" y="438"/>
                  </a:lnTo>
                  <a:lnTo>
                    <a:pt x="96" y="438"/>
                  </a:lnTo>
                  <a:lnTo>
                    <a:pt x="78" y="440"/>
                  </a:lnTo>
                  <a:lnTo>
                    <a:pt x="60" y="446"/>
                  </a:lnTo>
                  <a:lnTo>
                    <a:pt x="44" y="454"/>
                  </a:lnTo>
                  <a:lnTo>
                    <a:pt x="28" y="466"/>
                  </a:lnTo>
                  <a:lnTo>
                    <a:pt x="18" y="480"/>
                  </a:lnTo>
                  <a:lnTo>
                    <a:pt x="8" y="496"/>
                  </a:lnTo>
                  <a:lnTo>
                    <a:pt x="2" y="514"/>
                  </a:lnTo>
                  <a:lnTo>
                    <a:pt x="0" y="534"/>
                  </a:lnTo>
                  <a:lnTo>
                    <a:pt x="0" y="1044"/>
                  </a:lnTo>
                  <a:lnTo>
                    <a:pt x="0" y="1156"/>
                  </a:lnTo>
                  <a:lnTo>
                    <a:pt x="0" y="1156"/>
                  </a:lnTo>
                  <a:lnTo>
                    <a:pt x="0" y="1256"/>
                  </a:lnTo>
                  <a:lnTo>
                    <a:pt x="558" y="1696"/>
                  </a:lnTo>
                  <a:lnTo>
                    <a:pt x="1106" y="1252"/>
                  </a:lnTo>
                  <a:lnTo>
                    <a:pt x="3750" y="1252"/>
                  </a:lnTo>
                  <a:lnTo>
                    <a:pt x="3750" y="1252"/>
                  </a:lnTo>
                  <a:lnTo>
                    <a:pt x="3770" y="1250"/>
                  </a:lnTo>
                  <a:lnTo>
                    <a:pt x="3788" y="1244"/>
                  </a:lnTo>
                  <a:lnTo>
                    <a:pt x="3804" y="1236"/>
                  </a:lnTo>
                  <a:lnTo>
                    <a:pt x="3818" y="1224"/>
                  </a:lnTo>
                  <a:lnTo>
                    <a:pt x="3830" y="1210"/>
                  </a:lnTo>
                  <a:lnTo>
                    <a:pt x="3838" y="1192"/>
                  </a:lnTo>
                  <a:lnTo>
                    <a:pt x="3844" y="1174"/>
                  </a:lnTo>
                  <a:lnTo>
                    <a:pt x="3846" y="1156"/>
                  </a:lnTo>
                  <a:lnTo>
                    <a:pt x="3846" y="674"/>
                  </a:lnTo>
                  <a:lnTo>
                    <a:pt x="3846" y="572"/>
                  </a:lnTo>
                  <a:lnTo>
                    <a:pt x="3846" y="534"/>
                  </a:lnTo>
                  <a:lnTo>
                    <a:pt x="3846" y="0"/>
                  </a:lnTo>
                  <a:lnTo>
                    <a:pt x="3294" y="446"/>
                  </a:lnTo>
                  <a:close/>
                </a:path>
              </a:pathLst>
            </a:custGeom>
            <a:gradFill>
              <a:gsLst>
                <a:gs pos="95000">
                  <a:srgbClr val="588FBC"/>
                </a:gs>
                <a:gs pos="7000">
                  <a:srgbClr val="5B9BD5">
                    <a:lumMod val="50000"/>
                  </a:srgbClr>
                </a:gs>
              </a:gsLst>
              <a:lin ang="540000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5578844-852C-45F1-B674-D2329B359C26}"/>
                </a:ext>
              </a:extLst>
            </p:cNvPr>
            <p:cNvSpPr/>
            <p:nvPr/>
          </p:nvSpPr>
          <p:spPr bwMode="ltGray">
            <a:xfrm>
              <a:off x="502535" y="3411498"/>
              <a:ext cx="554280" cy="554280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33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9C8B73D-FA86-47B1-89A1-DC47C875A93E}"/>
                </a:ext>
              </a:extLst>
            </p:cNvPr>
            <p:cNvSpPr txBox="1"/>
            <p:nvPr/>
          </p:nvSpPr>
          <p:spPr>
            <a:xfrm>
              <a:off x="1173850" y="3303593"/>
              <a:ext cx="2102955" cy="43497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Step 3: Spoofed Email</a:t>
              </a:r>
              <a:b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</a:b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Created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7AA7D63-B2F7-4464-9DF9-E44BE0A74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909" y="3513396"/>
              <a:ext cx="370230" cy="37023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525D0B6-785C-4CA7-81E4-D6E47E57533E}"/>
              </a:ext>
            </a:extLst>
          </p:cNvPr>
          <p:cNvGrpSpPr/>
          <p:nvPr/>
        </p:nvGrpSpPr>
        <p:grpSpPr>
          <a:xfrm>
            <a:off x="335457" y="4084089"/>
            <a:ext cx="3058384" cy="1348679"/>
            <a:chOff x="335457" y="3942321"/>
            <a:chExt cx="3058384" cy="1348679"/>
          </a:xfrm>
        </p:grpSpPr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F2678278-97D3-4B4B-BD12-C0532DAC86A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5457" y="3942321"/>
              <a:ext cx="3058384" cy="1348679"/>
            </a:xfrm>
            <a:custGeom>
              <a:avLst/>
              <a:gdLst>
                <a:gd name="T0" fmla="*/ 3294 w 3846"/>
                <a:gd name="T1" fmla="*/ 446 h 1696"/>
                <a:gd name="T2" fmla="*/ 2736 w 3846"/>
                <a:gd name="T3" fmla="*/ 0 h 1696"/>
                <a:gd name="T4" fmla="*/ 2736 w 3846"/>
                <a:gd name="T5" fmla="*/ 438 h 1696"/>
                <a:gd name="T6" fmla="*/ 96 w 3846"/>
                <a:gd name="T7" fmla="*/ 438 h 1696"/>
                <a:gd name="T8" fmla="*/ 96 w 3846"/>
                <a:gd name="T9" fmla="*/ 438 h 1696"/>
                <a:gd name="T10" fmla="*/ 78 w 3846"/>
                <a:gd name="T11" fmla="*/ 440 h 1696"/>
                <a:gd name="T12" fmla="*/ 60 w 3846"/>
                <a:gd name="T13" fmla="*/ 446 h 1696"/>
                <a:gd name="T14" fmla="*/ 44 w 3846"/>
                <a:gd name="T15" fmla="*/ 454 h 1696"/>
                <a:gd name="T16" fmla="*/ 28 w 3846"/>
                <a:gd name="T17" fmla="*/ 466 h 1696"/>
                <a:gd name="T18" fmla="*/ 18 w 3846"/>
                <a:gd name="T19" fmla="*/ 480 h 1696"/>
                <a:gd name="T20" fmla="*/ 8 w 3846"/>
                <a:gd name="T21" fmla="*/ 496 h 1696"/>
                <a:gd name="T22" fmla="*/ 2 w 3846"/>
                <a:gd name="T23" fmla="*/ 514 h 1696"/>
                <a:gd name="T24" fmla="*/ 0 w 3846"/>
                <a:gd name="T25" fmla="*/ 534 h 1696"/>
                <a:gd name="T26" fmla="*/ 0 w 3846"/>
                <a:gd name="T27" fmla="*/ 1044 h 1696"/>
                <a:gd name="T28" fmla="*/ 0 w 3846"/>
                <a:gd name="T29" fmla="*/ 1156 h 1696"/>
                <a:gd name="T30" fmla="*/ 0 w 3846"/>
                <a:gd name="T31" fmla="*/ 1156 h 1696"/>
                <a:gd name="T32" fmla="*/ 0 w 3846"/>
                <a:gd name="T33" fmla="*/ 1256 h 1696"/>
                <a:gd name="T34" fmla="*/ 558 w 3846"/>
                <a:gd name="T35" fmla="*/ 1696 h 1696"/>
                <a:gd name="T36" fmla="*/ 1106 w 3846"/>
                <a:gd name="T37" fmla="*/ 1252 h 1696"/>
                <a:gd name="T38" fmla="*/ 3750 w 3846"/>
                <a:gd name="T39" fmla="*/ 1252 h 1696"/>
                <a:gd name="T40" fmla="*/ 3750 w 3846"/>
                <a:gd name="T41" fmla="*/ 1252 h 1696"/>
                <a:gd name="T42" fmla="*/ 3770 w 3846"/>
                <a:gd name="T43" fmla="*/ 1250 h 1696"/>
                <a:gd name="T44" fmla="*/ 3788 w 3846"/>
                <a:gd name="T45" fmla="*/ 1244 h 1696"/>
                <a:gd name="T46" fmla="*/ 3804 w 3846"/>
                <a:gd name="T47" fmla="*/ 1236 h 1696"/>
                <a:gd name="T48" fmla="*/ 3818 w 3846"/>
                <a:gd name="T49" fmla="*/ 1224 h 1696"/>
                <a:gd name="T50" fmla="*/ 3830 w 3846"/>
                <a:gd name="T51" fmla="*/ 1210 h 1696"/>
                <a:gd name="T52" fmla="*/ 3838 w 3846"/>
                <a:gd name="T53" fmla="*/ 1192 h 1696"/>
                <a:gd name="T54" fmla="*/ 3844 w 3846"/>
                <a:gd name="T55" fmla="*/ 1174 h 1696"/>
                <a:gd name="T56" fmla="*/ 3846 w 3846"/>
                <a:gd name="T57" fmla="*/ 1156 h 1696"/>
                <a:gd name="T58" fmla="*/ 3846 w 3846"/>
                <a:gd name="T59" fmla="*/ 674 h 1696"/>
                <a:gd name="T60" fmla="*/ 3846 w 3846"/>
                <a:gd name="T61" fmla="*/ 572 h 1696"/>
                <a:gd name="T62" fmla="*/ 3846 w 3846"/>
                <a:gd name="T63" fmla="*/ 534 h 1696"/>
                <a:gd name="T64" fmla="*/ 3846 w 3846"/>
                <a:gd name="T65" fmla="*/ 0 h 1696"/>
                <a:gd name="T66" fmla="*/ 3294 w 3846"/>
                <a:gd name="T67" fmla="*/ 446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46" h="1696">
                  <a:moveTo>
                    <a:pt x="3294" y="446"/>
                  </a:moveTo>
                  <a:lnTo>
                    <a:pt x="2736" y="0"/>
                  </a:lnTo>
                  <a:lnTo>
                    <a:pt x="2736" y="438"/>
                  </a:lnTo>
                  <a:lnTo>
                    <a:pt x="96" y="438"/>
                  </a:lnTo>
                  <a:lnTo>
                    <a:pt x="96" y="438"/>
                  </a:lnTo>
                  <a:lnTo>
                    <a:pt x="78" y="440"/>
                  </a:lnTo>
                  <a:lnTo>
                    <a:pt x="60" y="446"/>
                  </a:lnTo>
                  <a:lnTo>
                    <a:pt x="44" y="454"/>
                  </a:lnTo>
                  <a:lnTo>
                    <a:pt x="28" y="466"/>
                  </a:lnTo>
                  <a:lnTo>
                    <a:pt x="18" y="480"/>
                  </a:lnTo>
                  <a:lnTo>
                    <a:pt x="8" y="496"/>
                  </a:lnTo>
                  <a:lnTo>
                    <a:pt x="2" y="514"/>
                  </a:lnTo>
                  <a:lnTo>
                    <a:pt x="0" y="534"/>
                  </a:lnTo>
                  <a:lnTo>
                    <a:pt x="0" y="1044"/>
                  </a:lnTo>
                  <a:lnTo>
                    <a:pt x="0" y="1156"/>
                  </a:lnTo>
                  <a:lnTo>
                    <a:pt x="0" y="1156"/>
                  </a:lnTo>
                  <a:lnTo>
                    <a:pt x="0" y="1256"/>
                  </a:lnTo>
                  <a:lnTo>
                    <a:pt x="558" y="1696"/>
                  </a:lnTo>
                  <a:lnTo>
                    <a:pt x="1106" y="1252"/>
                  </a:lnTo>
                  <a:lnTo>
                    <a:pt x="3750" y="1252"/>
                  </a:lnTo>
                  <a:lnTo>
                    <a:pt x="3750" y="1252"/>
                  </a:lnTo>
                  <a:lnTo>
                    <a:pt x="3770" y="1250"/>
                  </a:lnTo>
                  <a:lnTo>
                    <a:pt x="3788" y="1244"/>
                  </a:lnTo>
                  <a:lnTo>
                    <a:pt x="3804" y="1236"/>
                  </a:lnTo>
                  <a:lnTo>
                    <a:pt x="3818" y="1224"/>
                  </a:lnTo>
                  <a:lnTo>
                    <a:pt x="3830" y="1210"/>
                  </a:lnTo>
                  <a:lnTo>
                    <a:pt x="3838" y="1192"/>
                  </a:lnTo>
                  <a:lnTo>
                    <a:pt x="3844" y="1174"/>
                  </a:lnTo>
                  <a:lnTo>
                    <a:pt x="3846" y="1156"/>
                  </a:lnTo>
                  <a:lnTo>
                    <a:pt x="3846" y="674"/>
                  </a:lnTo>
                  <a:lnTo>
                    <a:pt x="3846" y="572"/>
                  </a:lnTo>
                  <a:lnTo>
                    <a:pt x="3846" y="534"/>
                  </a:lnTo>
                  <a:lnTo>
                    <a:pt x="3846" y="0"/>
                  </a:lnTo>
                  <a:lnTo>
                    <a:pt x="3294" y="446"/>
                  </a:lnTo>
                  <a:close/>
                </a:path>
              </a:pathLst>
            </a:custGeom>
            <a:gradFill>
              <a:gsLst>
                <a:gs pos="95000">
                  <a:srgbClr val="588FBC"/>
                </a:gs>
                <a:gs pos="7000">
                  <a:srgbClr val="5B9BD5">
                    <a:lumMod val="50000"/>
                  </a:srgbClr>
                </a:gs>
              </a:gsLst>
              <a:lin ang="540000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34F74EA-4AC9-488A-85DC-6274D9A9EC61}"/>
                </a:ext>
              </a:extLst>
            </p:cNvPr>
            <p:cNvSpPr/>
            <p:nvPr/>
          </p:nvSpPr>
          <p:spPr bwMode="ltGray">
            <a:xfrm>
              <a:off x="2679421" y="4438143"/>
              <a:ext cx="554280" cy="554280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33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E08B5A7-7C85-4FB6-816A-0083750B1D8E}"/>
                </a:ext>
              </a:extLst>
            </p:cNvPr>
            <p:cNvSpPr txBox="1"/>
            <p:nvPr/>
          </p:nvSpPr>
          <p:spPr>
            <a:xfrm>
              <a:off x="497323" y="4365627"/>
              <a:ext cx="2102955" cy="43497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Step 4: Send Spoof Email</a:t>
              </a:r>
              <a:b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</a:b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with Instructions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A1E1E4E-CB61-473A-ACA8-E8AA7140B0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64" t="22738" r="-6027" b="25484"/>
            <a:stretch/>
          </p:blipFill>
          <p:spPr>
            <a:xfrm>
              <a:off x="2667205" y="4554455"/>
              <a:ext cx="609600" cy="304801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95A3099-CA0C-44DD-AD6C-CB21A322C628}"/>
              </a:ext>
            </a:extLst>
          </p:cNvPr>
          <p:cNvGrpSpPr/>
          <p:nvPr/>
        </p:nvGrpSpPr>
        <p:grpSpPr>
          <a:xfrm>
            <a:off x="335457" y="5117336"/>
            <a:ext cx="3058384" cy="1348679"/>
            <a:chOff x="335457" y="4975568"/>
            <a:chExt cx="3058384" cy="1348679"/>
          </a:xfrm>
        </p:grpSpPr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53A45AFB-B670-4328-BF6A-F784948FB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57" y="4975568"/>
              <a:ext cx="3058384" cy="1348679"/>
            </a:xfrm>
            <a:custGeom>
              <a:avLst/>
              <a:gdLst>
                <a:gd name="T0" fmla="*/ 3294 w 3846"/>
                <a:gd name="T1" fmla="*/ 446 h 1696"/>
                <a:gd name="T2" fmla="*/ 2736 w 3846"/>
                <a:gd name="T3" fmla="*/ 0 h 1696"/>
                <a:gd name="T4" fmla="*/ 2736 w 3846"/>
                <a:gd name="T5" fmla="*/ 438 h 1696"/>
                <a:gd name="T6" fmla="*/ 96 w 3846"/>
                <a:gd name="T7" fmla="*/ 438 h 1696"/>
                <a:gd name="T8" fmla="*/ 96 w 3846"/>
                <a:gd name="T9" fmla="*/ 438 h 1696"/>
                <a:gd name="T10" fmla="*/ 78 w 3846"/>
                <a:gd name="T11" fmla="*/ 440 h 1696"/>
                <a:gd name="T12" fmla="*/ 60 w 3846"/>
                <a:gd name="T13" fmla="*/ 446 h 1696"/>
                <a:gd name="T14" fmla="*/ 44 w 3846"/>
                <a:gd name="T15" fmla="*/ 454 h 1696"/>
                <a:gd name="T16" fmla="*/ 28 w 3846"/>
                <a:gd name="T17" fmla="*/ 466 h 1696"/>
                <a:gd name="T18" fmla="*/ 18 w 3846"/>
                <a:gd name="T19" fmla="*/ 480 h 1696"/>
                <a:gd name="T20" fmla="*/ 8 w 3846"/>
                <a:gd name="T21" fmla="*/ 496 h 1696"/>
                <a:gd name="T22" fmla="*/ 2 w 3846"/>
                <a:gd name="T23" fmla="*/ 514 h 1696"/>
                <a:gd name="T24" fmla="*/ 0 w 3846"/>
                <a:gd name="T25" fmla="*/ 534 h 1696"/>
                <a:gd name="T26" fmla="*/ 0 w 3846"/>
                <a:gd name="T27" fmla="*/ 1044 h 1696"/>
                <a:gd name="T28" fmla="*/ 0 w 3846"/>
                <a:gd name="T29" fmla="*/ 1156 h 1696"/>
                <a:gd name="T30" fmla="*/ 0 w 3846"/>
                <a:gd name="T31" fmla="*/ 1156 h 1696"/>
                <a:gd name="T32" fmla="*/ 0 w 3846"/>
                <a:gd name="T33" fmla="*/ 1256 h 1696"/>
                <a:gd name="T34" fmla="*/ 558 w 3846"/>
                <a:gd name="T35" fmla="*/ 1696 h 1696"/>
                <a:gd name="T36" fmla="*/ 1106 w 3846"/>
                <a:gd name="T37" fmla="*/ 1252 h 1696"/>
                <a:gd name="T38" fmla="*/ 3750 w 3846"/>
                <a:gd name="T39" fmla="*/ 1252 h 1696"/>
                <a:gd name="T40" fmla="*/ 3750 w 3846"/>
                <a:gd name="T41" fmla="*/ 1252 h 1696"/>
                <a:gd name="T42" fmla="*/ 3770 w 3846"/>
                <a:gd name="T43" fmla="*/ 1250 h 1696"/>
                <a:gd name="T44" fmla="*/ 3788 w 3846"/>
                <a:gd name="T45" fmla="*/ 1244 h 1696"/>
                <a:gd name="T46" fmla="*/ 3804 w 3846"/>
                <a:gd name="T47" fmla="*/ 1236 h 1696"/>
                <a:gd name="T48" fmla="*/ 3818 w 3846"/>
                <a:gd name="T49" fmla="*/ 1224 h 1696"/>
                <a:gd name="T50" fmla="*/ 3830 w 3846"/>
                <a:gd name="T51" fmla="*/ 1210 h 1696"/>
                <a:gd name="T52" fmla="*/ 3838 w 3846"/>
                <a:gd name="T53" fmla="*/ 1192 h 1696"/>
                <a:gd name="T54" fmla="*/ 3844 w 3846"/>
                <a:gd name="T55" fmla="*/ 1174 h 1696"/>
                <a:gd name="T56" fmla="*/ 3846 w 3846"/>
                <a:gd name="T57" fmla="*/ 1156 h 1696"/>
                <a:gd name="T58" fmla="*/ 3846 w 3846"/>
                <a:gd name="T59" fmla="*/ 674 h 1696"/>
                <a:gd name="T60" fmla="*/ 3846 w 3846"/>
                <a:gd name="T61" fmla="*/ 572 h 1696"/>
                <a:gd name="T62" fmla="*/ 3846 w 3846"/>
                <a:gd name="T63" fmla="*/ 534 h 1696"/>
                <a:gd name="T64" fmla="*/ 3846 w 3846"/>
                <a:gd name="T65" fmla="*/ 0 h 1696"/>
                <a:gd name="T66" fmla="*/ 3294 w 3846"/>
                <a:gd name="T67" fmla="*/ 446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46" h="1696">
                  <a:moveTo>
                    <a:pt x="3294" y="446"/>
                  </a:moveTo>
                  <a:lnTo>
                    <a:pt x="2736" y="0"/>
                  </a:lnTo>
                  <a:lnTo>
                    <a:pt x="2736" y="438"/>
                  </a:lnTo>
                  <a:lnTo>
                    <a:pt x="96" y="438"/>
                  </a:lnTo>
                  <a:lnTo>
                    <a:pt x="96" y="438"/>
                  </a:lnTo>
                  <a:lnTo>
                    <a:pt x="78" y="440"/>
                  </a:lnTo>
                  <a:lnTo>
                    <a:pt x="60" y="446"/>
                  </a:lnTo>
                  <a:lnTo>
                    <a:pt x="44" y="454"/>
                  </a:lnTo>
                  <a:lnTo>
                    <a:pt x="28" y="466"/>
                  </a:lnTo>
                  <a:lnTo>
                    <a:pt x="18" y="480"/>
                  </a:lnTo>
                  <a:lnTo>
                    <a:pt x="8" y="496"/>
                  </a:lnTo>
                  <a:lnTo>
                    <a:pt x="2" y="514"/>
                  </a:lnTo>
                  <a:lnTo>
                    <a:pt x="0" y="534"/>
                  </a:lnTo>
                  <a:lnTo>
                    <a:pt x="0" y="1044"/>
                  </a:lnTo>
                  <a:lnTo>
                    <a:pt x="0" y="1156"/>
                  </a:lnTo>
                  <a:lnTo>
                    <a:pt x="0" y="1156"/>
                  </a:lnTo>
                  <a:lnTo>
                    <a:pt x="0" y="1256"/>
                  </a:lnTo>
                  <a:lnTo>
                    <a:pt x="558" y="1696"/>
                  </a:lnTo>
                  <a:lnTo>
                    <a:pt x="1106" y="1252"/>
                  </a:lnTo>
                  <a:lnTo>
                    <a:pt x="3750" y="1252"/>
                  </a:lnTo>
                  <a:lnTo>
                    <a:pt x="3750" y="1252"/>
                  </a:lnTo>
                  <a:lnTo>
                    <a:pt x="3770" y="1250"/>
                  </a:lnTo>
                  <a:lnTo>
                    <a:pt x="3788" y="1244"/>
                  </a:lnTo>
                  <a:lnTo>
                    <a:pt x="3804" y="1236"/>
                  </a:lnTo>
                  <a:lnTo>
                    <a:pt x="3818" y="1224"/>
                  </a:lnTo>
                  <a:lnTo>
                    <a:pt x="3830" y="1210"/>
                  </a:lnTo>
                  <a:lnTo>
                    <a:pt x="3838" y="1192"/>
                  </a:lnTo>
                  <a:lnTo>
                    <a:pt x="3844" y="1174"/>
                  </a:lnTo>
                  <a:lnTo>
                    <a:pt x="3846" y="1156"/>
                  </a:lnTo>
                  <a:lnTo>
                    <a:pt x="3846" y="674"/>
                  </a:lnTo>
                  <a:lnTo>
                    <a:pt x="3846" y="572"/>
                  </a:lnTo>
                  <a:lnTo>
                    <a:pt x="3846" y="534"/>
                  </a:lnTo>
                  <a:lnTo>
                    <a:pt x="3846" y="0"/>
                  </a:lnTo>
                  <a:lnTo>
                    <a:pt x="3294" y="446"/>
                  </a:lnTo>
                  <a:close/>
                </a:path>
              </a:pathLst>
            </a:custGeom>
            <a:gradFill>
              <a:gsLst>
                <a:gs pos="95000">
                  <a:srgbClr val="588FBC"/>
                </a:gs>
                <a:gs pos="7000">
                  <a:srgbClr val="5B9BD5">
                    <a:lumMod val="50000"/>
                  </a:srgbClr>
                </a:gs>
              </a:gsLst>
              <a:lin ang="540000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2EAAFEA-541B-4309-93FB-66E894E6425C}"/>
                </a:ext>
              </a:extLst>
            </p:cNvPr>
            <p:cNvSpPr/>
            <p:nvPr/>
          </p:nvSpPr>
          <p:spPr bwMode="ltGray">
            <a:xfrm>
              <a:off x="512520" y="5486400"/>
              <a:ext cx="554280" cy="554280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33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6C049C4-D85A-4F93-9815-80943F1BC601}"/>
                </a:ext>
              </a:extLst>
            </p:cNvPr>
            <p:cNvSpPr txBox="1"/>
            <p:nvPr/>
          </p:nvSpPr>
          <p:spPr>
            <a:xfrm>
              <a:off x="1090107" y="5361487"/>
              <a:ext cx="2196622" cy="43497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Step 5: Funds sent</a:t>
              </a:r>
              <a:b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</a:b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to Fraudsters</a:t>
              </a: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611BE47-BD9F-4CD8-8B07-0BC8935D87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48" b="20298"/>
            <a:stretch/>
          </p:blipFill>
          <p:spPr>
            <a:xfrm>
              <a:off x="515117" y="5562600"/>
              <a:ext cx="549085" cy="381000"/>
            </a:xfrm>
            <a:prstGeom prst="rect">
              <a:avLst/>
            </a:prstGeom>
          </p:spPr>
        </p:pic>
      </p:grpSp>
      <p:pic>
        <p:nvPicPr>
          <p:cNvPr id="6" name="Picture 5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id="{FE51C8A0-930C-4326-8430-08B0B3DD33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140"/>
            <a:ext cx="9144000" cy="661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26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5CD24-DFC8-40B7-B559-DCCD5C70D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BEC Standard Operating Procedure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CAE740-EEE4-4D7B-BDD7-4D9196ABF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6B32-B186-4870-A856-1543D54AE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FEF68B-A5FF-494A-B9F6-F1ED9EDB3582}"/>
              </a:ext>
            </a:extLst>
          </p:cNvPr>
          <p:cNvSpPr/>
          <p:nvPr/>
        </p:nvSpPr>
        <p:spPr>
          <a:xfrm>
            <a:off x="18143" y="5197628"/>
            <a:ext cx="2057400" cy="98482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E1C1F2-A7F4-494B-9323-26F2045378DE}"/>
              </a:ext>
            </a:extLst>
          </p:cNvPr>
          <p:cNvCxnSpPr/>
          <p:nvPr/>
        </p:nvCxnSpPr>
        <p:spPr>
          <a:xfrm>
            <a:off x="3540803" y="1329563"/>
            <a:ext cx="5510672" cy="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dash"/>
            <a:miter lim="800000"/>
          </a:ln>
          <a:effectLst/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C366478-4DE9-4641-8F80-9D3EB7BF76B6}"/>
              </a:ext>
            </a:extLst>
          </p:cNvPr>
          <p:cNvSpPr/>
          <p:nvPr/>
        </p:nvSpPr>
        <p:spPr>
          <a:xfrm rot="10800000" flipV="1">
            <a:off x="3665990" y="1477633"/>
            <a:ext cx="52602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Employees use email correspondence to perform regular business duties, which can include making payments to vendors, processing payroll, or various other financial matters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EC9DE2-1505-42EB-AAD0-5F171A6DDBE9}"/>
              </a:ext>
            </a:extLst>
          </p:cNvPr>
          <p:cNvSpPr/>
          <p:nvPr/>
        </p:nvSpPr>
        <p:spPr>
          <a:xfrm rot="10800000" flipV="1">
            <a:off x="3665990" y="2593086"/>
            <a:ext cx="5260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Hackers can intercept the email communication, and see who is the intended recipient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425EB8-5BDF-47B2-88C4-4ACDEF885DDD}"/>
              </a:ext>
            </a:extLst>
          </p:cNvPr>
          <p:cNvCxnSpPr/>
          <p:nvPr/>
        </p:nvCxnSpPr>
        <p:spPr>
          <a:xfrm>
            <a:off x="3540803" y="2445230"/>
            <a:ext cx="5510672" cy="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dash"/>
            <a:miter lim="800000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710CF7-9BDD-49B2-B531-389D655476BF}"/>
              </a:ext>
            </a:extLst>
          </p:cNvPr>
          <p:cNvCxnSpPr/>
          <p:nvPr/>
        </p:nvCxnSpPr>
        <p:spPr>
          <a:xfrm>
            <a:off x="3540803" y="3329779"/>
            <a:ext cx="5510672" cy="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dash"/>
            <a:miter lim="800000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B5B59-65CF-47A9-904E-D2F1D85EE1C0}"/>
              </a:ext>
            </a:extLst>
          </p:cNvPr>
          <p:cNvCxnSpPr/>
          <p:nvPr/>
        </p:nvCxnSpPr>
        <p:spPr>
          <a:xfrm>
            <a:off x="3540803" y="4107546"/>
            <a:ext cx="5510672" cy="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dash"/>
            <a:miter lim="800000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33FCCA-39C3-4082-83BB-213253351C3B}"/>
              </a:ext>
            </a:extLst>
          </p:cNvPr>
          <p:cNvCxnSpPr/>
          <p:nvPr/>
        </p:nvCxnSpPr>
        <p:spPr>
          <a:xfrm>
            <a:off x="3540803" y="5117336"/>
            <a:ext cx="5510672" cy="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dash"/>
            <a:miter lim="800000"/>
          </a:ln>
          <a:effectLst/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5B39BD0-4299-4F9C-818A-D8140CDC784B}"/>
              </a:ext>
            </a:extLst>
          </p:cNvPr>
          <p:cNvSpPr/>
          <p:nvPr/>
        </p:nvSpPr>
        <p:spPr>
          <a:xfrm rot="10800000" flipV="1">
            <a:off x="3665990" y="3425069"/>
            <a:ext cx="5260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Hackers then create rules and potentially a spoofed email address, emulating the client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E2EBBA-A50E-4BAE-B040-0D0246CD347A}"/>
              </a:ext>
            </a:extLst>
          </p:cNvPr>
          <p:cNvSpPr/>
          <p:nvPr/>
        </p:nvSpPr>
        <p:spPr>
          <a:xfrm rot="10800000" flipV="1">
            <a:off x="3665990" y="4241671"/>
            <a:ext cx="52602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Hackers send an email either from the legitimate account or a spoofed email address as the client, requesting a transfer of funds – often to newly created bank accounts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4B3BE8-5215-48B4-899C-F43A57BFF67C}"/>
              </a:ext>
            </a:extLst>
          </p:cNvPr>
          <p:cNvSpPr/>
          <p:nvPr/>
        </p:nvSpPr>
        <p:spPr>
          <a:xfrm rot="10800000" flipV="1">
            <a:off x="3665990" y="5459131"/>
            <a:ext cx="5260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The instructions appear to be legitimate, and so the business transfers the funds to a fraudster’s account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6EEBEE-3F66-47B3-939F-1D3C007E9358}"/>
              </a:ext>
            </a:extLst>
          </p:cNvPr>
          <p:cNvGrpSpPr/>
          <p:nvPr/>
        </p:nvGrpSpPr>
        <p:grpSpPr>
          <a:xfrm>
            <a:off x="335457" y="926335"/>
            <a:ext cx="3058384" cy="1348679"/>
            <a:chOff x="335457" y="784567"/>
            <a:chExt cx="3058384" cy="1348679"/>
          </a:xfrm>
        </p:grpSpPr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01A9AB5-2921-4042-9501-E0E087925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57" y="784567"/>
              <a:ext cx="3058384" cy="1348679"/>
            </a:xfrm>
            <a:custGeom>
              <a:avLst/>
              <a:gdLst>
                <a:gd name="T0" fmla="*/ 3294 w 3846"/>
                <a:gd name="T1" fmla="*/ 446 h 1696"/>
                <a:gd name="T2" fmla="*/ 2736 w 3846"/>
                <a:gd name="T3" fmla="*/ 0 h 1696"/>
                <a:gd name="T4" fmla="*/ 2736 w 3846"/>
                <a:gd name="T5" fmla="*/ 438 h 1696"/>
                <a:gd name="T6" fmla="*/ 96 w 3846"/>
                <a:gd name="T7" fmla="*/ 438 h 1696"/>
                <a:gd name="T8" fmla="*/ 96 w 3846"/>
                <a:gd name="T9" fmla="*/ 438 h 1696"/>
                <a:gd name="T10" fmla="*/ 78 w 3846"/>
                <a:gd name="T11" fmla="*/ 440 h 1696"/>
                <a:gd name="T12" fmla="*/ 60 w 3846"/>
                <a:gd name="T13" fmla="*/ 446 h 1696"/>
                <a:gd name="T14" fmla="*/ 44 w 3846"/>
                <a:gd name="T15" fmla="*/ 454 h 1696"/>
                <a:gd name="T16" fmla="*/ 28 w 3846"/>
                <a:gd name="T17" fmla="*/ 466 h 1696"/>
                <a:gd name="T18" fmla="*/ 18 w 3846"/>
                <a:gd name="T19" fmla="*/ 480 h 1696"/>
                <a:gd name="T20" fmla="*/ 8 w 3846"/>
                <a:gd name="T21" fmla="*/ 496 h 1696"/>
                <a:gd name="T22" fmla="*/ 2 w 3846"/>
                <a:gd name="T23" fmla="*/ 514 h 1696"/>
                <a:gd name="T24" fmla="*/ 0 w 3846"/>
                <a:gd name="T25" fmla="*/ 534 h 1696"/>
                <a:gd name="T26" fmla="*/ 0 w 3846"/>
                <a:gd name="T27" fmla="*/ 1044 h 1696"/>
                <a:gd name="T28" fmla="*/ 0 w 3846"/>
                <a:gd name="T29" fmla="*/ 1156 h 1696"/>
                <a:gd name="T30" fmla="*/ 0 w 3846"/>
                <a:gd name="T31" fmla="*/ 1156 h 1696"/>
                <a:gd name="T32" fmla="*/ 0 w 3846"/>
                <a:gd name="T33" fmla="*/ 1256 h 1696"/>
                <a:gd name="T34" fmla="*/ 558 w 3846"/>
                <a:gd name="T35" fmla="*/ 1696 h 1696"/>
                <a:gd name="T36" fmla="*/ 1106 w 3846"/>
                <a:gd name="T37" fmla="*/ 1252 h 1696"/>
                <a:gd name="T38" fmla="*/ 3750 w 3846"/>
                <a:gd name="T39" fmla="*/ 1252 h 1696"/>
                <a:gd name="T40" fmla="*/ 3750 w 3846"/>
                <a:gd name="T41" fmla="*/ 1252 h 1696"/>
                <a:gd name="T42" fmla="*/ 3770 w 3846"/>
                <a:gd name="T43" fmla="*/ 1250 h 1696"/>
                <a:gd name="T44" fmla="*/ 3788 w 3846"/>
                <a:gd name="T45" fmla="*/ 1244 h 1696"/>
                <a:gd name="T46" fmla="*/ 3804 w 3846"/>
                <a:gd name="T47" fmla="*/ 1236 h 1696"/>
                <a:gd name="T48" fmla="*/ 3818 w 3846"/>
                <a:gd name="T49" fmla="*/ 1224 h 1696"/>
                <a:gd name="T50" fmla="*/ 3830 w 3846"/>
                <a:gd name="T51" fmla="*/ 1210 h 1696"/>
                <a:gd name="T52" fmla="*/ 3838 w 3846"/>
                <a:gd name="T53" fmla="*/ 1192 h 1696"/>
                <a:gd name="T54" fmla="*/ 3844 w 3846"/>
                <a:gd name="T55" fmla="*/ 1174 h 1696"/>
                <a:gd name="T56" fmla="*/ 3846 w 3846"/>
                <a:gd name="T57" fmla="*/ 1156 h 1696"/>
                <a:gd name="T58" fmla="*/ 3846 w 3846"/>
                <a:gd name="T59" fmla="*/ 674 h 1696"/>
                <a:gd name="T60" fmla="*/ 3846 w 3846"/>
                <a:gd name="T61" fmla="*/ 572 h 1696"/>
                <a:gd name="T62" fmla="*/ 3846 w 3846"/>
                <a:gd name="T63" fmla="*/ 534 h 1696"/>
                <a:gd name="T64" fmla="*/ 3846 w 3846"/>
                <a:gd name="T65" fmla="*/ 0 h 1696"/>
                <a:gd name="T66" fmla="*/ 3294 w 3846"/>
                <a:gd name="T67" fmla="*/ 446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46" h="1696">
                  <a:moveTo>
                    <a:pt x="3294" y="446"/>
                  </a:moveTo>
                  <a:lnTo>
                    <a:pt x="2736" y="0"/>
                  </a:lnTo>
                  <a:lnTo>
                    <a:pt x="2736" y="438"/>
                  </a:lnTo>
                  <a:lnTo>
                    <a:pt x="96" y="438"/>
                  </a:lnTo>
                  <a:lnTo>
                    <a:pt x="96" y="438"/>
                  </a:lnTo>
                  <a:lnTo>
                    <a:pt x="78" y="440"/>
                  </a:lnTo>
                  <a:lnTo>
                    <a:pt x="60" y="446"/>
                  </a:lnTo>
                  <a:lnTo>
                    <a:pt x="44" y="454"/>
                  </a:lnTo>
                  <a:lnTo>
                    <a:pt x="28" y="466"/>
                  </a:lnTo>
                  <a:lnTo>
                    <a:pt x="18" y="480"/>
                  </a:lnTo>
                  <a:lnTo>
                    <a:pt x="8" y="496"/>
                  </a:lnTo>
                  <a:lnTo>
                    <a:pt x="2" y="514"/>
                  </a:lnTo>
                  <a:lnTo>
                    <a:pt x="0" y="534"/>
                  </a:lnTo>
                  <a:lnTo>
                    <a:pt x="0" y="1044"/>
                  </a:lnTo>
                  <a:lnTo>
                    <a:pt x="0" y="1156"/>
                  </a:lnTo>
                  <a:lnTo>
                    <a:pt x="0" y="1156"/>
                  </a:lnTo>
                  <a:lnTo>
                    <a:pt x="0" y="1256"/>
                  </a:lnTo>
                  <a:lnTo>
                    <a:pt x="558" y="1696"/>
                  </a:lnTo>
                  <a:lnTo>
                    <a:pt x="1106" y="1252"/>
                  </a:lnTo>
                  <a:lnTo>
                    <a:pt x="3750" y="1252"/>
                  </a:lnTo>
                  <a:lnTo>
                    <a:pt x="3750" y="1252"/>
                  </a:lnTo>
                  <a:lnTo>
                    <a:pt x="3770" y="1250"/>
                  </a:lnTo>
                  <a:lnTo>
                    <a:pt x="3788" y="1244"/>
                  </a:lnTo>
                  <a:lnTo>
                    <a:pt x="3804" y="1236"/>
                  </a:lnTo>
                  <a:lnTo>
                    <a:pt x="3818" y="1224"/>
                  </a:lnTo>
                  <a:lnTo>
                    <a:pt x="3830" y="1210"/>
                  </a:lnTo>
                  <a:lnTo>
                    <a:pt x="3838" y="1192"/>
                  </a:lnTo>
                  <a:lnTo>
                    <a:pt x="3844" y="1174"/>
                  </a:lnTo>
                  <a:lnTo>
                    <a:pt x="3846" y="1156"/>
                  </a:lnTo>
                  <a:lnTo>
                    <a:pt x="3846" y="674"/>
                  </a:lnTo>
                  <a:lnTo>
                    <a:pt x="3846" y="572"/>
                  </a:lnTo>
                  <a:lnTo>
                    <a:pt x="3846" y="534"/>
                  </a:lnTo>
                  <a:lnTo>
                    <a:pt x="3846" y="0"/>
                  </a:lnTo>
                  <a:lnTo>
                    <a:pt x="3294" y="446"/>
                  </a:lnTo>
                  <a:close/>
                </a:path>
              </a:pathLst>
            </a:custGeom>
            <a:gradFill>
              <a:gsLst>
                <a:gs pos="95000">
                  <a:srgbClr val="588FBC"/>
                </a:gs>
                <a:gs pos="7000">
                  <a:srgbClr val="5B9BD5">
                    <a:lumMod val="50000"/>
                  </a:srgbClr>
                </a:gs>
              </a:gsLst>
              <a:lin ang="540000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8230A40-D149-4EDE-B905-C47945077FFC}"/>
                </a:ext>
              </a:extLst>
            </p:cNvPr>
            <p:cNvSpPr/>
            <p:nvPr/>
          </p:nvSpPr>
          <p:spPr bwMode="ltGray">
            <a:xfrm>
              <a:off x="502535" y="1291240"/>
              <a:ext cx="554280" cy="554280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33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37D7AA-CC46-4694-8D40-F5364063C1AD}"/>
                </a:ext>
              </a:extLst>
            </p:cNvPr>
            <p:cNvSpPr txBox="1"/>
            <p:nvPr/>
          </p:nvSpPr>
          <p:spPr>
            <a:xfrm>
              <a:off x="1056814" y="1187795"/>
              <a:ext cx="2102955" cy="43497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Step 1: Regular Email</a:t>
              </a:r>
              <a:br>
                <a:rPr kumimoji="0" lang="en-GB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</a:br>
              <a:r>
                <a:rPr kumimoji="0" lang="en-GB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Correspondence</a:t>
              </a:r>
              <a:endPara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 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459E9A2-1AC9-43E9-B232-FF203FC60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773" y="1355355"/>
              <a:ext cx="392502" cy="392502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9EB9287-0FA8-4FCD-A662-DAE48ED0ABFB}"/>
              </a:ext>
            </a:extLst>
          </p:cNvPr>
          <p:cNvGrpSpPr/>
          <p:nvPr/>
        </p:nvGrpSpPr>
        <p:grpSpPr>
          <a:xfrm>
            <a:off x="335457" y="1981100"/>
            <a:ext cx="3058384" cy="1348679"/>
            <a:chOff x="335457" y="1839332"/>
            <a:chExt cx="3058384" cy="1348679"/>
          </a:xfrm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2A1DF8D4-FA3E-4B2C-B642-1B0D3097EC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5457" y="1839332"/>
              <a:ext cx="3058384" cy="1348679"/>
            </a:xfrm>
            <a:custGeom>
              <a:avLst/>
              <a:gdLst>
                <a:gd name="T0" fmla="*/ 3294 w 3846"/>
                <a:gd name="T1" fmla="*/ 446 h 1696"/>
                <a:gd name="T2" fmla="*/ 2736 w 3846"/>
                <a:gd name="T3" fmla="*/ 0 h 1696"/>
                <a:gd name="T4" fmla="*/ 2736 w 3846"/>
                <a:gd name="T5" fmla="*/ 438 h 1696"/>
                <a:gd name="T6" fmla="*/ 96 w 3846"/>
                <a:gd name="T7" fmla="*/ 438 h 1696"/>
                <a:gd name="T8" fmla="*/ 96 w 3846"/>
                <a:gd name="T9" fmla="*/ 438 h 1696"/>
                <a:gd name="T10" fmla="*/ 78 w 3846"/>
                <a:gd name="T11" fmla="*/ 440 h 1696"/>
                <a:gd name="T12" fmla="*/ 60 w 3846"/>
                <a:gd name="T13" fmla="*/ 446 h 1696"/>
                <a:gd name="T14" fmla="*/ 44 w 3846"/>
                <a:gd name="T15" fmla="*/ 454 h 1696"/>
                <a:gd name="T16" fmla="*/ 28 w 3846"/>
                <a:gd name="T17" fmla="*/ 466 h 1696"/>
                <a:gd name="T18" fmla="*/ 18 w 3846"/>
                <a:gd name="T19" fmla="*/ 480 h 1696"/>
                <a:gd name="T20" fmla="*/ 8 w 3846"/>
                <a:gd name="T21" fmla="*/ 496 h 1696"/>
                <a:gd name="T22" fmla="*/ 2 w 3846"/>
                <a:gd name="T23" fmla="*/ 514 h 1696"/>
                <a:gd name="T24" fmla="*/ 0 w 3846"/>
                <a:gd name="T25" fmla="*/ 534 h 1696"/>
                <a:gd name="T26" fmla="*/ 0 w 3846"/>
                <a:gd name="T27" fmla="*/ 1044 h 1696"/>
                <a:gd name="T28" fmla="*/ 0 w 3846"/>
                <a:gd name="T29" fmla="*/ 1156 h 1696"/>
                <a:gd name="T30" fmla="*/ 0 w 3846"/>
                <a:gd name="T31" fmla="*/ 1156 h 1696"/>
                <a:gd name="T32" fmla="*/ 0 w 3846"/>
                <a:gd name="T33" fmla="*/ 1256 h 1696"/>
                <a:gd name="T34" fmla="*/ 558 w 3846"/>
                <a:gd name="T35" fmla="*/ 1696 h 1696"/>
                <a:gd name="T36" fmla="*/ 1106 w 3846"/>
                <a:gd name="T37" fmla="*/ 1252 h 1696"/>
                <a:gd name="T38" fmla="*/ 3750 w 3846"/>
                <a:gd name="T39" fmla="*/ 1252 h 1696"/>
                <a:gd name="T40" fmla="*/ 3750 w 3846"/>
                <a:gd name="T41" fmla="*/ 1252 h 1696"/>
                <a:gd name="T42" fmla="*/ 3770 w 3846"/>
                <a:gd name="T43" fmla="*/ 1250 h 1696"/>
                <a:gd name="T44" fmla="*/ 3788 w 3846"/>
                <a:gd name="T45" fmla="*/ 1244 h 1696"/>
                <a:gd name="T46" fmla="*/ 3804 w 3846"/>
                <a:gd name="T47" fmla="*/ 1236 h 1696"/>
                <a:gd name="T48" fmla="*/ 3818 w 3846"/>
                <a:gd name="T49" fmla="*/ 1224 h 1696"/>
                <a:gd name="T50" fmla="*/ 3830 w 3846"/>
                <a:gd name="T51" fmla="*/ 1210 h 1696"/>
                <a:gd name="T52" fmla="*/ 3838 w 3846"/>
                <a:gd name="T53" fmla="*/ 1192 h 1696"/>
                <a:gd name="T54" fmla="*/ 3844 w 3846"/>
                <a:gd name="T55" fmla="*/ 1174 h 1696"/>
                <a:gd name="T56" fmla="*/ 3846 w 3846"/>
                <a:gd name="T57" fmla="*/ 1156 h 1696"/>
                <a:gd name="T58" fmla="*/ 3846 w 3846"/>
                <a:gd name="T59" fmla="*/ 674 h 1696"/>
                <a:gd name="T60" fmla="*/ 3846 w 3846"/>
                <a:gd name="T61" fmla="*/ 572 h 1696"/>
                <a:gd name="T62" fmla="*/ 3846 w 3846"/>
                <a:gd name="T63" fmla="*/ 534 h 1696"/>
                <a:gd name="T64" fmla="*/ 3846 w 3846"/>
                <a:gd name="T65" fmla="*/ 0 h 1696"/>
                <a:gd name="T66" fmla="*/ 3294 w 3846"/>
                <a:gd name="T67" fmla="*/ 446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46" h="1696">
                  <a:moveTo>
                    <a:pt x="3294" y="446"/>
                  </a:moveTo>
                  <a:lnTo>
                    <a:pt x="2736" y="0"/>
                  </a:lnTo>
                  <a:lnTo>
                    <a:pt x="2736" y="438"/>
                  </a:lnTo>
                  <a:lnTo>
                    <a:pt x="96" y="438"/>
                  </a:lnTo>
                  <a:lnTo>
                    <a:pt x="96" y="438"/>
                  </a:lnTo>
                  <a:lnTo>
                    <a:pt x="78" y="440"/>
                  </a:lnTo>
                  <a:lnTo>
                    <a:pt x="60" y="446"/>
                  </a:lnTo>
                  <a:lnTo>
                    <a:pt x="44" y="454"/>
                  </a:lnTo>
                  <a:lnTo>
                    <a:pt x="28" y="466"/>
                  </a:lnTo>
                  <a:lnTo>
                    <a:pt x="18" y="480"/>
                  </a:lnTo>
                  <a:lnTo>
                    <a:pt x="8" y="496"/>
                  </a:lnTo>
                  <a:lnTo>
                    <a:pt x="2" y="514"/>
                  </a:lnTo>
                  <a:lnTo>
                    <a:pt x="0" y="534"/>
                  </a:lnTo>
                  <a:lnTo>
                    <a:pt x="0" y="1044"/>
                  </a:lnTo>
                  <a:lnTo>
                    <a:pt x="0" y="1156"/>
                  </a:lnTo>
                  <a:lnTo>
                    <a:pt x="0" y="1156"/>
                  </a:lnTo>
                  <a:lnTo>
                    <a:pt x="0" y="1256"/>
                  </a:lnTo>
                  <a:lnTo>
                    <a:pt x="558" y="1696"/>
                  </a:lnTo>
                  <a:lnTo>
                    <a:pt x="1106" y="1252"/>
                  </a:lnTo>
                  <a:lnTo>
                    <a:pt x="3750" y="1252"/>
                  </a:lnTo>
                  <a:lnTo>
                    <a:pt x="3750" y="1252"/>
                  </a:lnTo>
                  <a:lnTo>
                    <a:pt x="3770" y="1250"/>
                  </a:lnTo>
                  <a:lnTo>
                    <a:pt x="3788" y="1244"/>
                  </a:lnTo>
                  <a:lnTo>
                    <a:pt x="3804" y="1236"/>
                  </a:lnTo>
                  <a:lnTo>
                    <a:pt x="3818" y="1224"/>
                  </a:lnTo>
                  <a:lnTo>
                    <a:pt x="3830" y="1210"/>
                  </a:lnTo>
                  <a:lnTo>
                    <a:pt x="3838" y="1192"/>
                  </a:lnTo>
                  <a:lnTo>
                    <a:pt x="3844" y="1174"/>
                  </a:lnTo>
                  <a:lnTo>
                    <a:pt x="3846" y="1156"/>
                  </a:lnTo>
                  <a:lnTo>
                    <a:pt x="3846" y="674"/>
                  </a:lnTo>
                  <a:lnTo>
                    <a:pt x="3846" y="572"/>
                  </a:lnTo>
                  <a:lnTo>
                    <a:pt x="3846" y="534"/>
                  </a:lnTo>
                  <a:lnTo>
                    <a:pt x="3846" y="0"/>
                  </a:lnTo>
                  <a:lnTo>
                    <a:pt x="3294" y="446"/>
                  </a:lnTo>
                  <a:close/>
                </a:path>
              </a:pathLst>
            </a:custGeom>
            <a:gradFill>
              <a:gsLst>
                <a:gs pos="95000">
                  <a:srgbClr val="588FBC"/>
                </a:gs>
                <a:gs pos="7000">
                  <a:srgbClr val="5B9BD5">
                    <a:lumMod val="50000"/>
                  </a:srgbClr>
                </a:gs>
              </a:gsLst>
              <a:lin ang="540000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98CF63E-7779-4331-B5A5-D135472429FD}"/>
                </a:ext>
              </a:extLst>
            </p:cNvPr>
            <p:cNvSpPr/>
            <p:nvPr/>
          </p:nvSpPr>
          <p:spPr bwMode="ltGray">
            <a:xfrm>
              <a:off x="2679421" y="2303462"/>
              <a:ext cx="554280" cy="554280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33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A50A2FC-0B55-4C97-AEA0-EF74DBB0EA91}"/>
                </a:ext>
              </a:extLst>
            </p:cNvPr>
            <p:cNvSpPr txBox="1"/>
            <p:nvPr/>
          </p:nvSpPr>
          <p:spPr>
            <a:xfrm>
              <a:off x="508209" y="2376343"/>
              <a:ext cx="2102955" cy="43497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Step 2: Interception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A8CB956-461A-4C9E-97C0-CDCA2C49C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95075" y="2362100"/>
              <a:ext cx="322971" cy="406943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CBB3CFC-ABD5-40E1-AC51-0AD91ED7D69F}"/>
              </a:ext>
            </a:extLst>
          </p:cNvPr>
          <p:cNvGrpSpPr/>
          <p:nvPr/>
        </p:nvGrpSpPr>
        <p:grpSpPr>
          <a:xfrm>
            <a:off x="335457" y="3029325"/>
            <a:ext cx="3058384" cy="1348679"/>
            <a:chOff x="335457" y="2887557"/>
            <a:chExt cx="3058384" cy="1348679"/>
          </a:xfrm>
        </p:grpSpPr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945B0A87-2753-4289-8F63-32273977C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57" y="2887557"/>
              <a:ext cx="3058384" cy="1348679"/>
            </a:xfrm>
            <a:custGeom>
              <a:avLst/>
              <a:gdLst>
                <a:gd name="T0" fmla="*/ 3294 w 3846"/>
                <a:gd name="T1" fmla="*/ 446 h 1696"/>
                <a:gd name="T2" fmla="*/ 2736 w 3846"/>
                <a:gd name="T3" fmla="*/ 0 h 1696"/>
                <a:gd name="T4" fmla="*/ 2736 w 3846"/>
                <a:gd name="T5" fmla="*/ 438 h 1696"/>
                <a:gd name="T6" fmla="*/ 96 w 3846"/>
                <a:gd name="T7" fmla="*/ 438 h 1696"/>
                <a:gd name="T8" fmla="*/ 96 w 3846"/>
                <a:gd name="T9" fmla="*/ 438 h 1696"/>
                <a:gd name="T10" fmla="*/ 78 w 3846"/>
                <a:gd name="T11" fmla="*/ 440 h 1696"/>
                <a:gd name="T12" fmla="*/ 60 w 3846"/>
                <a:gd name="T13" fmla="*/ 446 h 1696"/>
                <a:gd name="T14" fmla="*/ 44 w 3846"/>
                <a:gd name="T15" fmla="*/ 454 h 1696"/>
                <a:gd name="T16" fmla="*/ 28 w 3846"/>
                <a:gd name="T17" fmla="*/ 466 h 1696"/>
                <a:gd name="T18" fmla="*/ 18 w 3846"/>
                <a:gd name="T19" fmla="*/ 480 h 1696"/>
                <a:gd name="T20" fmla="*/ 8 w 3846"/>
                <a:gd name="T21" fmla="*/ 496 h 1696"/>
                <a:gd name="T22" fmla="*/ 2 w 3846"/>
                <a:gd name="T23" fmla="*/ 514 h 1696"/>
                <a:gd name="T24" fmla="*/ 0 w 3846"/>
                <a:gd name="T25" fmla="*/ 534 h 1696"/>
                <a:gd name="T26" fmla="*/ 0 w 3846"/>
                <a:gd name="T27" fmla="*/ 1044 h 1696"/>
                <a:gd name="T28" fmla="*/ 0 w 3846"/>
                <a:gd name="T29" fmla="*/ 1156 h 1696"/>
                <a:gd name="T30" fmla="*/ 0 w 3846"/>
                <a:gd name="T31" fmla="*/ 1156 h 1696"/>
                <a:gd name="T32" fmla="*/ 0 w 3846"/>
                <a:gd name="T33" fmla="*/ 1256 h 1696"/>
                <a:gd name="T34" fmla="*/ 558 w 3846"/>
                <a:gd name="T35" fmla="*/ 1696 h 1696"/>
                <a:gd name="T36" fmla="*/ 1106 w 3846"/>
                <a:gd name="T37" fmla="*/ 1252 h 1696"/>
                <a:gd name="T38" fmla="*/ 3750 w 3846"/>
                <a:gd name="T39" fmla="*/ 1252 h 1696"/>
                <a:gd name="T40" fmla="*/ 3750 w 3846"/>
                <a:gd name="T41" fmla="*/ 1252 h 1696"/>
                <a:gd name="T42" fmla="*/ 3770 w 3846"/>
                <a:gd name="T43" fmla="*/ 1250 h 1696"/>
                <a:gd name="T44" fmla="*/ 3788 w 3846"/>
                <a:gd name="T45" fmla="*/ 1244 h 1696"/>
                <a:gd name="T46" fmla="*/ 3804 w 3846"/>
                <a:gd name="T47" fmla="*/ 1236 h 1696"/>
                <a:gd name="T48" fmla="*/ 3818 w 3846"/>
                <a:gd name="T49" fmla="*/ 1224 h 1696"/>
                <a:gd name="T50" fmla="*/ 3830 w 3846"/>
                <a:gd name="T51" fmla="*/ 1210 h 1696"/>
                <a:gd name="T52" fmla="*/ 3838 w 3846"/>
                <a:gd name="T53" fmla="*/ 1192 h 1696"/>
                <a:gd name="T54" fmla="*/ 3844 w 3846"/>
                <a:gd name="T55" fmla="*/ 1174 h 1696"/>
                <a:gd name="T56" fmla="*/ 3846 w 3846"/>
                <a:gd name="T57" fmla="*/ 1156 h 1696"/>
                <a:gd name="T58" fmla="*/ 3846 w 3846"/>
                <a:gd name="T59" fmla="*/ 674 h 1696"/>
                <a:gd name="T60" fmla="*/ 3846 w 3846"/>
                <a:gd name="T61" fmla="*/ 572 h 1696"/>
                <a:gd name="T62" fmla="*/ 3846 w 3846"/>
                <a:gd name="T63" fmla="*/ 534 h 1696"/>
                <a:gd name="T64" fmla="*/ 3846 w 3846"/>
                <a:gd name="T65" fmla="*/ 0 h 1696"/>
                <a:gd name="T66" fmla="*/ 3294 w 3846"/>
                <a:gd name="T67" fmla="*/ 446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46" h="1696">
                  <a:moveTo>
                    <a:pt x="3294" y="446"/>
                  </a:moveTo>
                  <a:lnTo>
                    <a:pt x="2736" y="0"/>
                  </a:lnTo>
                  <a:lnTo>
                    <a:pt x="2736" y="438"/>
                  </a:lnTo>
                  <a:lnTo>
                    <a:pt x="96" y="438"/>
                  </a:lnTo>
                  <a:lnTo>
                    <a:pt x="96" y="438"/>
                  </a:lnTo>
                  <a:lnTo>
                    <a:pt x="78" y="440"/>
                  </a:lnTo>
                  <a:lnTo>
                    <a:pt x="60" y="446"/>
                  </a:lnTo>
                  <a:lnTo>
                    <a:pt x="44" y="454"/>
                  </a:lnTo>
                  <a:lnTo>
                    <a:pt x="28" y="466"/>
                  </a:lnTo>
                  <a:lnTo>
                    <a:pt x="18" y="480"/>
                  </a:lnTo>
                  <a:lnTo>
                    <a:pt x="8" y="496"/>
                  </a:lnTo>
                  <a:lnTo>
                    <a:pt x="2" y="514"/>
                  </a:lnTo>
                  <a:lnTo>
                    <a:pt x="0" y="534"/>
                  </a:lnTo>
                  <a:lnTo>
                    <a:pt x="0" y="1044"/>
                  </a:lnTo>
                  <a:lnTo>
                    <a:pt x="0" y="1156"/>
                  </a:lnTo>
                  <a:lnTo>
                    <a:pt x="0" y="1156"/>
                  </a:lnTo>
                  <a:lnTo>
                    <a:pt x="0" y="1256"/>
                  </a:lnTo>
                  <a:lnTo>
                    <a:pt x="558" y="1696"/>
                  </a:lnTo>
                  <a:lnTo>
                    <a:pt x="1106" y="1252"/>
                  </a:lnTo>
                  <a:lnTo>
                    <a:pt x="3750" y="1252"/>
                  </a:lnTo>
                  <a:lnTo>
                    <a:pt x="3750" y="1252"/>
                  </a:lnTo>
                  <a:lnTo>
                    <a:pt x="3770" y="1250"/>
                  </a:lnTo>
                  <a:lnTo>
                    <a:pt x="3788" y="1244"/>
                  </a:lnTo>
                  <a:lnTo>
                    <a:pt x="3804" y="1236"/>
                  </a:lnTo>
                  <a:lnTo>
                    <a:pt x="3818" y="1224"/>
                  </a:lnTo>
                  <a:lnTo>
                    <a:pt x="3830" y="1210"/>
                  </a:lnTo>
                  <a:lnTo>
                    <a:pt x="3838" y="1192"/>
                  </a:lnTo>
                  <a:lnTo>
                    <a:pt x="3844" y="1174"/>
                  </a:lnTo>
                  <a:lnTo>
                    <a:pt x="3846" y="1156"/>
                  </a:lnTo>
                  <a:lnTo>
                    <a:pt x="3846" y="674"/>
                  </a:lnTo>
                  <a:lnTo>
                    <a:pt x="3846" y="572"/>
                  </a:lnTo>
                  <a:lnTo>
                    <a:pt x="3846" y="534"/>
                  </a:lnTo>
                  <a:lnTo>
                    <a:pt x="3846" y="0"/>
                  </a:lnTo>
                  <a:lnTo>
                    <a:pt x="3294" y="446"/>
                  </a:lnTo>
                  <a:close/>
                </a:path>
              </a:pathLst>
            </a:custGeom>
            <a:gradFill>
              <a:gsLst>
                <a:gs pos="95000">
                  <a:srgbClr val="588FBC"/>
                </a:gs>
                <a:gs pos="7000">
                  <a:srgbClr val="5B9BD5">
                    <a:lumMod val="50000"/>
                  </a:srgbClr>
                </a:gs>
              </a:gsLst>
              <a:lin ang="540000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5578844-852C-45F1-B674-D2329B359C26}"/>
                </a:ext>
              </a:extLst>
            </p:cNvPr>
            <p:cNvSpPr/>
            <p:nvPr/>
          </p:nvSpPr>
          <p:spPr bwMode="ltGray">
            <a:xfrm>
              <a:off x="502535" y="3411498"/>
              <a:ext cx="554280" cy="554280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33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9C8B73D-FA86-47B1-89A1-DC47C875A93E}"/>
                </a:ext>
              </a:extLst>
            </p:cNvPr>
            <p:cNvSpPr txBox="1"/>
            <p:nvPr/>
          </p:nvSpPr>
          <p:spPr>
            <a:xfrm>
              <a:off x="1173850" y="3303593"/>
              <a:ext cx="2102955" cy="43497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Step 3: Spoofed Email</a:t>
              </a:r>
              <a:b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</a:b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Created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7AA7D63-B2F7-4464-9DF9-E44BE0A74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909" y="3513396"/>
              <a:ext cx="370230" cy="37023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525D0B6-785C-4CA7-81E4-D6E47E57533E}"/>
              </a:ext>
            </a:extLst>
          </p:cNvPr>
          <p:cNvGrpSpPr/>
          <p:nvPr/>
        </p:nvGrpSpPr>
        <p:grpSpPr>
          <a:xfrm>
            <a:off x="335457" y="4084089"/>
            <a:ext cx="3058384" cy="1348679"/>
            <a:chOff x="335457" y="3942321"/>
            <a:chExt cx="3058384" cy="1348679"/>
          </a:xfrm>
        </p:grpSpPr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F2678278-97D3-4B4B-BD12-C0532DAC86A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5457" y="3942321"/>
              <a:ext cx="3058384" cy="1348679"/>
            </a:xfrm>
            <a:custGeom>
              <a:avLst/>
              <a:gdLst>
                <a:gd name="T0" fmla="*/ 3294 w 3846"/>
                <a:gd name="T1" fmla="*/ 446 h 1696"/>
                <a:gd name="T2" fmla="*/ 2736 w 3846"/>
                <a:gd name="T3" fmla="*/ 0 h 1696"/>
                <a:gd name="T4" fmla="*/ 2736 w 3846"/>
                <a:gd name="T5" fmla="*/ 438 h 1696"/>
                <a:gd name="T6" fmla="*/ 96 w 3846"/>
                <a:gd name="T7" fmla="*/ 438 h 1696"/>
                <a:gd name="T8" fmla="*/ 96 w 3846"/>
                <a:gd name="T9" fmla="*/ 438 h 1696"/>
                <a:gd name="T10" fmla="*/ 78 w 3846"/>
                <a:gd name="T11" fmla="*/ 440 h 1696"/>
                <a:gd name="T12" fmla="*/ 60 w 3846"/>
                <a:gd name="T13" fmla="*/ 446 h 1696"/>
                <a:gd name="T14" fmla="*/ 44 w 3846"/>
                <a:gd name="T15" fmla="*/ 454 h 1696"/>
                <a:gd name="T16" fmla="*/ 28 w 3846"/>
                <a:gd name="T17" fmla="*/ 466 h 1696"/>
                <a:gd name="T18" fmla="*/ 18 w 3846"/>
                <a:gd name="T19" fmla="*/ 480 h 1696"/>
                <a:gd name="T20" fmla="*/ 8 w 3846"/>
                <a:gd name="T21" fmla="*/ 496 h 1696"/>
                <a:gd name="T22" fmla="*/ 2 w 3846"/>
                <a:gd name="T23" fmla="*/ 514 h 1696"/>
                <a:gd name="T24" fmla="*/ 0 w 3846"/>
                <a:gd name="T25" fmla="*/ 534 h 1696"/>
                <a:gd name="T26" fmla="*/ 0 w 3846"/>
                <a:gd name="T27" fmla="*/ 1044 h 1696"/>
                <a:gd name="T28" fmla="*/ 0 w 3846"/>
                <a:gd name="T29" fmla="*/ 1156 h 1696"/>
                <a:gd name="T30" fmla="*/ 0 w 3846"/>
                <a:gd name="T31" fmla="*/ 1156 h 1696"/>
                <a:gd name="T32" fmla="*/ 0 w 3846"/>
                <a:gd name="T33" fmla="*/ 1256 h 1696"/>
                <a:gd name="T34" fmla="*/ 558 w 3846"/>
                <a:gd name="T35" fmla="*/ 1696 h 1696"/>
                <a:gd name="T36" fmla="*/ 1106 w 3846"/>
                <a:gd name="T37" fmla="*/ 1252 h 1696"/>
                <a:gd name="T38" fmla="*/ 3750 w 3846"/>
                <a:gd name="T39" fmla="*/ 1252 h 1696"/>
                <a:gd name="T40" fmla="*/ 3750 w 3846"/>
                <a:gd name="T41" fmla="*/ 1252 h 1696"/>
                <a:gd name="T42" fmla="*/ 3770 w 3846"/>
                <a:gd name="T43" fmla="*/ 1250 h 1696"/>
                <a:gd name="T44" fmla="*/ 3788 w 3846"/>
                <a:gd name="T45" fmla="*/ 1244 h 1696"/>
                <a:gd name="T46" fmla="*/ 3804 w 3846"/>
                <a:gd name="T47" fmla="*/ 1236 h 1696"/>
                <a:gd name="T48" fmla="*/ 3818 w 3846"/>
                <a:gd name="T49" fmla="*/ 1224 h 1696"/>
                <a:gd name="T50" fmla="*/ 3830 w 3846"/>
                <a:gd name="T51" fmla="*/ 1210 h 1696"/>
                <a:gd name="T52" fmla="*/ 3838 w 3846"/>
                <a:gd name="T53" fmla="*/ 1192 h 1696"/>
                <a:gd name="T54" fmla="*/ 3844 w 3846"/>
                <a:gd name="T55" fmla="*/ 1174 h 1696"/>
                <a:gd name="T56" fmla="*/ 3846 w 3846"/>
                <a:gd name="T57" fmla="*/ 1156 h 1696"/>
                <a:gd name="T58" fmla="*/ 3846 w 3846"/>
                <a:gd name="T59" fmla="*/ 674 h 1696"/>
                <a:gd name="T60" fmla="*/ 3846 w 3846"/>
                <a:gd name="T61" fmla="*/ 572 h 1696"/>
                <a:gd name="T62" fmla="*/ 3846 w 3846"/>
                <a:gd name="T63" fmla="*/ 534 h 1696"/>
                <a:gd name="T64" fmla="*/ 3846 w 3846"/>
                <a:gd name="T65" fmla="*/ 0 h 1696"/>
                <a:gd name="T66" fmla="*/ 3294 w 3846"/>
                <a:gd name="T67" fmla="*/ 446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46" h="1696">
                  <a:moveTo>
                    <a:pt x="3294" y="446"/>
                  </a:moveTo>
                  <a:lnTo>
                    <a:pt x="2736" y="0"/>
                  </a:lnTo>
                  <a:lnTo>
                    <a:pt x="2736" y="438"/>
                  </a:lnTo>
                  <a:lnTo>
                    <a:pt x="96" y="438"/>
                  </a:lnTo>
                  <a:lnTo>
                    <a:pt x="96" y="438"/>
                  </a:lnTo>
                  <a:lnTo>
                    <a:pt x="78" y="440"/>
                  </a:lnTo>
                  <a:lnTo>
                    <a:pt x="60" y="446"/>
                  </a:lnTo>
                  <a:lnTo>
                    <a:pt x="44" y="454"/>
                  </a:lnTo>
                  <a:lnTo>
                    <a:pt x="28" y="466"/>
                  </a:lnTo>
                  <a:lnTo>
                    <a:pt x="18" y="480"/>
                  </a:lnTo>
                  <a:lnTo>
                    <a:pt x="8" y="496"/>
                  </a:lnTo>
                  <a:lnTo>
                    <a:pt x="2" y="514"/>
                  </a:lnTo>
                  <a:lnTo>
                    <a:pt x="0" y="534"/>
                  </a:lnTo>
                  <a:lnTo>
                    <a:pt x="0" y="1044"/>
                  </a:lnTo>
                  <a:lnTo>
                    <a:pt x="0" y="1156"/>
                  </a:lnTo>
                  <a:lnTo>
                    <a:pt x="0" y="1156"/>
                  </a:lnTo>
                  <a:lnTo>
                    <a:pt x="0" y="1256"/>
                  </a:lnTo>
                  <a:lnTo>
                    <a:pt x="558" y="1696"/>
                  </a:lnTo>
                  <a:lnTo>
                    <a:pt x="1106" y="1252"/>
                  </a:lnTo>
                  <a:lnTo>
                    <a:pt x="3750" y="1252"/>
                  </a:lnTo>
                  <a:lnTo>
                    <a:pt x="3750" y="1252"/>
                  </a:lnTo>
                  <a:lnTo>
                    <a:pt x="3770" y="1250"/>
                  </a:lnTo>
                  <a:lnTo>
                    <a:pt x="3788" y="1244"/>
                  </a:lnTo>
                  <a:lnTo>
                    <a:pt x="3804" y="1236"/>
                  </a:lnTo>
                  <a:lnTo>
                    <a:pt x="3818" y="1224"/>
                  </a:lnTo>
                  <a:lnTo>
                    <a:pt x="3830" y="1210"/>
                  </a:lnTo>
                  <a:lnTo>
                    <a:pt x="3838" y="1192"/>
                  </a:lnTo>
                  <a:lnTo>
                    <a:pt x="3844" y="1174"/>
                  </a:lnTo>
                  <a:lnTo>
                    <a:pt x="3846" y="1156"/>
                  </a:lnTo>
                  <a:lnTo>
                    <a:pt x="3846" y="674"/>
                  </a:lnTo>
                  <a:lnTo>
                    <a:pt x="3846" y="572"/>
                  </a:lnTo>
                  <a:lnTo>
                    <a:pt x="3846" y="534"/>
                  </a:lnTo>
                  <a:lnTo>
                    <a:pt x="3846" y="0"/>
                  </a:lnTo>
                  <a:lnTo>
                    <a:pt x="3294" y="446"/>
                  </a:lnTo>
                  <a:close/>
                </a:path>
              </a:pathLst>
            </a:custGeom>
            <a:gradFill>
              <a:gsLst>
                <a:gs pos="95000">
                  <a:srgbClr val="588FBC"/>
                </a:gs>
                <a:gs pos="7000">
                  <a:srgbClr val="5B9BD5">
                    <a:lumMod val="50000"/>
                  </a:srgbClr>
                </a:gs>
              </a:gsLst>
              <a:lin ang="540000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34F74EA-4AC9-488A-85DC-6274D9A9EC61}"/>
                </a:ext>
              </a:extLst>
            </p:cNvPr>
            <p:cNvSpPr/>
            <p:nvPr/>
          </p:nvSpPr>
          <p:spPr bwMode="ltGray">
            <a:xfrm>
              <a:off x="2679421" y="4438143"/>
              <a:ext cx="554280" cy="554280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33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E08B5A7-7C85-4FB6-816A-0083750B1D8E}"/>
                </a:ext>
              </a:extLst>
            </p:cNvPr>
            <p:cNvSpPr txBox="1"/>
            <p:nvPr/>
          </p:nvSpPr>
          <p:spPr>
            <a:xfrm>
              <a:off x="497323" y="4365627"/>
              <a:ext cx="2102955" cy="43497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Step 4: Send Spoof Email</a:t>
              </a:r>
              <a:b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</a:b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with Instructions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A1E1E4E-CB61-473A-ACA8-E8AA7140B0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64" t="22738" r="-6027" b="25484"/>
            <a:stretch/>
          </p:blipFill>
          <p:spPr>
            <a:xfrm>
              <a:off x="2667205" y="4554455"/>
              <a:ext cx="609600" cy="304801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95A3099-CA0C-44DD-AD6C-CB21A322C628}"/>
              </a:ext>
            </a:extLst>
          </p:cNvPr>
          <p:cNvGrpSpPr/>
          <p:nvPr/>
        </p:nvGrpSpPr>
        <p:grpSpPr>
          <a:xfrm>
            <a:off x="335457" y="5117336"/>
            <a:ext cx="3058384" cy="1348679"/>
            <a:chOff x="335457" y="4975568"/>
            <a:chExt cx="3058384" cy="1348679"/>
          </a:xfrm>
        </p:grpSpPr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53A45AFB-B670-4328-BF6A-F784948FB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57" y="4975568"/>
              <a:ext cx="3058384" cy="1348679"/>
            </a:xfrm>
            <a:custGeom>
              <a:avLst/>
              <a:gdLst>
                <a:gd name="T0" fmla="*/ 3294 w 3846"/>
                <a:gd name="T1" fmla="*/ 446 h 1696"/>
                <a:gd name="T2" fmla="*/ 2736 w 3846"/>
                <a:gd name="T3" fmla="*/ 0 h 1696"/>
                <a:gd name="T4" fmla="*/ 2736 w 3846"/>
                <a:gd name="T5" fmla="*/ 438 h 1696"/>
                <a:gd name="T6" fmla="*/ 96 w 3846"/>
                <a:gd name="T7" fmla="*/ 438 h 1696"/>
                <a:gd name="T8" fmla="*/ 96 w 3846"/>
                <a:gd name="T9" fmla="*/ 438 h 1696"/>
                <a:gd name="T10" fmla="*/ 78 w 3846"/>
                <a:gd name="T11" fmla="*/ 440 h 1696"/>
                <a:gd name="T12" fmla="*/ 60 w 3846"/>
                <a:gd name="T13" fmla="*/ 446 h 1696"/>
                <a:gd name="T14" fmla="*/ 44 w 3846"/>
                <a:gd name="T15" fmla="*/ 454 h 1696"/>
                <a:gd name="T16" fmla="*/ 28 w 3846"/>
                <a:gd name="T17" fmla="*/ 466 h 1696"/>
                <a:gd name="T18" fmla="*/ 18 w 3846"/>
                <a:gd name="T19" fmla="*/ 480 h 1696"/>
                <a:gd name="T20" fmla="*/ 8 w 3846"/>
                <a:gd name="T21" fmla="*/ 496 h 1696"/>
                <a:gd name="T22" fmla="*/ 2 w 3846"/>
                <a:gd name="T23" fmla="*/ 514 h 1696"/>
                <a:gd name="T24" fmla="*/ 0 w 3846"/>
                <a:gd name="T25" fmla="*/ 534 h 1696"/>
                <a:gd name="T26" fmla="*/ 0 w 3846"/>
                <a:gd name="T27" fmla="*/ 1044 h 1696"/>
                <a:gd name="T28" fmla="*/ 0 w 3846"/>
                <a:gd name="T29" fmla="*/ 1156 h 1696"/>
                <a:gd name="T30" fmla="*/ 0 w 3846"/>
                <a:gd name="T31" fmla="*/ 1156 h 1696"/>
                <a:gd name="T32" fmla="*/ 0 w 3846"/>
                <a:gd name="T33" fmla="*/ 1256 h 1696"/>
                <a:gd name="T34" fmla="*/ 558 w 3846"/>
                <a:gd name="T35" fmla="*/ 1696 h 1696"/>
                <a:gd name="T36" fmla="*/ 1106 w 3846"/>
                <a:gd name="T37" fmla="*/ 1252 h 1696"/>
                <a:gd name="T38" fmla="*/ 3750 w 3846"/>
                <a:gd name="T39" fmla="*/ 1252 h 1696"/>
                <a:gd name="T40" fmla="*/ 3750 w 3846"/>
                <a:gd name="T41" fmla="*/ 1252 h 1696"/>
                <a:gd name="T42" fmla="*/ 3770 w 3846"/>
                <a:gd name="T43" fmla="*/ 1250 h 1696"/>
                <a:gd name="T44" fmla="*/ 3788 w 3846"/>
                <a:gd name="T45" fmla="*/ 1244 h 1696"/>
                <a:gd name="T46" fmla="*/ 3804 w 3846"/>
                <a:gd name="T47" fmla="*/ 1236 h 1696"/>
                <a:gd name="T48" fmla="*/ 3818 w 3846"/>
                <a:gd name="T49" fmla="*/ 1224 h 1696"/>
                <a:gd name="T50" fmla="*/ 3830 w 3846"/>
                <a:gd name="T51" fmla="*/ 1210 h 1696"/>
                <a:gd name="T52" fmla="*/ 3838 w 3846"/>
                <a:gd name="T53" fmla="*/ 1192 h 1696"/>
                <a:gd name="T54" fmla="*/ 3844 w 3846"/>
                <a:gd name="T55" fmla="*/ 1174 h 1696"/>
                <a:gd name="T56" fmla="*/ 3846 w 3846"/>
                <a:gd name="T57" fmla="*/ 1156 h 1696"/>
                <a:gd name="T58" fmla="*/ 3846 w 3846"/>
                <a:gd name="T59" fmla="*/ 674 h 1696"/>
                <a:gd name="T60" fmla="*/ 3846 w 3846"/>
                <a:gd name="T61" fmla="*/ 572 h 1696"/>
                <a:gd name="T62" fmla="*/ 3846 w 3846"/>
                <a:gd name="T63" fmla="*/ 534 h 1696"/>
                <a:gd name="T64" fmla="*/ 3846 w 3846"/>
                <a:gd name="T65" fmla="*/ 0 h 1696"/>
                <a:gd name="T66" fmla="*/ 3294 w 3846"/>
                <a:gd name="T67" fmla="*/ 446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46" h="1696">
                  <a:moveTo>
                    <a:pt x="3294" y="446"/>
                  </a:moveTo>
                  <a:lnTo>
                    <a:pt x="2736" y="0"/>
                  </a:lnTo>
                  <a:lnTo>
                    <a:pt x="2736" y="438"/>
                  </a:lnTo>
                  <a:lnTo>
                    <a:pt x="96" y="438"/>
                  </a:lnTo>
                  <a:lnTo>
                    <a:pt x="96" y="438"/>
                  </a:lnTo>
                  <a:lnTo>
                    <a:pt x="78" y="440"/>
                  </a:lnTo>
                  <a:lnTo>
                    <a:pt x="60" y="446"/>
                  </a:lnTo>
                  <a:lnTo>
                    <a:pt x="44" y="454"/>
                  </a:lnTo>
                  <a:lnTo>
                    <a:pt x="28" y="466"/>
                  </a:lnTo>
                  <a:lnTo>
                    <a:pt x="18" y="480"/>
                  </a:lnTo>
                  <a:lnTo>
                    <a:pt x="8" y="496"/>
                  </a:lnTo>
                  <a:lnTo>
                    <a:pt x="2" y="514"/>
                  </a:lnTo>
                  <a:lnTo>
                    <a:pt x="0" y="534"/>
                  </a:lnTo>
                  <a:lnTo>
                    <a:pt x="0" y="1044"/>
                  </a:lnTo>
                  <a:lnTo>
                    <a:pt x="0" y="1156"/>
                  </a:lnTo>
                  <a:lnTo>
                    <a:pt x="0" y="1156"/>
                  </a:lnTo>
                  <a:lnTo>
                    <a:pt x="0" y="1256"/>
                  </a:lnTo>
                  <a:lnTo>
                    <a:pt x="558" y="1696"/>
                  </a:lnTo>
                  <a:lnTo>
                    <a:pt x="1106" y="1252"/>
                  </a:lnTo>
                  <a:lnTo>
                    <a:pt x="3750" y="1252"/>
                  </a:lnTo>
                  <a:lnTo>
                    <a:pt x="3750" y="1252"/>
                  </a:lnTo>
                  <a:lnTo>
                    <a:pt x="3770" y="1250"/>
                  </a:lnTo>
                  <a:lnTo>
                    <a:pt x="3788" y="1244"/>
                  </a:lnTo>
                  <a:lnTo>
                    <a:pt x="3804" y="1236"/>
                  </a:lnTo>
                  <a:lnTo>
                    <a:pt x="3818" y="1224"/>
                  </a:lnTo>
                  <a:lnTo>
                    <a:pt x="3830" y="1210"/>
                  </a:lnTo>
                  <a:lnTo>
                    <a:pt x="3838" y="1192"/>
                  </a:lnTo>
                  <a:lnTo>
                    <a:pt x="3844" y="1174"/>
                  </a:lnTo>
                  <a:lnTo>
                    <a:pt x="3846" y="1156"/>
                  </a:lnTo>
                  <a:lnTo>
                    <a:pt x="3846" y="674"/>
                  </a:lnTo>
                  <a:lnTo>
                    <a:pt x="3846" y="572"/>
                  </a:lnTo>
                  <a:lnTo>
                    <a:pt x="3846" y="534"/>
                  </a:lnTo>
                  <a:lnTo>
                    <a:pt x="3846" y="0"/>
                  </a:lnTo>
                  <a:lnTo>
                    <a:pt x="3294" y="446"/>
                  </a:lnTo>
                  <a:close/>
                </a:path>
              </a:pathLst>
            </a:custGeom>
            <a:gradFill>
              <a:gsLst>
                <a:gs pos="95000">
                  <a:srgbClr val="588FBC"/>
                </a:gs>
                <a:gs pos="7000">
                  <a:srgbClr val="5B9BD5">
                    <a:lumMod val="50000"/>
                  </a:srgbClr>
                </a:gs>
              </a:gsLst>
              <a:lin ang="540000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2EAAFEA-541B-4309-93FB-66E894E6425C}"/>
                </a:ext>
              </a:extLst>
            </p:cNvPr>
            <p:cNvSpPr/>
            <p:nvPr/>
          </p:nvSpPr>
          <p:spPr bwMode="ltGray">
            <a:xfrm>
              <a:off x="512520" y="5486400"/>
              <a:ext cx="554280" cy="554280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33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6C049C4-D85A-4F93-9815-80943F1BC601}"/>
                </a:ext>
              </a:extLst>
            </p:cNvPr>
            <p:cNvSpPr txBox="1"/>
            <p:nvPr/>
          </p:nvSpPr>
          <p:spPr>
            <a:xfrm>
              <a:off x="1090107" y="5361487"/>
              <a:ext cx="2196622" cy="43497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Step 5: Funds sent</a:t>
              </a:r>
              <a:b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</a:b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to Fraudsters</a:t>
              </a: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611BE47-BD9F-4CD8-8B07-0BC8935D87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48" b="20298"/>
            <a:stretch/>
          </p:blipFill>
          <p:spPr>
            <a:xfrm>
              <a:off x="515117" y="5562600"/>
              <a:ext cx="54908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0243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22A20-A2BF-4728-A432-7EBF96594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29" y="83574"/>
            <a:ext cx="8757394" cy="836578"/>
          </a:xfrm>
        </p:spPr>
        <p:txBody>
          <a:bodyPr/>
          <a:lstStyle/>
          <a:p>
            <a:r>
              <a:rPr lang="en-US" b="0" dirty="0"/>
              <a:t>Operational Tactic – Email Rules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9AAD0-EB84-4B56-AD36-2318C1B96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6B32-B186-4870-A856-1543D54AE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A4C077-AB0C-4F65-ADD3-A531FFDBED9B}"/>
              </a:ext>
            </a:extLst>
          </p:cNvPr>
          <p:cNvSpPr txBox="1"/>
          <p:nvPr/>
        </p:nvSpPr>
        <p:spPr>
          <a:xfrm>
            <a:off x="381000" y="1308031"/>
            <a:ext cx="8534400" cy="452431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Once the criminal actors gain access to email accounts, the most common form of surveillance is to set up email rules in the account settings to auto-forward, then delete the auto-forwarded emails to avoid detection.</a:t>
            </a:r>
            <a:br>
              <a:rPr lang="en-US" sz="2400" dirty="0">
                <a:solidFill>
                  <a:schemeClr val="dk1"/>
                </a:solidFill>
              </a:rPr>
            </a:br>
            <a:endParaRPr lang="en-US" sz="2400" dirty="0">
              <a:solidFill>
                <a:schemeClr val="dk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Other than the email rule, no evidence of the surveillance is visible. This allows the actor to remotely monitor the account even if the password is changed.</a:t>
            </a:r>
            <a:br>
              <a:rPr lang="en-US" sz="2400" dirty="0">
                <a:solidFill>
                  <a:schemeClr val="dk1"/>
                </a:solidFill>
              </a:rPr>
            </a:br>
            <a:endParaRPr lang="en-US" sz="2400" dirty="0">
              <a:solidFill>
                <a:schemeClr val="dk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If the password or access method remains the same, the criminal actor can manipulate the victim's inbox to prevent detection or to further facilitate the fraudulent transactions.</a:t>
            </a:r>
          </a:p>
        </p:txBody>
      </p:sp>
    </p:spTree>
    <p:extLst>
      <p:ext uri="{BB962C8B-B14F-4D97-AF65-F5344CB8AC3E}">
        <p14:creationId xmlns:p14="http://schemas.microsoft.com/office/powerpoint/2010/main" val="876248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CD8EA-F743-4806-8544-AAE96B05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25C72D-00E0-4C47-8671-C7A9A73E6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6B32-B186-4870-A856-1543D54AE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FAEB7C9-0F58-4705-AD32-7E250910E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8230"/>
            <a:ext cx="9144000" cy="348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21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22A20-A2BF-4728-A432-7EBF96594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29" y="83574"/>
            <a:ext cx="8757394" cy="836578"/>
          </a:xfrm>
        </p:spPr>
        <p:txBody>
          <a:bodyPr/>
          <a:lstStyle/>
          <a:p>
            <a:r>
              <a:rPr lang="en-US" b="0" dirty="0"/>
              <a:t>Operational Tactic – Email Rules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9AAD0-EB84-4B56-AD36-2318C1B96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6B32-B186-4870-A856-1543D54AE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A4C077-AB0C-4F65-ADD3-A531FFDBED9B}"/>
              </a:ext>
            </a:extLst>
          </p:cNvPr>
          <p:cNvSpPr txBox="1"/>
          <p:nvPr/>
        </p:nvSpPr>
        <p:spPr>
          <a:xfrm>
            <a:off x="381000" y="1308031"/>
            <a:ext cx="8534400" cy="452431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Once the criminal actors gain access to email accounts, the most common form of surveillance is to set up email rules in the account settings to auto-forward, then delete the auto-forwarded emails to avoid detection.</a:t>
            </a:r>
            <a:br>
              <a:rPr lang="en-US" sz="2400" dirty="0">
                <a:solidFill>
                  <a:schemeClr val="dk1"/>
                </a:solidFill>
              </a:rPr>
            </a:br>
            <a:endParaRPr lang="en-US" sz="2400" dirty="0">
              <a:solidFill>
                <a:schemeClr val="dk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Other than the email rule, no evidence of the surveillance is visible. This allows the actor to remotely monitor the account even if the password is changed.</a:t>
            </a:r>
            <a:br>
              <a:rPr lang="en-US" sz="2400" dirty="0">
                <a:solidFill>
                  <a:schemeClr val="dk1"/>
                </a:solidFill>
              </a:rPr>
            </a:br>
            <a:endParaRPr lang="en-US" sz="2400" dirty="0">
              <a:solidFill>
                <a:schemeClr val="dk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If the password or access method remains the same, the criminal actor can manipulate the victim's inbox to prevent detection or to further facilitate the fraudulent transactions.</a:t>
            </a:r>
          </a:p>
        </p:txBody>
      </p:sp>
    </p:spTree>
    <p:extLst>
      <p:ext uri="{BB962C8B-B14F-4D97-AF65-F5344CB8AC3E}">
        <p14:creationId xmlns:p14="http://schemas.microsoft.com/office/powerpoint/2010/main" val="336036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22A20-A2BF-4728-A432-7EBF96594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29" y="83574"/>
            <a:ext cx="8757394" cy="836578"/>
          </a:xfrm>
        </p:spPr>
        <p:txBody>
          <a:bodyPr/>
          <a:lstStyle/>
          <a:p>
            <a:r>
              <a:rPr lang="en-US" sz="4000" b="0" i="0" u="none" strike="noStrike" baseline="0" dirty="0">
                <a:latin typeface="Calibri" panose="020F0502020204030204" pitchFamily="34" charset="0"/>
              </a:rPr>
              <a:t>General Recommendations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9AAD0-EB84-4B56-AD36-2318C1B96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6B32-B186-4870-A856-1543D54AE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A4C077-AB0C-4F65-ADD3-A531FFDBED9B}"/>
              </a:ext>
            </a:extLst>
          </p:cNvPr>
          <p:cNvSpPr txBox="1"/>
          <p:nvPr/>
        </p:nvSpPr>
        <p:spPr>
          <a:xfrm>
            <a:off x="375873" y="920152"/>
            <a:ext cx="8422105" cy="4832092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Multi-factor authentication for web applications/email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Trusted devices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Trusted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IP addresses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Geofence to local region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Block known anonymizer IPs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Block certain ISPs</a:t>
            </a:r>
            <a:endParaRPr lang="en-US" sz="2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Ensure that logs are being retained for at least 30 days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Often bad actors can be monitoring accounts for months prior to the attack so the longer the data is preserved the better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Verbally verify any payment changes using a previously known/verified phone number</a:t>
            </a:r>
            <a:endParaRPr lang="en-US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Training</a:t>
            </a:r>
            <a:endParaRPr lang="en-US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Purchase/maintain similar domain names</a:t>
            </a:r>
          </a:p>
          <a:p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9738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C9AE3-2981-46FC-99D1-24C9CD55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The best way to deal with a cybersecurity incident…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7051-67D6-4DF4-99F9-ACAB8A385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to prevent it before it happens!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88CBC-EF76-477B-9BB8-06D60A4C0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6B32-B186-4870-A856-1543D54AE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1199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22A20-A2BF-4728-A432-7EBF96594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29" y="83574"/>
            <a:ext cx="8757394" cy="836578"/>
          </a:xfrm>
        </p:spPr>
        <p:txBody>
          <a:bodyPr/>
          <a:lstStyle/>
          <a:p>
            <a:r>
              <a:rPr lang="en-US" sz="4000" b="0" i="0" u="none" strike="noStrike" baseline="0" dirty="0">
                <a:latin typeface="Calibri" panose="020F0502020204030204" pitchFamily="34" charset="0"/>
              </a:rPr>
              <a:t>Guidance for BEC Victims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9AAD0-EB84-4B56-AD36-2318C1B96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6B32-B186-4870-A856-1543D54AE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A4C077-AB0C-4F65-ADD3-A531FFDBED9B}"/>
              </a:ext>
            </a:extLst>
          </p:cNvPr>
          <p:cNvSpPr txBox="1"/>
          <p:nvPr/>
        </p:nvSpPr>
        <p:spPr>
          <a:xfrm>
            <a:off x="375873" y="982176"/>
            <a:ext cx="8422105" cy="4154984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Contact the originating financial institution as soon as fraud is recognized to request a recall or reversal and a Hold Harmless Letter or Letter of Indemnity.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Contact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law enforcement and file a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complaint with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hlinkClick r:id="rId2"/>
              </a:rPr>
              <a:t>www.ic3.gov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https://www.secretservice.gov/contact/field-offices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/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Preserve emails in their original format and have IT review system and save related logs.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Third-party IT services can be very useful in remediation</a:t>
            </a: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9731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5FF0B-218A-4513-91C3-8AD153FB2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GIOC BEC Desk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16768-2CF4-402E-B15D-5C4379E53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Central intake</a:t>
            </a:r>
          </a:p>
          <a:p>
            <a:r>
              <a:rPr lang="en-US" sz="2400" dirty="0"/>
              <a:t>Coordination of major cases</a:t>
            </a:r>
          </a:p>
          <a:p>
            <a:r>
              <a:rPr lang="en-US" sz="2400" dirty="0"/>
              <a:t>Rapid response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52075-C490-46A7-839D-FBF810ABF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6B32-B186-4870-A856-1543D54AE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FF4C7BC-E1B6-45DD-8648-9E657FAD9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650" y="4135578"/>
            <a:ext cx="2188699" cy="218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112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5FF0B-218A-4513-91C3-8AD153FB2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GIOC BEC Desk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16768-2CF4-402E-B15D-5C4379E53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Central intake</a:t>
            </a:r>
          </a:p>
          <a:p>
            <a:r>
              <a:rPr lang="en-US" sz="2400" dirty="0"/>
              <a:t>Coordination of major cases</a:t>
            </a:r>
          </a:p>
          <a:p>
            <a:r>
              <a:rPr lang="en-US" sz="2400" dirty="0"/>
              <a:t>Rapid response</a:t>
            </a:r>
          </a:p>
          <a:p>
            <a:pPr lvl="1"/>
            <a:r>
              <a:rPr lang="en-US" sz="2400" dirty="0"/>
              <a:t>Working as a domestic analogue to FinCEN for domestic transfers</a:t>
            </a:r>
          </a:p>
          <a:p>
            <a:pPr lvl="1"/>
            <a:r>
              <a:rPr lang="en-US" sz="2400" dirty="0"/>
              <a:t>Since inception in 2019, we’ve assisted in the recovery of approx. $250 million</a:t>
            </a:r>
          </a:p>
          <a:p>
            <a:pPr lvl="1"/>
            <a:r>
              <a:rPr lang="en-US" sz="2400" dirty="0"/>
              <a:t>Referrals from field offices, local/state LE, private sector, victims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52075-C490-46A7-839D-FBF810ABF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6B32-B186-4870-A856-1543D54AE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6A1C945-20B6-44BB-9563-63B43F1EF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650" y="4135578"/>
            <a:ext cx="2188699" cy="218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972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BEE40-4C60-44C5-9769-F6EF91966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LE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D7A2B-619D-4526-928B-EB17E18D3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Recovery of stolen funds</a:t>
            </a:r>
          </a:p>
          <a:p>
            <a:r>
              <a:rPr lang="en-US" dirty="0"/>
              <a:t>Forensic response to identify indicators of compromise (IoC)</a:t>
            </a:r>
          </a:p>
          <a:p>
            <a:r>
              <a:rPr lang="en-US" dirty="0"/>
              <a:t>Identification and prosecution of bad actor</a:t>
            </a:r>
          </a:p>
          <a:p>
            <a:pPr lvl="1"/>
            <a:r>
              <a:rPr lang="en-US" dirty="0"/>
              <a:t>Restitution granted by court system in the event we are unable to initially recover loss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CD783-1496-4A44-8884-EC60A79D2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6B32-B186-4870-A856-1543D54AE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1236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BEE40-4C60-44C5-9769-F6EF91966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LE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D7A2B-619D-4526-928B-EB17E18D3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Recovery of stolen funds</a:t>
            </a:r>
          </a:p>
          <a:p>
            <a:r>
              <a:rPr lang="en-US" dirty="0"/>
              <a:t>Forensic response to identify indicators of compromise (IoC)</a:t>
            </a:r>
          </a:p>
          <a:p>
            <a:r>
              <a:rPr lang="en-US" dirty="0"/>
              <a:t>Identification and prosecution of bad actor</a:t>
            </a:r>
          </a:p>
          <a:p>
            <a:pPr lvl="1"/>
            <a:r>
              <a:rPr lang="en-US" dirty="0"/>
              <a:t>Restitution granted by court system in the event we are unable to initially recover loss</a:t>
            </a:r>
          </a:p>
          <a:p>
            <a:r>
              <a:rPr lang="en-US" dirty="0">
                <a:solidFill>
                  <a:srgbClr val="FF0000"/>
                </a:solidFill>
              </a:rPr>
              <a:t>RECOVERY OF STOLEN FUNDS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CD783-1496-4A44-8884-EC60A79D2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6B32-B186-4870-A856-1543D54AE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B38255-38F0-787A-9B37-592EF2A80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171" y="3631095"/>
            <a:ext cx="1939645" cy="128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A picture containing text, metalware, gear&#10;&#10;Description automatically generated">
            <a:extLst>
              <a:ext uri="{FF2B5EF4-FFF2-40B4-BE49-F238E27FC236}">
                <a16:creationId xmlns:a16="http://schemas.microsoft.com/office/drawing/2014/main" id="{23D6330C-039C-23A9-676A-700F01E64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736" y="3224818"/>
            <a:ext cx="2096914" cy="210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1431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BEE40-4C60-44C5-9769-F6EF91966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LE NOT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D7A2B-619D-4526-928B-EB17E18D3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Talk publicly about the investigation</a:t>
            </a:r>
          </a:p>
          <a:p>
            <a:r>
              <a:rPr lang="en-US" dirty="0"/>
              <a:t>Seize compromised systems</a:t>
            </a:r>
          </a:p>
          <a:p>
            <a:r>
              <a:rPr lang="en-US" dirty="0"/>
              <a:t>Look for evidence of other crimes in compromised systems</a:t>
            </a:r>
          </a:p>
          <a:p>
            <a:r>
              <a:rPr lang="en-US" dirty="0"/>
              <a:t>Attempt to “go after” victim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CD783-1496-4A44-8884-EC60A79D2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6B32-B186-4870-A856-1543D54AE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6719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E876AD-B4B6-4B76-BCAD-CD901471C6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8D875E-2D79-4881-9D9B-8698EDCEF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BECDesk.GIOC@usss.dhs.gov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AAD83F-F1B2-487E-B3D7-C8B355B85A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Alan Ottarson, Technical Special Agent</a:t>
            </a:r>
          </a:p>
          <a:p>
            <a:pPr algn="ctr"/>
            <a:r>
              <a:rPr lang="en-US" dirty="0"/>
              <a:t>Nashville Field Office</a:t>
            </a:r>
          </a:p>
          <a:p>
            <a:pPr algn="ctr"/>
            <a:r>
              <a:rPr lang="en-US" dirty="0"/>
              <a:t>alan.ottarson@usss.dhs.gov</a:t>
            </a:r>
          </a:p>
        </p:txBody>
      </p:sp>
    </p:spTree>
    <p:extLst>
      <p:ext uri="{BB962C8B-B14F-4D97-AF65-F5344CB8AC3E}">
        <p14:creationId xmlns:p14="http://schemas.microsoft.com/office/powerpoint/2010/main" val="1111347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C9AE3-2981-46FC-99D1-24C9CD55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The best way to deal with a cybersecurity incident…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7051-67D6-4DF4-99F9-ACAB8A385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to prevent it before it happens!</a:t>
            </a:r>
          </a:p>
          <a:p>
            <a:r>
              <a:rPr lang="en-US" dirty="0"/>
              <a:t>Basic cyber hygiene</a:t>
            </a:r>
          </a:p>
          <a:p>
            <a:pPr lvl="1"/>
            <a:r>
              <a:rPr lang="en-US" dirty="0"/>
              <a:t>Robust password policies</a:t>
            </a:r>
          </a:p>
          <a:p>
            <a:pPr lvl="1"/>
            <a:r>
              <a:rPr lang="en-US" dirty="0"/>
              <a:t>MFA</a:t>
            </a:r>
          </a:p>
          <a:p>
            <a:pPr lvl="1"/>
            <a:r>
              <a:rPr lang="en-US" dirty="0"/>
              <a:t>VPN for remote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88CBC-EF76-477B-9BB8-06D60A4C0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6B32-B186-4870-A856-1543D54AE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135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C9AE3-2981-46FC-99D1-24C9CD55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The best way to deal with a cybersecurity incident…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7051-67D6-4DF4-99F9-ACAB8A385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to prevent it before it happens!</a:t>
            </a:r>
          </a:p>
          <a:p>
            <a:r>
              <a:rPr lang="en-US" dirty="0"/>
              <a:t>Basic cyber hygiene</a:t>
            </a:r>
          </a:p>
          <a:p>
            <a:pPr lvl="1"/>
            <a:r>
              <a:rPr lang="en-US" dirty="0"/>
              <a:t>Robust password policies</a:t>
            </a:r>
          </a:p>
          <a:p>
            <a:pPr lvl="1"/>
            <a:r>
              <a:rPr lang="en-US" dirty="0"/>
              <a:t>MFA</a:t>
            </a:r>
          </a:p>
          <a:p>
            <a:pPr lvl="1"/>
            <a:r>
              <a:rPr lang="en-US" dirty="0"/>
              <a:t>VPN for remote work</a:t>
            </a:r>
          </a:p>
          <a:p>
            <a:pPr lvl="1"/>
            <a:r>
              <a:rPr lang="en-US" dirty="0"/>
              <a:t>NO SHARED-ACCESS INBOXES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88CBC-EF76-477B-9BB8-06D60A4C0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6B32-B186-4870-A856-1543D54AE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259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C9AE3-2981-46FC-99D1-24C9CD55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The best way to deal with a cybersecurity incident…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7051-67D6-4DF4-99F9-ACAB8A385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to prevent it before it happens!</a:t>
            </a:r>
          </a:p>
          <a:p>
            <a:r>
              <a:rPr lang="en-US" dirty="0"/>
              <a:t>Basic cyber hygiene</a:t>
            </a:r>
          </a:p>
          <a:p>
            <a:pPr lvl="1"/>
            <a:r>
              <a:rPr lang="en-US" dirty="0"/>
              <a:t>Robust password policies</a:t>
            </a:r>
          </a:p>
          <a:p>
            <a:pPr lvl="1"/>
            <a:r>
              <a:rPr lang="en-US" dirty="0"/>
              <a:t>MFA</a:t>
            </a:r>
          </a:p>
          <a:p>
            <a:pPr lvl="1"/>
            <a:r>
              <a:rPr lang="en-US" dirty="0"/>
              <a:t>VPN for remote work</a:t>
            </a:r>
          </a:p>
          <a:p>
            <a:pPr lvl="1"/>
            <a:r>
              <a:rPr lang="en-US" dirty="0"/>
              <a:t>NO SHARED-ACCESS INBOXES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88CBC-EF76-477B-9BB8-06D60A4C0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6B32-B186-4870-A856-1543D54AE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687D765-82B1-4EA9-9707-64FABC40A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3584592"/>
            <a:ext cx="60198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9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C9AE3-2981-46FC-99D1-24C9CD55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The best way to deal with a cybersecurity incident…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7051-67D6-4DF4-99F9-ACAB8A385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to prevent it before it happens!</a:t>
            </a:r>
          </a:p>
          <a:p>
            <a:r>
              <a:rPr lang="en-US" dirty="0"/>
              <a:t>Basic cyber hygiene</a:t>
            </a:r>
          </a:p>
          <a:p>
            <a:pPr lvl="1"/>
            <a:r>
              <a:rPr lang="en-US" dirty="0"/>
              <a:t>Robust password policies</a:t>
            </a:r>
          </a:p>
          <a:p>
            <a:pPr lvl="1"/>
            <a:r>
              <a:rPr lang="en-US" dirty="0"/>
              <a:t>MFA</a:t>
            </a:r>
          </a:p>
          <a:p>
            <a:pPr lvl="1"/>
            <a:r>
              <a:rPr lang="en-US" dirty="0"/>
              <a:t>VPN for remote work</a:t>
            </a:r>
          </a:p>
          <a:p>
            <a:pPr lvl="1"/>
            <a:r>
              <a:rPr lang="en-US" dirty="0"/>
              <a:t>NO SHARED-ACCESS INBOXES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88CBC-EF76-477B-9BB8-06D60A4C0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6B32-B186-4870-A856-1543D54AE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687D765-82B1-4EA9-9707-64FABC40A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3584592"/>
            <a:ext cx="6019800" cy="2171700"/>
          </a:xfrm>
          <a:prstGeom prst="rect">
            <a:avLst/>
          </a:prstGeom>
        </p:spPr>
      </p:pic>
      <p:sp>
        <p:nvSpPr>
          <p:cNvPr id="5" name="&quot;Not Allowed&quot; Symbol 4">
            <a:extLst>
              <a:ext uri="{FF2B5EF4-FFF2-40B4-BE49-F238E27FC236}">
                <a16:creationId xmlns:a16="http://schemas.microsoft.com/office/drawing/2014/main" id="{F64F4BA8-2428-4E62-934D-380F8D5C2AD6}"/>
              </a:ext>
            </a:extLst>
          </p:cNvPr>
          <p:cNvSpPr/>
          <p:nvPr/>
        </p:nvSpPr>
        <p:spPr>
          <a:xfrm>
            <a:off x="2650835" y="2944453"/>
            <a:ext cx="3426691" cy="3426691"/>
          </a:xfrm>
          <a:prstGeom prst="noSmoking">
            <a:avLst/>
          </a:prstGeom>
          <a:solidFill>
            <a:srgbClr val="FF0000">
              <a:alpha val="56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424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22A20-A2BF-4728-A432-7EBF96594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29" y="83574"/>
            <a:ext cx="8757394" cy="836578"/>
          </a:xfrm>
        </p:spPr>
        <p:txBody>
          <a:bodyPr>
            <a:normAutofit fontScale="90000"/>
          </a:bodyPr>
          <a:lstStyle/>
          <a:p>
            <a:r>
              <a:rPr lang="en-US" b="0" dirty="0">
                <a:latin typeface="Calibri" panose="020F0502020204030204" pitchFamily="34" charset="0"/>
              </a:rPr>
              <a:t>Business Email Compromise (BEC) schemes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9AAD0-EB84-4B56-AD36-2318C1B96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156B32-B186-4870-A856-1543D54AE417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A4C077-AB0C-4F65-ADD3-A531FFDBED9B}"/>
              </a:ext>
            </a:extLst>
          </p:cNvPr>
          <p:cNvSpPr txBox="1"/>
          <p:nvPr/>
        </p:nvSpPr>
        <p:spPr>
          <a:xfrm>
            <a:off x="631371" y="1043336"/>
            <a:ext cx="8166609" cy="4493538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Sophisticated scam targeting both businesses and individuals who are transferring funds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Fraudsters and the scheme continue to evolve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The fraudulent wire transfers are often immediately transferred and quickly dispersed, making recovery efforts difficult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 2024, the IC3 received 21,442 Business Email Compromise (BEC)/Email Account Compromise (EAC) complaints with adjusted losses over $2.7 billion.</a:t>
            </a:r>
          </a:p>
          <a:p>
            <a:endParaRPr lang="en-US" sz="22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Current #1 targeted industry?</a:t>
            </a:r>
          </a:p>
        </p:txBody>
      </p:sp>
    </p:spTree>
    <p:extLst>
      <p:ext uri="{BB962C8B-B14F-4D97-AF65-F5344CB8AC3E}">
        <p14:creationId xmlns:p14="http://schemas.microsoft.com/office/powerpoint/2010/main" val="3830483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C9FBC-ED9D-5F75-7713-53847C79F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FEE8B-0D4B-3A14-22A4-9151F0106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29" y="83574"/>
            <a:ext cx="8757394" cy="836578"/>
          </a:xfrm>
        </p:spPr>
        <p:txBody>
          <a:bodyPr>
            <a:normAutofit fontScale="90000"/>
          </a:bodyPr>
          <a:lstStyle/>
          <a:p>
            <a:r>
              <a:rPr lang="en-US" b="0" dirty="0">
                <a:latin typeface="Calibri" panose="020F0502020204030204" pitchFamily="34" charset="0"/>
              </a:rPr>
              <a:t>Business Email Compromise (BEC) schemes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C2A35-F6A7-BAF7-6741-E8412A60A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156B32-B186-4870-A856-1543D54AE417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7CBF72-6AEA-9990-98C4-4617D90C46DE}"/>
              </a:ext>
            </a:extLst>
          </p:cNvPr>
          <p:cNvSpPr txBox="1"/>
          <p:nvPr/>
        </p:nvSpPr>
        <p:spPr>
          <a:xfrm>
            <a:off x="631371" y="1043336"/>
            <a:ext cx="8166609" cy="4493538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Sophisticated scam targeting both businesses and individuals who are transferring funds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Fraudsters and the scheme continue to evolve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The fraudulent wire transfers are often immediately transferred and quickly dispersed, making recovery efforts difficult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 2024, the IC3 received 21,442 Business Email Compromise (BEC)/Email Account Compromise (EAC) complaints with adjusted losses over $2.7 billion.</a:t>
            </a:r>
          </a:p>
          <a:p>
            <a:endParaRPr lang="en-US" sz="22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Current #1 targeted industry? Real estate!</a:t>
            </a:r>
          </a:p>
        </p:txBody>
      </p:sp>
    </p:spTree>
    <p:extLst>
      <p:ext uri="{BB962C8B-B14F-4D97-AF65-F5344CB8AC3E}">
        <p14:creationId xmlns:p14="http://schemas.microsoft.com/office/powerpoint/2010/main" val="299073620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USSS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C4981"/>
      </a:accent1>
      <a:accent2>
        <a:srgbClr val="C00000"/>
      </a:accent2>
      <a:accent3>
        <a:srgbClr val="FB9A2D"/>
      </a:accent3>
      <a:accent4>
        <a:srgbClr val="FFC000"/>
      </a:accent4>
      <a:accent5>
        <a:srgbClr val="78B0E9"/>
      </a:accent5>
      <a:accent6>
        <a:srgbClr val="333333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46DF676D212C49842C77C859B25A31" ma:contentTypeVersion="4" ma:contentTypeDescription="Create a new document." ma:contentTypeScope="" ma:versionID="30386b91e763939e29fbc5a9ed0447d4">
  <xsd:schema xmlns:xsd="http://www.w3.org/2001/XMLSchema" xmlns:xs="http://www.w3.org/2001/XMLSchema" xmlns:p="http://schemas.microsoft.com/office/2006/metadata/properties" xmlns:ns2="f45689f5-2f14-4894-8480-90c0c0422373" xmlns:ns3="193b0db3-f1ad-494a-9a28-b669ce0e1153" targetNamespace="http://schemas.microsoft.com/office/2006/metadata/properties" ma:root="true" ma:fieldsID="f9c09a322686014beeb661b61db8021e" ns2:_="" ns3:_="">
    <xsd:import namespace="f45689f5-2f14-4894-8480-90c0c0422373"/>
    <xsd:import namespace="193b0db3-f1ad-494a-9a28-b669ce0e1153"/>
    <xsd:element name="properties">
      <xsd:complexType>
        <xsd:sequence>
          <xsd:element name="documentManagement">
            <xsd:complexType>
              <xsd:all>
                <xsd:element ref="ns2:displayName" minOccurs="0"/>
                <xsd:element ref="ns3:SharedWithUsers" minOccurs="0"/>
                <xsd:element ref="ns2:dis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5689f5-2f14-4894-8480-90c0c0422373" elementFormDefault="qualified">
    <xsd:import namespace="http://schemas.microsoft.com/office/2006/documentManagement/types"/>
    <xsd:import namespace="http://schemas.microsoft.com/office/infopath/2007/PartnerControls"/>
    <xsd:element name="displayName" ma:index="8" nillable="true" ma:displayName="displayName" ma:internalName="displayName">
      <xsd:simpleType>
        <xsd:restriction base="dms:Text">
          <xsd:maxLength value="255"/>
        </xsd:restriction>
      </xsd:simpleType>
    </xsd:element>
    <xsd:element name="disOrder" ma:index="10" nillable="true" ma:displayName="disOrder" ma:internalName="disOrder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3b0db3-f1ad-494a-9a28-b669ce0e1153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playName xmlns="f45689f5-2f14-4894-8480-90c0c0422373" xsi:nil="true"/>
    <disOrder xmlns="f45689f5-2f14-4894-8480-90c0c0422373">4</disOrder>
  </documentManagement>
</p:properties>
</file>

<file path=customXml/itemProps1.xml><?xml version="1.0" encoding="utf-8"?>
<ds:datastoreItem xmlns:ds="http://schemas.openxmlformats.org/officeDocument/2006/customXml" ds:itemID="{98A25E0A-7AF5-4EBA-979B-7DAF864FC3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BC60BA-CD99-4BD9-93AA-560194FDCB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5689f5-2f14-4894-8480-90c0c0422373"/>
    <ds:schemaRef ds:uri="193b0db3-f1ad-494a-9a28-b669ce0e11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CB9056-397D-4157-9B25-A6BDDE60B47A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f45689f5-2f14-4894-8480-90c0c0422373"/>
    <ds:schemaRef ds:uri="http://schemas.microsoft.com/office/infopath/2007/PartnerControls"/>
    <ds:schemaRef ds:uri="193b0db3-f1ad-494a-9a28-b669ce0e1153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851a4685-9fa8-4bee-ab14-8828cb079b39}" enabled="0" method="" siteId="{851a4685-9fa8-4bee-ab14-8828cb079b3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4690</TotalTime>
  <Words>2073</Words>
  <Application>Microsoft Office PowerPoint</Application>
  <PresentationFormat>On-screen Show (4:3)</PresentationFormat>
  <Paragraphs>289</Paragraphs>
  <Slides>36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Georgia</vt:lpstr>
      <vt:lpstr>Modern No. 20</vt:lpstr>
      <vt:lpstr>1_Office Theme</vt:lpstr>
      <vt:lpstr>Cyber Fraud</vt:lpstr>
      <vt:lpstr>The best way to deal with a cybersecurity incident…</vt:lpstr>
      <vt:lpstr>The best way to deal with a cybersecurity incident…</vt:lpstr>
      <vt:lpstr>The best way to deal with a cybersecurity incident…</vt:lpstr>
      <vt:lpstr>The best way to deal with a cybersecurity incident…</vt:lpstr>
      <vt:lpstr>The best way to deal with a cybersecurity incident…</vt:lpstr>
      <vt:lpstr>The best way to deal with a cybersecurity incident…</vt:lpstr>
      <vt:lpstr>Business Email Compromise (BEC) schemes </vt:lpstr>
      <vt:lpstr>Business Email Compromise (BEC) schemes </vt:lpstr>
      <vt:lpstr>Ransomware schemes </vt:lpstr>
      <vt:lpstr>Ransomware schemes </vt:lpstr>
      <vt:lpstr>Why are these schemes so prevalent?</vt:lpstr>
      <vt:lpstr>Why are these schemes so prevalent?</vt:lpstr>
      <vt:lpstr>Hacking/malware as a service</vt:lpstr>
      <vt:lpstr>How do BECs begin?</vt:lpstr>
      <vt:lpstr>How do BECs begin?</vt:lpstr>
      <vt:lpstr>How do BECs begin?</vt:lpstr>
      <vt:lpstr>How do BECs begin?</vt:lpstr>
      <vt:lpstr>How do BECs begin?</vt:lpstr>
      <vt:lpstr>How do BECs begin?</vt:lpstr>
      <vt:lpstr>How do BECs begin?</vt:lpstr>
      <vt:lpstr>BEC Standard Operating Procedure</vt:lpstr>
      <vt:lpstr>BEC Standard Operating Procedure</vt:lpstr>
      <vt:lpstr>BEC Standard Operating Procedure</vt:lpstr>
      <vt:lpstr>BEC Standard Operating Procedure</vt:lpstr>
      <vt:lpstr>Operational Tactic – Email Rules</vt:lpstr>
      <vt:lpstr>PowerPoint Presentation</vt:lpstr>
      <vt:lpstr>Operational Tactic – Email Rules</vt:lpstr>
      <vt:lpstr>General Recommendations</vt:lpstr>
      <vt:lpstr>Guidance for BEC Victims </vt:lpstr>
      <vt:lpstr>GIOC BEC Desk</vt:lpstr>
      <vt:lpstr>GIOC BEC Desk</vt:lpstr>
      <vt:lpstr>What will LE do?</vt:lpstr>
      <vt:lpstr>What will LE do?</vt:lpstr>
      <vt:lpstr>What will LE NOT do?</vt:lpstr>
      <vt:lpstr>BECDesk.GIOC@usss.dhs.gov</vt:lpstr>
    </vt:vector>
  </TitlesOfParts>
  <Company>USSS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- Investigations</dc:title>
  <dc:creator>LYDIA HACKERT (OSP)</dc:creator>
  <cp:lastModifiedBy>Leah Ellis</cp:lastModifiedBy>
  <cp:revision>117</cp:revision>
  <dcterms:created xsi:type="dcterms:W3CDTF">2020-04-17T14:49:44Z</dcterms:created>
  <dcterms:modified xsi:type="dcterms:W3CDTF">2026-02-05T00:15:59Z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0x0101007246DF676D212C49842C77C859B25A31</vt:lpwstr>
  </property>
</Properties>
</file>