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66" r:id="rId2"/>
    <p:sldId id="256" r:id="rId3"/>
    <p:sldId id="257" r:id="rId4"/>
    <p:sldId id="265" r:id="rId5"/>
    <p:sldId id="267" r:id="rId6"/>
    <p:sldId id="258" r:id="rId7"/>
    <p:sldId id="268" r:id="rId8"/>
    <p:sldId id="259" r:id="rId9"/>
    <p:sldId id="260" r:id="rId10"/>
    <p:sldId id="261" r:id="rId11"/>
    <p:sldId id="262" r:id="rId12"/>
    <p:sldId id="263" r:id="rId13"/>
    <p:sldId id="269" r:id="rId14"/>
    <p:sldId id="270"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9D0EB9-0763-4094-80FF-21CF2A5D65EA}">
          <p14:sldIdLst>
            <p14:sldId id="266"/>
            <p14:sldId id="256"/>
            <p14:sldId id="257"/>
            <p14:sldId id="265"/>
            <p14:sldId id="267"/>
            <p14:sldId id="258"/>
            <p14:sldId id="268"/>
            <p14:sldId id="259"/>
            <p14:sldId id="260"/>
            <p14:sldId id="261"/>
            <p14:sldId id="262"/>
            <p14:sldId id="263"/>
            <p14:sldId id="269"/>
            <p14:sldId id="270"/>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CF939-DAF0-43FC-A423-DDC0CF8ED20F}" v="40" dt="2026-02-12T21:49:13.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79" autoAdjust="0"/>
  </p:normalViewPr>
  <p:slideViewPr>
    <p:cSldViewPr snapToGrid="0" snapToObjects="1">
      <p:cViewPr varScale="1">
        <p:scale>
          <a:sx n="53" d="100"/>
          <a:sy n="53" d="100"/>
        </p:scale>
        <p:origin x="1325"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3E423-6604-461D-85DD-353EE5A224A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921F85B-0884-4987-A8E7-575E4A636C64}">
      <dgm:prSet/>
      <dgm:spPr/>
      <dgm:t>
        <a:bodyPr/>
        <a:lstStyle/>
        <a:p>
          <a:r>
            <a:rPr lang="en-US"/>
            <a:t>Primary responsibility: Settlement agent</a:t>
          </a:r>
        </a:p>
      </dgm:t>
    </dgm:pt>
    <dgm:pt modelId="{27D623AC-7B3C-451D-A06A-0CC78C9FC597}" type="parTrans" cxnId="{50FF5397-CC65-4376-B1FB-9669B059B07C}">
      <dgm:prSet/>
      <dgm:spPr/>
      <dgm:t>
        <a:bodyPr/>
        <a:lstStyle/>
        <a:p>
          <a:endParaRPr lang="en-US"/>
        </a:p>
      </dgm:t>
    </dgm:pt>
    <dgm:pt modelId="{A7CB1241-51ED-4E8E-8223-472A33421B44}" type="sibTrans" cxnId="{50FF5397-CC65-4376-B1FB-9669B059B07C}">
      <dgm:prSet/>
      <dgm:spPr/>
      <dgm:t>
        <a:bodyPr/>
        <a:lstStyle/>
        <a:p>
          <a:endParaRPr lang="en-US"/>
        </a:p>
      </dgm:t>
    </dgm:pt>
    <dgm:pt modelId="{177DBFA9-0884-4EA5-B877-385C3A606997}">
      <dgm:prSet/>
      <dgm:spPr/>
      <dgm:t>
        <a:bodyPr/>
        <a:lstStyle/>
        <a:p>
          <a:r>
            <a:rPr lang="en-US"/>
            <a:t>Written designation agreements required; retain for 5 years</a:t>
          </a:r>
        </a:p>
      </dgm:t>
    </dgm:pt>
    <dgm:pt modelId="{C4810931-C98F-4813-9A2E-B5807175AE2B}" type="parTrans" cxnId="{D067A20E-1B46-4FCF-AB6F-56A330856B48}">
      <dgm:prSet/>
      <dgm:spPr/>
      <dgm:t>
        <a:bodyPr/>
        <a:lstStyle/>
        <a:p>
          <a:endParaRPr lang="en-US"/>
        </a:p>
      </dgm:t>
    </dgm:pt>
    <dgm:pt modelId="{66015FB6-CB80-400A-B05C-356DA178572E}" type="sibTrans" cxnId="{D067A20E-1B46-4FCF-AB6F-56A330856B48}">
      <dgm:prSet/>
      <dgm:spPr/>
      <dgm:t>
        <a:bodyPr/>
        <a:lstStyle/>
        <a:p>
          <a:endParaRPr lang="en-US"/>
        </a:p>
      </dgm:t>
    </dgm:pt>
    <dgm:pt modelId="{D5F2427B-A3B0-4BBD-BF14-7C0E96A01669}" type="pres">
      <dgm:prSet presAssocID="{CC03E423-6604-461D-85DD-353EE5A224AE}" presName="root" presStyleCnt="0">
        <dgm:presLayoutVars>
          <dgm:dir/>
          <dgm:resizeHandles val="exact"/>
        </dgm:presLayoutVars>
      </dgm:prSet>
      <dgm:spPr/>
    </dgm:pt>
    <dgm:pt modelId="{C37A202C-F5DD-4FF6-8313-B683F7C38C07}" type="pres">
      <dgm:prSet presAssocID="{7921F85B-0884-4987-A8E7-575E4A636C64}" presName="compNode" presStyleCnt="0"/>
      <dgm:spPr/>
    </dgm:pt>
    <dgm:pt modelId="{3A10977C-E9A7-405B-A8D6-D83620B42C81}" type="pres">
      <dgm:prSet presAssocID="{7921F85B-0884-4987-A8E7-575E4A636C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1638962-7221-40EE-9B1E-63ADB4D3F161}" type="pres">
      <dgm:prSet presAssocID="{7921F85B-0884-4987-A8E7-575E4A636C64}" presName="spaceRect" presStyleCnt="0"/>
      <dgm:spPr/>
    </dgm:pt>
    <dgm:pt modelId="{870E2B1D-B7E9-4DA3-BFBA-4C9A56B5014B}" type="pres">
      <dgm:prSet presAssocID="{7921F85B-0884-4987-A8E7-575E4A636C64}" presName="textRect" presStyleLbl="revTx" presStyleIdx="0" presStyleCnt="2">
        <dgm:presLayoutVars>
          <dgm:chMax val="1"/>
          <dgm:chPref val="1"/>
        </dgm:presLayoutVars>
      </dgm:prSet>
      <dgm:spPr/>
    </dgm:pt>
    <dgm:pt modelId="{0E9202EF-ABA3-4D6B-B891-4EFCC4BFC118}" type="pres">
      <dgm:prSet presAssocID="{A7CB1241-51ED-4E8E-8223-472A33421B44}" presName="sibTrans" presStyleCnt="0"/>
      <dgm:spPr/>
    </dgm:pt>
    <dgm:pt modelId="{DE02037A-F00F-4C88-8156-A2EBF616185E}" type="pres">
      <dgm:prSet presAssocID="{177DBFA9-0884-4EA5-B877-385C3A606997}" presName="compNode" presStyleCnt="0"/>
      <dgm:spPr/>
    </dgm:pt>
    <dgm:pt modelId="{9AF8141A-B546-4256-B2A4-CA98D7CD112A}" type="pres">
      <dgm:prSet presAssocID="{177DBFA9-0884-4EA5-B877-385C3A6069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266A7E1F-3528-413D-90B2-732A2ED7F6E8}" type="pres">
      <dgm:prSet presAssocID="{177DBFA9-0884-4EA5-B877-385C3A606997}" presName="spaceRect" presStyleCnt="0"/>
      <dgm:spPr/>
    </dgm:pt>
    <dgm:pt modelId="{91192A68-0CD9-41E1-86B7-7254FBB2B214}" type="pres">
      <dgm:prSet presAssocID="{177DBFA9-0884-4EA5-B877-385C3A606997}" presName="textRect" presStyleLbl="revTx" presStyleIdx="1" presStyleCnt="2">
        <dgm:presLayoutVars>
          <dgm:chMax val="1"/>
          <dgm:chPref val="1"/>
        </dgm:presLayoutVars>
      </dgm:prSet>
      <dgm:spPr/>
    </dgm:pt>
  </dgm:ptLst>
  <dgm:cxnLst>
    <dgm:cxn modelId="{D067A20E-1B46-4FCF-AB6F-56A330856B48}" srcId="{CC03E423-6604-461D-85DD-353EE5A224AE}" destId="{177DBFA9-0884-4EA5-B877-385C3A606997}" srcOrd="1" destOrd="0" parTransId="{C4810931-C98F-4813-9A2E-B5807175AE2B}" sibTransId="{66015FB6-CB80-400A-B05C-356DA178572E}"/>
    <dgm:cxn modelId="{B3C5B228-08B2-45F3-9658-924E774A53E6}" type="presOf" srcId="{177DBFA9-0884-4EA5-B877-385C3A606997}" destId="{91192A68-0CD9-41E1-86B7-7254FBB2B214}" srcOrd="0" destOrd="0" presId="urn:microsoft.com/office/officeart/2018/2/layout/IconLabelList"/>
    <dgm:cxn modelId="{3035C432-67F1-4BAD-819D-71B0C9E11AEF}" type="presOf" srcId="{7921F85B-0884-4987-A8E7-575E4A636C64}" destId="{870E2B1D-B7E9-4DA3-BFBA-4C9A56B5014B}" srcOrd="0" destOrd="0" presId="urn:microsoft.com/office/officeart/2018/2/layout/IconLabelList"/>
    <dgm:cxn modelId="{F508AA6F-6821-4670-8B45-4DC46D248765}" type="presOf" srcId="{CC03E423-6604-461D-85DD-353EE5A224AE}" destId="{D5F2427B-A3B0-4BBD-BF14-7C0E96A01669}" srcOrd="0" destOrd="0" presId="urn:microsoft.com/office/officeart/2018/2/layout/IconLabelList"/>
    <dgm:cxn modelId="{50FF5397-CC65-4376-B1FB-9669B059B07C}" srcId="{CC03E423-6604-461D-85DD-353EE5A224AE}" destId="{7921F85B-0884-4987-A8E7-575E4A636C64}" srcOrd="0" destOrd="0" parTransId="{27D623AC-7B3C-451D-A06A-0CC78C9FC597}" sibTransId="{A7CB1241-51ED-4E8E-8223-472A33421B44}"/>
    <dgm:cxn modelId="{E72FEBF3-8B04-433E-AF8D-3E256B5010C3}" type="presParOf" srcId="{D5F2427B-A3B0-4BBD-BF14-7C0E96A01669}" destId="{C37A202C-F5DD-4FF6-8313-B683F7C38C07}" srcOrd="0" destOrd="0" presId="urn:microsoft.com/office/officeart/2018/2/layout/IconLabelList"/>
    <dgm:cxn modelId="{9D727B1F-A48F-45F7-AE56-E4E2BBA90417}" type="presParOf" srcId="{C37A202C-F5DD-4FF6-8313-B683F7C38C07}" destId="{3A10977C-E9A7-405B-A8D6-D83620B42C81}" srcOrd="0" destOrd="0" presId="urn:microsoft.com/office/officeart/2018/2/layout/IconLabelList"/>
    <dgm:cxn modelId="{8AF5F504-9574-4AFC-8F79-5E2495C6E359}" type="presParOf" srcId="{C37A202C-F5DD-4FF6-8313-B683F7C38C07}" destId="{E1638962-7221-40EE-9B1E-63ADB4D3F161}" srcOrd="1" destOrd="0" presId="urn:microsoft.com/office/officeart/2018/2/layout/IconLabelList"/>
    <dgm:cxn modelId="{5DB3E0D8-0A98-48A1-B490-59A12FCD0FC5}" type="presParOf" srcId="{C37A202C-F5DD-4FF6-8313-B683F7C38C07}" destId="{870E2B1D-B7E9-4DA3-BFBA-4C9A56B5014B}" srcOrd="2" destOrd="0" presId="urn:microsoft.com/office/officeart/2018/2/layout/IconLabelList"/>
    <dgm:cxn modelId="{3BF295F2-B9A9-4B45-B130-85BEE787F5A1}" type="presParOf" srcId="{D5F2427B-A3B0-4BBD-BF14-7C0E96A01669}" destId="{0E9202EF-ABA3-4D6B-B891-4EFCC4BFC118}" srcOrd="1" destOrd="0" presId="urn:microsoft.com/office/officeart/2018/2/layout/IconLabelList"/>
    <dgm:cxn modelId="{1D2DD58B-8F94-4F05-9B14-3817E6C374C2}" type="presParOf" srcId="{D5F2427B-A3B0-4BBD-BF14-7C0E96A01669}" destId="{DE02037A-F00F-4C88-8156-A2EBF616185E}" srcOrd="2" destOrd="0" presId="urn:microsoft.com/office/officeart/2018/2/layout/IconLabelList"/>
    <dgm:cxn modelId="{DDE08890-9EDE-4A36-B7ED-F2D69A49584D}" type="presParOf" srcId="{DE02037A-F00F-4C88-8156-A2EBF616185E}" destId="{9AF8141A-B546-4256-B2A4-CA98D7CD112A}" srcOrd="0" destOrd="0" presId="urn:microsoft.com/office/officeart/2018/2/layout/IconLabelList"/>
    <dgm:cxn modelId="{830633DE-E62C-4F70-8E4E-332C01B8686D}" type="presParOf" srcId="{DE02037A-F00F-4C88-8156-A2EBF616185E}" destId="{266A7E1F-3528-413D-90B2-732A2ED7F6E8}" srcOrd="1" destOrd="0" presId="urn:microsoft.com/office/officeart/2018/2/layout/IconLabelList"/>
    <dgm:cxn modelId="{5D17BE82-D08E-41EF-B8A5-E806E47652D5}" type="presParOf" srcId="{DE02037A-F00F-4C88-8156-A2EBF616185E}" destId="{91192A68-0CD9-41E1-86B7-7254FBB2B21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AC8CE-87DB-446A-97F5-A7955511002E}"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1A3BE55D-92FC-49EA-8EBD-C2A3442E3319}">
      <dgm:prSet/>
      <dgm:spPr/>
      <dgm:t>
        <a:bodyPr/>
        <a:lstStyle/>
        <a:p>
          <a:r>
            <a:rPr lang="en-US"/>
            <a:t>Screen for triggers at file opening</a:t>
          </a:r>
        </a:p>
      </dgm:t>
    </dgm:pt>
    <dgm:pt modelId="{4C1F219D-9841-474D-A6E7-7BB7BDB5D06E}" type="parTrans" cxnId="{5552BD9D-707B-4276-8501-C1B50159E38E}">
      <dgm:prSet/>
      <dgm:spPr/>
      <dgm:t>
        <a:bodyPr/>
        <a:lstStyle/>
        <a:p>
          <a:endParaRPr lang="en-US"/>
        </a:p>
      </dgm:t>
    </dgm:pt>
    <dgm:pt modelId="{4C4FFD83-BC0F-468D-851A-F9ACBF3E0D32}" type="sibTrans" cxnId="{5552BD9D-707B-4276-8501-C1B50159E38E}">
      <dgm:prSet/>
      <dgm:spPr/>
      <dgm:t>
        <a:bodyPr/>
        <a:lstStyle/>
        <a:p>
          <a:endParaRPr lang="en-US"/>
        </a:p>
      </dgm:t>
    </dgm:pt>
    <dgm:pt modelId="{83D877C5-9557-4BE4-9D91-B9F3150BB6A7}">
      <dgm:prSet/>
      <dgm:spPr/>
      <dgm:t>
        <a:bodyPr/>
        <a:lstStyle/>
        <a:p>
          <a:r>
            <a:rPr lang="en-US"/>
            <a:t>Assign reporting agent or execute designation</a:t>
          </a:r>
        </a:p>
      </dgm:t>
    </dgm:pt>
    <dgm:pt modelId="{7118D292-E701-4C3D-8E66-A1AF1164E975}" type="parTrans" cxnId="{6F05C315-7C96-405F-9EE7-7321EDB25812}">
      <dgm:prSet/>
      <dgm:spPr/>
      <dgm:t>
        <a:bodyPr/>
        <a:lstStyle/>
        <a:p>
          <a:endParaRPr lang="en-US"/>
        </a:p>
      </dgm:t>
    </dgm:pt>
    <dgm:pt modelId="{952B38EC-29DA-407D-B174-AEDC36378022}" type="sibTrans" cxnId="{6F05C315-7C96-405F-9EE7-7321EDB25812}">
      <dgm:prSet/>
      <dgm:spPr/>
      <dgm:t>
        <a:bodyPr/>
        <a:lstStyle/>
        <a:p>
          <a:endParaRPr lang="en-US"/>
        </a:p>
      </dgm:t>
    </dgm:pt>
    <dgm:pt modelId="{72D7415A-3D84-4920-9883-AC6FE1CA4672}">
      <dgm:prSet/>
      <dgm:spPr/>
      <dgm:t>
        <a:bodyPr/>
        <a:lstStyle/>
        <a:p>
          <a:r>
            <a:rPr lang="en-US"/>
            <a:t>Send forms, verify IDs and certifications</a:t>
          </a:r>
        </a:p>
      </dgm:t>
    </dgm:pt>
    <dgm:pt modelId="{A1244E62-D11A-4732-B81B-1ED0D03632E9}" type="parTrans" cxnId="{F5F0F9FF-71E2-4303-B851-43E4DEA2E657}">
      <dgm:prSet/>
      <dgm:spPr/>
      <dgm:t>
        <a:bodyPr/>
        <a:lstStyle/>
        <a:p>
          <a:endParaRPr lang="en-US"/>
        </a:p>
      </dgm:t>
    </dgm:pt>
    <dgm:pt modelId="{23D68652-9BD9-48C3-BFB1-FD611381FE39}" type="sibTrans" cxnId="{F5F0F9FF-71E2-4303-B851-43E4DEA2E657}">
      <dgm:prSet/>
      <dgm:spPr/>
      <dgm:t>
        <a:bodyPr/>
        <a:lstStyle/>
        <a:p>
          <a:endParaRPr lang="en-US"/>
        </a:p>
      </dgm:t>
    </dgm:pt>
    <dgm:pt modelId="{CD7B4AAA-8A79-468D-80A3-4021C80329BC}">
      <dgm:prSet/>
      <dgm:spPr/>
      <dgm:t>
        <a:bodyPr/>
        <a:lstStyle/>
        <a:p>
          <a:r>
            <a:rPr lang="en-US"/>
            <a:t>Check for exemptions or red flags</a:t>
          </a:r>
        </a:p>
      </dgm:t>
    </dgm:pt>
    <dgm:pt modelId="{C6759F5F-2FF2-4097-A3AF-736E2EB99EBF}" type="parTrans" cxnId="{D4718596-9AE2-49B7-801D-41DA800ADB2D}">
      <dgm:prSet/>
      <dgm:spPr/>
      <dgm:t>
        <a:bodyPr/>
        <a:lstStyle/>
        <a:p>
          <a:endParaRPr lang="en-US"/>
        </a:p>
      </dgm:t>
    </dgm:pt>
    <dgm:pt modelId="{795B3CE2-C91D-4A14-A355-DCA8B6EA4FF0}" type="sibTrans" cxnId="{D4718596-9AE2-49B7-801D-41DA800ADB2D}">
      <dgm:prSet/>
      <dgm:spPr/>
      <dgm:t>
        <a:bodyPr/>
        <a:lstStyle/>
        <a:p>
          <a:endParaRPr lang="en-US"/>
        </a:p>
      </dgm:t>
    </dgm:pt>
    <dgm:pt modelId="{197306BA-CB17-48ED-8CEA-D5859B4F85F2}">
      <dgm:prSet/>
      <dgm:spPr/>
      <dgm:t>
        <a:bodyPr/>
        <a:lstStyle/>
        <a:p>
          <a:r>
            <a:rPr lang="en-US"/>
            <a:t>Submit report</a:t>
          </a:r>
        </a:p>
      </dgm:t>
    </dgm:pt>
    <dgm:pt modelId="{E28CFDD7-B9E6-4D69-B488-4B53BF174270}" type="parTrans" cxnId="{8761A5FB-1C9D-4EA9-9BEC-89858D1C70DA}">
      <dgm:prSet/>
      <dgm:spPr/>
      <dgm:t>
        <a:bodyPr/>
        <a:lstStyle/>
        <a:p>
          <a:endParaRPr lang="en-US"/>
        </a:p>
      </dgm:t>
    </dgm:pt>
    <dgm:pt modelId="{AD4F396F-3488-4A43-818B-41B061C2D848}" type="sibTrans" cxnId="{8761A5FB-1C9D-4EA9-9BEC-89858D1C70DA}">
      <dgm:prSet/>
      <dgm:spPr/>
      <dgm:t>
        <a:bodyPr/>
        <a:lstStyle/>
        <a:p>
          <a:endParaRPr lang="en-US"/>
        </a:p>
      </dgm:t>
    </dgm:pt>
    <dgm:pt modelId="{F557C072-52B0-4786-BF93-C228E3CC74AF}">
      <dgm:prSet/>
      <dgm:spPr/>
      <dgm:t>
        <a:bodyPr/>
        <a:lstStyle/>
        <a:p>
          <a:r>
            <a:rPr lang="en-US"/>
            <a:t>Store documentation securely</a:t>
          </a:r>
        </a:p>
      </dgm:t>
    </dgm:pt>
    <dgm:pt modelId="{F17E3C3B-108E-431D-A683-5471FFD9F8A2}" type="parTrans" cxnId="{7018B698-BBC5-434B-B8E7-8CD5F539E5EA}">
      <dgm:prSet/>
      <dgm:spPr/>
      <dgm:t>
        <a:bodyPr/>
        <a:lstStyle/>
        <a:p>
          <a:endParaRPr lang="en-US"/>
        </a:p>
      </dgm:t>
    </dgm:pt>
    <dgm:pt modelId="{3C1EDB50-3AEC-4EB7-8344-CB66826FD80C}" type="sibTrans" cxnId="{7018B698-BBC5-434B-B8E7-8CD5F539E5EA}">
      <dgm:prSet/>
      <dgm:spPr/>
      <dgm:t>
        <a:bodyPr/>
        <a:lstStyle/>
        <a:p>
          <a:endParaRPr lang="en-US"/>
        </a:p>
      </dgm:t>
    </dgm:pt>
    <dgm:pt modelId="{03BF7882-DE8F-46CD-ADB6-E810120A429C}" type="pres">
      <dgm:prSet presAssocID="{524AC8CE-87DB-446A-97F5-A7955511002E}" presName="Name0" presStyleCnt="0">
        <dgm:presLayoutVars>
          <dgm:dir/>
          <dgm:resizeHandles val="exact"/>
        </dgm:presLayoutVars>
      </dgm:prSet>
      <dgm:spPr/>
    </dgm:pt>
    <dgm:pt modelId="{AE6E8A99-5281-4588-8934-A68BAE998681}" type="pres">
      <dgm:prSet presAssocID="{1A3BE55D-92FC-49EA-8EBD-C2A3442E3319}" presName="node" presStyleLbl="node1" presStyleIdx="0" presStyleCnt="6">
        <dgm:presLayoutVars>
          <dgm:bulletEnabled val="1"/>
        </dgm:presLayoutVars>
      </dgm:prSet>
      <dgm:spPr/>
    </dgm:pt>
    <dgm:pt modelId="{359D3E49-7DA3-442B-9C41-27C0187D04B0}" type="pres">
      <dgm:prSet presAssocID="{4C4FFD83-BC0F-468D-851A-F9ACBF3E0D32}" presName="sibTrans" presStyleLbl="sibTrans1D1" presStyleIdx="0" presStyleCnt="5"/>
      <dgm:spPr/>
    </dgm:pt>
    <dgm:pt modelId="{BDA9F468-1654-4C3E-A9E5-97DE4A57DB73}" type="pres">
      <dgm:prSet presAssocID="{4C4FFD83-BC0F-468D-851A-F9ACBF3E0D32}" presName="connectorText" presStyleLbl="sibTrans1D1" presStyleIdx="0" presStyleCnt="5"/>
      <dgm:spPr/>
    </dgm:pt>
    <dgm:pt modelId="{C7FB4CED-CEA2-4D68-83E2-FA7602196310}" type="pres">
      <dgm:prSet presAssocID="{83D877C5-9557-4BE4-9D91-B9F3150BB6A7}" presName="node" presStyleLbl="node1" presStyleIdx="1" presStyleCnt="6">
        <dgm:presLayoutVars>
          <dgm:bulletEnabled val="1"/>
        </dgm:presLayoutVars>
      </dgm:prSet>
      <dgm:spPr/>
    </dgm:pt>
    <dgm:pt modelId="{E6BB66AD-6D1C-4637-A07F-3805743441F0}" type="pres">
      <dgm:prSet presAssocID="{952B38EC-29DA-407D-B174-AEDC36378022}" presName="sibTrans" presStyleLbl="sibTrans1D1" presStyleIdx="1" presStyleCnt="5"/>
      <dgm:spPr/>
    </dgm:pt>
    <dgm:pt modelId="{514201EC-44DE-47BC-A868-15029887B5FF}" type="pres">
      <dgm:prSet presAssocID="{952B38EC-29DA-407D-B174-AEDC36378022}" presName="connectorText" presStyleLbl="sibTrans1D1" presStyleIdx="1" presStyleCnt="5"/>
      <dgm:spPr/>
    </dgm:pt>
    <dgm:pt modelId="{99276D8D-218A-40F4-8DE8-72A5793ECBB3}" type="pres">
      <dgm:prSet presAssocID="{72D7415A-3D84-4920-9883-AC6FE1CA4672}" presName="node" presStyleLbl="node1" presStyleIdx="2" presStyleCnt="6">
        <dgm:presLayoutVars>
          <dgm:bulletEnabled val="1"/>
        </dgm:presLayoutVars>
      </dgm:prSet>
      <dgm:spPr/>
    </dgm:pt>
    <dgm:pt modelId="{D8BA3B3C-F4FC-498A-B9C3-3507B63394CD}" type="pres">
      <dgm:prSet presAssocID="{23D68652-9BD9-48C3-BFB1-FD611381FE39}" presName="sibTrans" presStyleLbl="sibTrans1D1" presStyleIdx="2" presStyleCnt="5"/>
      <dgm:spPr/>
    </dgm:pt>
    <dgm:pt modelId="{BA23808E-A882-4773-97F8-1369AC9F009A}" type="pres">
      <dgm:prSet presAssocID="{23D68652-9BD9-48C3-BFB1-FD611381FE39}" presName="connectorText" presStyleLbl="sibTrans1D1" presStyleIdx="2" presStyleCnt="5"/>
      <dgm:spPr/>
    </dgm:pt>
    <dgm:pt modelId="{455B1B11-6F0D-42E6-A0E5-FE2CC95D1E06}" type="pres">
      <dgm:prSet presAssocID="{CD7B4AAA-8A79-468D-80A3-4021C80329BC}" presName="node" presStyleLbl="node1" presStyleIdx="3" presStyleCnt="6">
        <dgm:presLayoutVars>
          <dgm:bulletEnabled val="1"/>
        </dgm:presLayoutVars>
      </dgm:prSet>
      <dgm:spPr/>
    </dgm:pt>
    <dgm:pt modelId="{92DA0EA2-198B-4D06-A1BD-412C0363112C}" type="pres">
      <dgm:prSet presAssocID="{795B3CE2-C91D-4A14-A355-DCA8B6EA4FF0}" presName="sibTrans" presStyleLbl="sibTrans1D1" presStyleIdx="3" presStyleCnt="5"/>
      <dgm:spPr/>
    </dgm:pt>
    <dgm:pt modelId="{2ED5F0CB-6D3D-4E64-BC99-29132231FA9C}" type="pres">
      <dgm:prSet presAssocID="{795B3CE2-C91D-4A14-A355-DCA8B6EA4FF0}" presName="connectorText" presStyleLbl="sibTrans1D1" presStyleIdx="3" presStyleCnt="5"/>
      <dgm:spPr/>
    </dgm:pt>
    <dgm:pt modelId="{497DD699-4CEA-4184-BCC8-C46B545D8574}" type="pres">
      <dgm:prSet presAssocID="{197306BA-CB17-48ED-8CEA-D5859B4F85F2}" presName="node" presStyleLbl="node1" presStyleIdx="4" presStyleCnt="6">
        <dgm:presLayoutVars>
          <dgm:bulletEnabled val="1"/>
        </dgm:presLayoutVars>
      </dgm:prSet>
      <dgm:spPr/>
    </dgm:pt>
    <dgm:pt modelId="{51B666F6-4E87-4DF6-A3D6-E0B85861DD78}" type="pres">
      <dgm:prSet presAssocID="{AD4F396F-3488-4A43-818B-41B061C2D848}" presName="sibTrans" presStyleLbl="sibTrans1D1" presStyleIdx="4" presStyleCnt="5"/>
      <dgm:spPr/>
    </dgm:pt>
    <dgm:pt modelId="{94467838-B304-4BDE-9DA1-2692FDCCA16A}" type="pres">
      <dgm:prSet presAssocID="{AD4F396F-3488-4A43-818B-41B061C2D848}" presName="connectorText" presStyleLbl="sibTrans1D1" presStyleIdx="4" presStyleCnt="5"/>
      <dgm:spPr/>
    </dgm:pt>
    <dgm:pt modelId="{55733D45-5640-429D-AA97-58CD7CA5EACA}" type="pres">
      <dgm:prSet presAssocID="{F557C072-52B0-4786-BF93-C228E3CC74AF}" presName="node" presStyleLbl="node1" presStyleIdx="5" presStyleCnt="6">
        <dgm:presLayoutVars>
          <dgm:bulletEnabled val="1"/>
        </dgm:presLayoutVars>
      </dgm:prSet>
      <dgm:spPr/>
    </dgm:pt>
  </dgm:ptLst>
  <dgm:cxnLst>
    <dgm:cxn modelId="{2C316108-6431-4041-8FEF-47552E974890}" type="presOf" srcId="{795B3CE2-C91D-4A14-A355-DCA8B6EA4FF0}" destId="{2ED5F0CB-6D3D-4E64-BC99-29132231FA9C}" srcOrd="1" destOrd="0" presId="urn:microsoft.com/office/officeart/2016/7/layout/RepeatingBendingProcessNew"/>
    <dgm:cxn modelId="{5B0E110B-9BEE-4364-9164-D8DA568AADDB}" type="presOf" srcId="{23D68652-9BD9-48C3-BFB1-FD611381FE39}" destId="{D8BA3B3C-F4FC-498A-B9C3-3507B63394CD}" srcOrd="0" destOrd="0" presId="urn:microsoft.com/office/officeart/2016/7/layout/RepeatingBendingProcessNew"/>
    <dgm:cxn modelId="{F7386F11-71AC-461A-A862-AD25EE1E2066}" type="presOf" srcId="{AD4F396F-3488-4A43-818B-41B061C2D848}" destId="{51B666F6-4E87-4DF6-A3D6-E0B85861DD78}" srcOrd="0" destOrd="0" presId="urn:microsoft.com/office/officeart/2016/7/layout/RepeatingBendingProcessNew"/>
    <dgm:cxn modelId="{1644E414-C741-41C1-A89D-E0CB7B2EDC11}" type="presOf" srcId="{AD4F396F-3488-4A43-818B-41B061C2D848}" destId="{94467838-B304-4BDE-9DA1-2692FDCCA16A}" srcOrd="1" destOrd="0" presId="urn:microsoft.com/office/officeart/2016/7/layout/RepeatingBendingProcessNew"/>
    <dgm:cxn modelId="{6F05C315-7C96-405F-9EE7-7321EDB25812}" srcId="{524AC8CE-87DB-446A-97F5-A7955511002E}" destId="{83D877C5-9557-4BE4-9D91-B9F3150BB6A7}" srcOrd="1" destOrd="0" parTransId="{7118D292-E701-4C3D-8E66-A1AF1164E975}" sibTransId="{952B38EC-29DA-407D-B174-AEDC36378022}"/>
    <dgm:cxn modelId="{21833028-31A9-4FC0-91C0-182193B91106}" type="presOf" srcId="{83D877C5-9557-4BE4-9D91-B9F3150BB6A7}" destId="{C7FB4CED-CEA2-4D68-83E2-FA7602196310}" srcOrd="0" destOrd="0" presId="urn:microsoft.com/office/officeart/2016/7/layout/RepeatingBendingProcessNew"/>
    <dgm:cxn modelId="{1D6B1B32-B042-4ECD-AD3F-01E12B199F85}" type="presOf" srcId="{4C4FFD83-BC0F-468D-851A-F9ACBF3E0D32}" destId="{359D3E49-7DA3-442B-9C41-27C0187D04B0}" srcOrd="0" destOrd="0" presId="urn:microsoft.com/office/officeart/2016/7/layout/RepeatingBendingProcessNew"/>
    <dgm:cxn modelId="{DF51525F-6FDB-46B7-A4DB-353F69AAED19}" type="presOf" srcId="{23D68652-9BD9-48C3-BFB1-FD611381FE39}" destId="{BA23808E-A882-4773-97F8-1369AC9F009A}" srcOrd="1" destOrd="0" presId="urn:microsoft.com/office/officeart/2016/7/layout/RepeatingBendingProcessNew"/>
    <dgm:cxn modelId="{6ABABF51-84D2-4F92-AF91-731F503E6158}" type="presOf" srcId="{524AC8CE-87DB-446A-97F5-A7955511002E}" destId="{03BF7882-DE8F-46CD-ADB6-E810120A429C}" srcOrd="0" destOrd="0" presId="urn:microsoft.com/office/officeart/2016/7/layout/RepeatingBendingProcessNew"/>
    <dgm:cxn modelId="{956F7852-653E-495D-ADDB-779B11198703}" type="presOf" srcId="{CD7B4AAA-8A79-468D-80A3-4021C80329BC}" destId="{455B1B11-6F0D-42E6-A0E5-FE2CC95D1E06}" srcOrd="0" destOrd="0" presId="urn:microsoft.com/office/officeart/2016/7/layout/RepeatingBendingProcessNew"/>
    <dgm:cxn modelId="{1EE57954-0CA2-4A2D-BE3C-E01C1F3B957E}" type="presOf" srcId="{F557C072-52B0-4786-BF93-C228E3CC74AF}" destId="{55733D45-5640-429D-AA97-58CD7CA5EACA}" srcOrd="0" destOrd="0" presId="urn:microsoft.com/office/officeart/2016/7/layout/RepeatingBendingProcessNew"/>
    <dgm:cxn modelId="{94871989-CB1D-408E-81AD-36F499112F68}" type="presOf" srcId="{952B38EC-29DA-407D-B174-AEDC36378022}" destId="{514201EC-44DE-47BC-A868-15029887B5FF}" srcOrd="1" destOrd="0" presId="urn:microsoft.com/office/officeart/2016/7/layout/RepeatingBendingProcessNew"/>
    <dgm:cxn modelId="{50596F89-8453-4BD2-A199-B456F16E5DE2}" type="presOf" srcId="{4C4FFD83-BC0F-468D-851A-F9ACBF3E0D32}" destId="{BDA9F468-1654-4C3E-A9E5-97DE4A57DB73}" srcOrd="1" destOrd="0" presId="urn:microsoft.com/office/officeart/2016/7/layout/RepeatingBendingProcessNew"/>
    <dgm:cxn modelId="{D2C4468B-3524-4E9F-A652-9263ED3CBF50}" type="presOf" srcId="{197306BA-CB17-48ED-8CEA-D5859B4F85F2}" destId="{497DD699-4CEA-4184-BCC8-C46B545D8574}" srcOrd="0" destOrd="0" presId="urn:microsoft.com/office/officeart/2016/7/layout/RepeatingBendingProcessNew"/>
    <dgm:cxn modelId="{33CDD58D-9E3B-45DA-AEBA-EE2A5B404B57}" type="presOf" srcId="{1A3BE55D-92FC-49EA-8EBD-C2A3442E3319}" destId="{AE6E8A99-5281-4588-8934-A68BAE998681}" srcOrd="0" destOrd="0" presId="urn:microsoft.com/office/officeart/2016/7/layout/RepeatingBendingProcessNew"/>
    <dgm:cxn modelId="{D4718596-9AE2-49B7-801D-41DA800ADB2D}" srcId="{524AC8CE-87DB-446A-97F5-A7955511002E}" destId="{CD7B4AAA-8A79-468D-80A3-4021C80329BC}" srcOrd="3" destOrd="0" parTransId="{C6759F5F-2FF2-4097-A3AF-736E2EB99EBF}" sibTransId="{795B3CE2-C91D-4A14-A355-DCA8B6EA4FF0}"/>
    <dgm:cxn modelId="{7018B698-BBC5-434B-B8E7-8CD5F539E5EA}" srcId="{524AC8CE-87DB-446A-97F5-A7955511002E}" destId="{F557C072-52B0-4786-BF93-C228E3CC74AF}" srcOrd="5" destOrd="0" parTransId="{F17E3C3B-108E-431D-A683-5471FFD9F8A2}" sibTransId="{3C1EDB50-3AEC-4EB7-8344-CB66826FD80C}"/>
    <dgm:cxn modelId="{5552BD9D-707B-4276-8501-C1B50159E38E}" srcId="{524AC8CE-87DB-446A-97F5-A7955511002E}" destId="{1A3BE55D-92FC-49EA-8EBD-C2A3442E3319}" srcOrd="0" destOrd="0" parTransId="{4C1F219D-9841-474D-A6E7-7BB7BDB5D06E}" sibTransId="{4C4FFD83-BC0F-468D-851A-F9ACBF3E0D32}"/>
    <dgm:cxn modelId="{7D1F6FC7-F350-4D45-827B-B834CC9EB18D}" type="presOf" srcId="{72D7415A-3D84-4920-9883-AC6FE1CA4672}" destId="{99276D8D-218A-40F4-8DE8-72A5793ECBB3}" srcOrd="0" destOrd="0" presId="urn:microsoft.com/office/officeart/2016/7/layout/RepeatingBendingProcessNew"/>
    <dgm:cxn modelId="{CF32A5CA-4E6A-4EBF-AE77-ADC61F73D443}" type="presOf" srcId="{795B3CE2-C91D-4A14-A355-DCA8B6EA4FF0}" destId="{92DA0EA2-198B-4D06-A1BD-412C0363112C}" srcOrd="0" destOrd="0" presId="urn:microsoft.com/office/officeart/2016/7/layout/RepeatingBendingProcessNew"/>
    <dgm:cxn modelId="{639CE8D1-AE06-4005-92D1-8C9E67DC60AA}" type="presOf" srcId="{952B38EC-29DA-407D-B174-AEDC36378022}" destId="{E6BB66AD-6D1C-4637-A07F-3805743441F0}" srcOrd="0" destOrd="0" presId="urn:microsoft.com/office/officeart/2016/7/layout/RepeatingBendingProcessNew"/>
    <dgm:cxn modelId="{8761A5FB-1C9D-4EA9-9BEC-89858D1C70DA}" srcId="{524AC8CE-87DB-446A-97F5-A7955511002E}" destId="{197306BA-CB17-48ED-8CEA-D5859B4F85F2}" srcOrd="4" destOrd="0" parTransId="{E28CFDD7-B9E6-4D69-B488-4B53BF174270}" sibTransId="{AD4F396F-3488-4A43-818B-41B061C2D848}"/>
    <dgm:cxn modelId="{F5F0F9FF-71E2-4303-B851-43E4DEA2E657}" srcId="{524AC8CE-87DB-446A-97F5-A7955511002E}" destId="{72D7415A-3D84-4920-9883-AC6FE1CA4672}" srcOrd="2" destOrd="0" parTransId="{A1244E62-D11A-4732-B81B-1ED0D03632E9}" sibTransId="{23D68652-9BD9-48C3-BFB1-FD611381FE39}"/>
    <dgm:cxn modelId="{F883FD2E-B148-4B85-A18D-E91EEFAEAE90}" type="presParOf" srcId="{03BF7882-DE8F-46CD-ADB6-E810120A429C}" destId="{AE6E8A99-5281-4588-8934-A68BAE998681}" srcOrd="0" destOrd="0" presId="urn:microsoft.com/office/officeart/2016/7/layout/RepeatingBendingProcessNew"/>
    <dgm:cxn modelId="{A26705BA-4B57-4C47-BC39-50083C590941}" type="presParOf" srcId="{03BF7882-DE8F-46CD-ADB6-E810120A429C}" destId="{359D3E49-7DA3-442B-9C41-27C0187D04B0}" srcOrd="1" destOrd="0" presId="urn:microsoft.com/office/officeart/2016/7/layout/RepeatingBendingProcessNew"/>
    <dgm:cxn modelId="{1728C025-2ACD-4383-8407-3D0C05827843}" type="presParOf" srcId="{359D3E49-7DA3-442B-9C41-27C0187D04B0}" destId="{BDA9F468-1654-4C3E-A9E5-97DE4A57DB73}" srcOrd="0" destOrd="0" presId="urn:microsoft.com/office/officeart/2016/7/layout/RepeatingBendingProcessNew"/>
    <dgm:cxn modelId="{1F7E37A2-529D-434C-A986-700BE811AE66}" type="presParOf" srcId="{03BF7882-DE8F-46CD-ADB6-E810120A429C}" destId="{C7FB4CED-CEA2-4D68-83E2-FA7602196310}" srcOrd="2" destOrd="0" presId="urn:microsoft.com/office/officeart/2016/7/layout/RepeatingBendingProcessNew"/>
    <dgm:cxn modelId="{ACF93CAB-6302-4C5F-9363-AEC4794F3660}" type="presParOf" srcId="{03BF7882-DE8F-46CD-ADB6-E810120A429C}" destId="{E6BB66AD-6D1C-4637-A07F-3805743441F0}" srcOrd="3" destOrd="0" presId="urn:microsoft.com/office/officeart/2016/7/layout/RepeatingBendingProcessNew"/>
    <dgm:cxn modelId="{25FBA578-5AC4-4243-850A-7205E768BB91}" type="presParOf" srcId="{E6BB66AD-6D1C-4637-A07F-3805743441F0}" destId="{514201EC-44DE-47BC-A868-15029887B5FF}" srcOrd="0" destOrd="0" presId="urn:microsoft.com/office/officeart/2016/7/layout/RepeatingBendingProcessNew"/>
    <dgm:cxn modelId="{5E36EB25-AEB5-40BD-A038-33785DE119E3}" type="presParOf" srcId="{03BF7882-DE8F-46CD-ADB6-E810120A429C}" destId="{99276D8D-218A-40F4-8DE8-72A5793ECBB3}" srcOrd="4" destOrd="0" presId="urn:microsoft.com/office/officeart/2016/7/layout/RepeatingBendingProcessNew"/>
    <dgm:cxn modelId="{9670A12E-ED87-4D58-A1BF-D222EEFAB623}" type="presParOf" srcId="{03BF7882-DE8F-46CD-ADB6-E810120A429C}" destId="{D8BA3B3C-F4FC-498A-B9C3-3507B63394CD}" srcOrd="5" destOrd="0" presId="urn:microsoft.com/office/officeart/2016/7/layout/RepeatingBendingProcessNew"/>
    <dgm:cxn modelId="{DEFEE1FC-2AE3-44D9-B5F6-8EA4D5297658}" type="presParOf" srcId="{D8BA3B3C-F4FC-498A-B9C3-3507B63394CD}" destId="{BA23808E-A882-4773-97F8-1369AC9F009A}" srcOrd="0" destOrd="0" presId="urn:microsoft.com/office/officeart/2016/7/layout/RepeatingBendingProcessNew"/>
    <dgm:cxn modelId="{837A1CCF-3F28-4FAD-9D76-60ABC14BE1DF}" type="presParOf" srcId="{03BF7882-DE8F-46CD-ADB6-E810120A429C}" destId="{455B1B11-6F0D-42E6-A0E5-FE2CC95D1E06}" srcOrd="6" destOrd="0" presId="urn:microsoft.com/office/officeart/2016/7/layout/RepeatingBendingProcessNew"/>
    <dgm:cxn modelId="{3418AA12-CE73-4042-8DA8-8C577C54BE82}" type="presParOf" srcId="{03BF7882-DE8F-46CD-ADB6-E810120A429C}" destId="{92DA0EA2-198B-4D06-A1BD-412C0363112C}" srcOrd="7" destOrd="0" presId="urn:microsoft.com/office/officeart/2016/7/layout/RepeatingBendingProcessNew"/>
    <dgm:cxn modelId="{4087C7C7-02A6-49BE-A0DB-415E25998F6E}" type="presParOf" srcId="{92DA0EA2-198B-4D06-A1BD-412C0363112C}" destId="{2ED5F0CB-6D3D-4E64-BC99-29132231FA9C}" srcOrd="0" destOrd="0" presId="urn:microsoft.com/office/officeart/2016/7/layout/RepeatingBendingProcessNew"/>
    <dgm:cxn modelId="{0E00AF13-5C78-4B96-B3DB-321906A0EFE2}" type="presParOf" srcId="{03BF7882-DE8F-46CD-ADB6-E810120A429C}" destId="{497DD699-4CEA-4184-BCC8-C46B545D8574}" srcOrd="8" destOrd="0" presId="urn:microsoft.com/office/officeart/2016/7/layout/RepeatingBendingProcessNew"/>
    <dgm:cxn modelId="{2B55FF3E-4FA2-4C15-B0E1-E9284A98593C}" type="presParOf" srcId="{03BF7882-DE8F-46CD-ADB6-E810120A429C}" destId="{51B666F6-4E87-4DF6-A3D6-E0B85861DD78}" srcOrd="9" destOrd="0" presId="urn:microsoft.com/office/officeart/2016/7/layout/RepeatingBendingProcessNew"/>
    <dgm:cxn modelId="{7DA35103-15AC-44F4-ADFB-558041AE5871}" type="presParOf" srcId="{51B666F6-4E87-4DF6-A3D6-E0B85861DD78}" destId="{94467838-B304-4BDE-9DA1-2692FDCCA16A}" srcOrd="0" destOrd="0" presId="urn:microsoft.com/office/officeart/2016/7/layout/RepeatingBendingProcessNew"/>
    <dgm:cxn modelId="{91C714AA-2434-4EF4-8EC0-0B0F78513AB5}" type="presParOf" srcId="{03BF7882-DE8F-46CD-ADB6-E810120A429C}" destId="{55733D45-5640-429D-AA97-58CD7CA5EAC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9EDAF-FECA-4E2D-9334-BF8987BF536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6D5089F7-9BF9-41AC-B635-2A55AF30CF13}">
      <dgm:prSet/>
      <dgm:spPr/>
      <dgm:t>
        <a:bodyPr/>
        <a:lstStyle/>
        <a:p>
          <a:r>
            <a:rPr lang="en-US"/>
            <a:t>Failure to comply can result in:</a:t>
          </a:r>
        </a:p>
      </dgm:t>
    </dgm:pt>
    <dgm:pt modelId="{B544C391-0192-415A-B3F3-15DB696A0AF1}" type="parTrans" cxnId="{1935D200-A859-44FD-ABFB-57FD8A037097}">
      <dgm:prSet/>
      <dgm:spPr/>
      <dgm:t>
        <a:bodyPr/>
        <a:lstStyle/>
        <a:p>
          <a:endParaRPr lang="en-US"/>
        </a:p>
      </dgm:t>
    </dgm:pt>
    <dgm:pt modelId="{F6D956EB-4895-47BB-AA74-235873AE9AC0}" type="sibTrans" cxnId="{1935D200-A859-44FD-ABFB-57FD8A037097}">
      <dgm:prSet/>
      <dgm:spPr/>
      <dgm:t>
        <a:bodyPr/>
        <a:lstStyle/>
        <a:p>
          <a:endParaRPr lang="en-US"/>
        </a:p>
      </dgm:t>
    </dgm:pt>
    <dgm:pt modelId="{33F2FD88-6512-42B9-B2A1-421C97B9A46F}">
      <dgm:prSet/>
      <dgm:spPr/>
      <dgm:t>
        <a:bodyPr/>
        <a:lstStyle/>
        <a:p>
          <a:r>
            <a:rPr lang="en-US" baseline="0"/>
            <a:t>Civil Penalties of up to $25,000/day</a:t>
          </a:r>
          <a:endParaRPr lang="en-US"/>
        </a:p>
      </dgm:t>
    </dgm:pt>
    <dgm:pt modelId="{ACAF2A03-9896-47B0-A18B-1EB094389B92}" type="parTrans" cxnId="{4C109D77-63F4-4D38-8E69-AF9F2DF650D3}">
      <dgm:prSet/>
      <dgm:spPr/>
      <dgm:t>
        <a:bodyPr/>
        <a:lstStyle/>
        <a:p>
          <a:endParaRPr lang="en-US"/>
        </a:p>
      </dgm:t>
    </dgm:pt>
    <dgm:pt modelId="{97E8E34D-5293-4872-964B-AE7F14715CDF}" type="sibTrans" cxnId="{4C109D77-63F4-4D38-8E69-AF9F2DF650D3}">
      <dgm:prSet/>
      <dgm:spPr/>
      <dgm:t>
        <a:bodyPr/>
        <a:lstStyle/>
        <a:p>
          <a:endParaRPr lang="en-US"/>
        </a:p>
      </dgm:t>
    </dgm:pt>
    <dgm:pt modelId="{FE084B22-30B9-48A1-8FA2-634C454DA7C2}">
      <dgm:prSet/>
      <dgm:spPr/>
      <dgm:t>
        <a:bodyPr/>
        <a:lstStyle/>
        <a:p>
          <a:r>
            <a:rPr lang="en-US" baseline="0"/>
            <a:t>Criminal penalties up to $250,000 and/or 5 years imprisonment</a:t>
          </a:r>
          <a:endParaRPr lang="en-US"/>
        </a:p>
      </dgm:t>
    </dgm:pt>
    <dgm:pt modelId="{8810FD55-19D3-456F-8585-24C426073004}" type="parTrans" cxnId="{464B0080-E72E-4D49-86DF-BE4C750DB1CC}">
      <dgm:prSet/>
      <dgm:spPr/>
      <dgm:t>
        <a:bodyPr/>
        <a:lstStyle/>
        <a:p>
          <a:endParaRPr lang="en-US"/>
        </a:p>
      </dgm:t>
    </dgm:pt>
    <dgm:pt modelId="{516B9BB5-FB00-4598-B948-A8A7A033FE60}" type="sibTrans" cxnId="{464B0080-E72E-4D49-86DF-BE4C750DB1CC}">
      <dgm:prSet/>
      <dgm:spPr/>
      <dgm:t>
        <a:bodyPr/>
        <a:lstStyle/>
        <a:p>
          <a:endParaRPr lang="en-US"/>
        </a:p>
      </dgm:t>
    </dgm:pt>
    <dgm:pt modelId="{57C0E795-4EB8-481C-BAE0-9F44F9C9591F}">
      <dgm:prSet/>
      <dgm:spPr/>
      <dgm:t>
        <a:bodyPr/>
        <a:lstStyle/>
        <a:p>
          <a:r>
            <a:rPr lang="en-US"/>
            <a:t>If the parties refuse to provide information, you should not close the transaction.</a:t>
          </a:r>
        </a:p>
      </dgm:t>
    </dgm:pt>
    <dgm:pt modelId="{996F3F0E-C50B-4AE6-80EA-2470984ED26D}" type="parTrans" cxnId="{89EB6B60-7A98-4DB3-9D29-883614CF02B1}">
      <dgm:prSet/>
      <dgm:spPr/>
      <dgm:t>
        <a:bodyPr/>
        <a:lstStyle/>
        <a:p>
          <a:endParaRPr lang="en-US"/>
        </a:p>
      </dgm:t>
    </dgm:pt>
    <dgm:pt modelId="{5E40E779-C5C2-471B-9AC8-329BF2D68E61}" type="sibTrans" cxnId="{89EB6B60-7A98-4DB3-9D29-883614CF02B1}">
      <dgm:prSet/>
      <dgm:spPr/>
      <dgm:t>
        <a:bodyPr/>
        <a:lstStyle/>
        <a:p>
          <a:endParaRPr lang="en-US"/>
        </a:p>
      </dgm:t>
    </dgm:pt>
    <dgm:pt modelId="{7DDD0BCA-557F-4D5E-9E16-B7FAD9B89575}" type="pres">
      <dgm:prSet presAssocID="{2DD9EDAF-FECA-4E2D-9334-BF8987BF536D}" presName="Name0" presStyleCnt="0">
        <dgm:presLayoutVars>
          <dgm:dir/>
          <dgm:animLvl val="lvl"/>
          <dgm:resizeHandles val="exact"/>
        </dgm:presLayoutVars>
      </dgm:prSet>
      <dgm:spPr/>
    </dgm:pt>
    <dgm:pt modelId="{767BC378-8548-43EE-9157-E3933E7C67CC}" type="pres">
      <dgm:prSet presAssocID="{57C0E795-4EB8-481C-BAE0-9F44F9C9591F}" presName="boxAndChildren" presStyleCnt="0"/>
      <dgm:spPr/>
    </dgm:pt>
    <dgm:pt modelId="{823CE161-E22E-40AA-A74C-0107D4288840}" type="pres">
      <dgm:prSet presAssocID="{57C0E795-4EB8-481C-BAE0-9F44F9C9591F}" presName="parentTextBox" presStyleLbl="node1" presStyleIdx="0" presStyleCnt="2"/>
      <dgm:spPr/>
    </dgm:pt>
    <dgm:pt modelId="{342E7BDD-D6C0-4EC2-A9A4-D4645CD24523}" type="pres">
      <dgm:prSet presAssocID="{F6D956EB-4895-47BB-AA74-235873AE9AC0}" presName="sp" presStyleCnt="0"/>
      <dgm:spPr/>
    </dgm:pt>
    <dgm:pt modelId="{0C457E3F-3C7F-4B2C-B41E-BFE8FB38E87D}" type="pres">
      <dgm:prSet presAssocID="{6D5089F7-9BF9-41AC-B635-2A55AF30CF13}" presName="arrowAndChildren" presStyleCnt="0"/>
      <dgm:spPr/>
    </dgm:pt>
    <dgm:pt modelId="{2C11333F-14A8-45C1-94F4-91C66681F84F}" type="pres">
      <dgm:prSet presAssocID="{6D5089F7-9BF9-41AC-B635-2A55AF30CF13}" presName="parentTextArrow" presStyleLbl="node1" presStyleIdx="0" presStyleCnt="2"/>
      <dgm:spPr/>
    </dgm:pt>
    <dgm:pt modelId="{CA6D11D9-E806-44CC-B046-F010C1981A86}" type="pres">
      <dgm:prSet presAssocID="{6D5089F7-9BF9-41AC-B635-2A55AF30CF13}" presName="arrow" presStyleLbl="node1" presStyleIdx="1" presStyleCnt="2"/>
      <dgm:spPr/>
    </dgm:pt>
    <dgm:pt modelId="{A9A181A8-5B79-43BF-B31C-84AD3BA50322}" type="pres">
      <dgm:prSet presAssocID="{6D5089F7-9BF9-41AC-B635-2A55AF30CF13}" presName="descendantArrow" presStyleCnt="0"/>
      <dgm:spPr/>
    </dgm:pt>
    <dgm:pt modelId="{CCB7ABC5-FF7F-4BFE-AAF2-E1CBE2CC8B05}" type="pres">
      <dgm:prSet presAssocID="{33F2FD88-6512-42B9-B2A1-421C97B9A46F}" presName="childTextArrow" presStyleLbl="fgAccFollowNode1" presStyleIdx="0" presStyleCnt="2">
        <dgm:presLayoutVars>
          <dgm:bulletEnabled val="1"/>
        </dgm:presLayoutVars>
      </dgm:prSet>
      <dgm:spPr/>
    </dgm:pt>
    <dgm:pt modelId="{AACBC943-2CE7-4DFC-B5A4-C6C23A4F22C8}" type="pres">
      <dgm:prSet presAssocID="{FE084B22-30B9-48A1-8FA2-634C454DA7C2}" presName="childTextArrow" presStyleLbl="fgAccFollowNode1" presStyleIdx="1" presStyleCnt="2">
        <dgm:presLayoutVars>
          <dgm:bulletEnabled val="1"/>
        </dgm:presLayoutVars>
      </dgm:prSet>
      <dgm:spPr/>
    </dgm:pt>
  </dgm:ptLst>
  <dgm:cxnLst>
    <dgm:cxn modelId="{1935D200-A859-44FD-ABFB-57FD8A037097}" srcId="{2DD9EDAF-FECA-4E2D-9334-BF8987BF536D}" destId="{6D5089F7-9BF9-41AC-B635-2A55AF30CF13}" srcOrd="0" destOrd="0" parTransId="{B544C391-0192-415A-B3F3-15DB696A0AF1}" sibTransId="{F6D956EB-4895-47BB-AA74-235873AE9AC0}"/>
    <dgm:cxn modelId="{A4286711-8CB5-4C6F-8E00-36574D10CC3B}" type="presOf" srcId="{6D5089F7-9BF9-41AC-B635-2A55AF30CF13}" destId="{2C11333F-14A8-45C1-94F4-91C66681F84F}" srcOrd="0" destOrd="0" presId="urn:microsoft.com/office/officeart/2005/8/layout/process4"/>
    <dgm:cxn modelId="{89EB6B60-7A98-4DB3-9D29-883614CF02B1}" srcId="{2DD9EDAF-FECA-4E2D-9334-BF8987BF536D}" destId="{57C0E795-4EB8-481C-BAE0-9F44F9C9591F}" srcOrd="1" destOrd="0" parTransId="{996F3F0E-C50B-4AE6-80EA-2470984ED26D}" sibTransId="{5E40E779-C5C2-471B-9AC8-329BF2D68E61}"/>
    <dgm:cxn modelId="{9CCFF352-1D11-429C-AB9A-3E28B0E70E15}" type="presOf" srcId="{6D5089F7-9BF9-41AC-B635-2A55AF30CF13}" destId="{CA6D11D9-E806-44CC-B046-F010C1981A86}" srcOrd="1" destOrd="0" presId="urn:microsoft.com/office/officeart/2005/8/layout/process4"/>
    <dgm:cxn modelId="{4C109D77-63F4-4D38-8E69-AF9F2DF650D3}" srcId="{6D5089F7-9BF9-41AC-B635-2A55AF30CF13}" destId="{33F2FD88-6512-42B9-B2A1-421C97B9A46F}" srcOrd="0" destOrd="0" parTransId="{ACAF2A03-9896-47B0-A18B-1EB094389B92}" sibTransId="{97E8E34D-5293-4872-964B-AE7F14715CDF}"/>
    <dgm:cxn modelId="{1846A757-CB2C-4D4A-8468-1E14FD1DC3BA}" type="presOf" srcId="{FE084B22-30B9-48A1-8FA2-634C454DA7C2}" destId="{AACBC943-2CE7-4DFC-B5A4-C6C23A4F22C8}" srcOrd="0" destOrd="0" presId="urn:microsoft.com/office/officeart/2005/8/layout/process4"/>
    <dgm:cxn modelId="{464B0080-E72E-4D49-86DF-BE4C750DB1CC}" srcId="{6D5089F7-9BF9-41AC-B635-2A55AF30CF13}" destId="{FE084B22-30B9-48A1-8FA2-634C454DA7C2}" srcOrd="1" destOrd="0" parTransId="{8810FD55-19D3-456F-8585-24C426073004}" sibTransId="{516B9BB5-FB00-4598-B948-A8A7A033FE60}"/>
    <dgm:cxn modelId="{3A6DF9B5-ADE6-451F-89F6-4BC521E44096}" type="presOf" srcId="{57C0E795-4EB8-481C-BAE0-9F44F9C9591F}" destId="{823CE161-E22E-40AA-A74C-0107D4288840}" srcOrd="0" destOrd="0" presId="urn:microsoft.com/office/officeart/2005/8/layout/process4"/>
    <dgm:cxn modelId="{0558EFD0-D9FF-4352-BFB7-85CDAA39E77A}" type="presOf" srcId="{2DD9EDAF-FECA-4E2D-9334-BF8987BF536D}" destId="{7DDD0BCA-557F-4D5E-9E16-B7FAD9B89575}" srcOrd="0" destOrd="0" presId="urn:microsoft.com/office/officeart/2005/8/layout/process4"/>
    <dgm:cxn modelId="{9D44F2D3-E9C8-4D68-8F8C-908055905E9A}" type="presOf" srcId="{33F2FD88-6512-42B9-B2A1-421C97B9A46F}" destId="{CCB7ABC5-FF7F-4BFE-AAF2-E1CBE2CC8B05}" srcOrd="0" destOrd="0" presId="urn:microsoft.com/office/officeart/2005/8/layout/process4"/>
    <dgm:cxn modelId="{41A2ACA6-0120-44B2-9B5C-74BF5BF455A1}" type="presParOf" srcId="{7DDD0BCA-557F-4D5E-9E16-B7FAD9B89575}" destId="{767BC378-8548-43EE-9157-E3933E7C67CC}" srcOrd="0" destOrd="0" presId="urn:microsoft.com/office/officeart/2005/8/layout/process4"/>
    <dgm:cxn modelId="{89B2F378-86B7-45B2-8D70-11BCF67E6954}" type="presParOf" srcId="{767BC378-8548-43EE-9157-E3933E7C67CC}" destId="{823CE161-E22E-40AA-A74C-0107D4288840}" srcOrd="0" destOrd="0" presId="urn:microsoft.com/office/officeart/2005/8/layout/process4"/>
    <dgm:cxn modelId="{CAEDCEB6-2661-4441-96C4-301A554A3EE8}" type="presParOf" srcId="{7DDD0BCA-557F-4D5E-9E16-B7FAD9B89575}" destId="{342E7BDD-D6C0-4EC2-A9A4-D4645CD24523}" srcOrd="1" destOrd="0" presId="urn:microsoft.com/office/officeart/2005/8/layout/process4"/>
    <dgm:cxn modelId="{D24FEA09-8141-4DC5-9456-778B558EDC5A}" type="presParOf" srcId="{7DDD0BCA-557F-4D5E-9E16-B7FAD9B89575}" destId="{0C457E3F-3C7F-4B2C-B41E-BFE8FB38E87D}" srcOrd="2" destOrd="0" presId="urn:microsoft.com/office/officeart/2005/8/layout/process4"/>
    <dgm:cxn modelId="{938D0A33-9795-44E7-8C52-19337DE3214D}" type="presParOf" srcId="{0C457E3F-3C7F-4B2C-B41E-BFE8FB38E87D}" destId="{2C11333F-14A8-45C1-94F4-91C66681F84F}" srcOrd="0" destOrd="0" presId="urn:microsoft.com/office/officeart/2005/8/layout/process4"/>
    <dgm:cxn modelId="{FFBBB625-C207-431D-8A3A-3F1000D572B2}" type="presParOf" srcId="{0C457E3F-3C7F-4B2C-B41E-BFE8FB38E87D}" destId="{CA6D11D9-E806-44CC-B046-F010C1981A86}" srcOrd="1" destOrd="0" presId="urn:microsoft.com/office/officeart/2005/8/layout/process4"/>
    <dgm:cxn modelId="{E069DF29-F2DA-4550-9B87-19EB0422FD14}" type="presParOf" srcId="{0C457E3F-3C7F-4B2C-B41E-BFE8FB38E87D}" destId="{A9A181A8-5B79-43BF-B31C-84AD3BA50322}" srcOrd="2" destOrd="0" presId="urn:microsoft.com/office/officeart/2005/8/layout/process4"/>
    <dgm:cxn modelId="{76BAE19C-B593-4617-AF52-FF043875712B}" type="presParOf" srcId="{A9A181A8-5B79-43BF-B31C-84AD3BA50322}" destId="{CCB7ABC5-FF7F-4BFE-AAF2-E1CBE2CC8B05}" srcOrd="0" destOrd="0" presId="urn:microsoft.com/office/officeart/2005/8/layout/process4"/>
    <dgm:cxn modelId="{DCB08AB7-0E05-4BFF-982E-40ACB2DC0345}" type="presParOf" srcId="{A9A181A8-5B79-43BF-B31C-84AD3BA50322}" destId="{AACBC943-2CE7-4DFC-B5A4-C6C23A4F22C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5E00A4-8548-4E3F-9CAB-F6B9B97A49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639989-2E4B-41CE-938D-185D73D7F4AA}">
      <dgm:prSet/>
      <dgm:spPr/>
      <dgm:t>
        <a:bodyPr/>
        <a:lstStyle/>
        <a:p>
          <a:r>
            <a:rPr lang="en-US"/>
            <a:t>Train</a:t>
          </a:r>
        </a:p>
      </dgm:t>
    </dgm:pt>
    <dgm:pt modelId="{B128FE6E-FB8D-4DF3-B15E-6C8157057981}" type="parTrans" cxnId="{5C1E5E75-B7BC-4497-A0AD-113DFFF31F2E}">
      <dgm:prSet/>
      <dgm:spPr/>
      <dgm:t>
        <a:bodyPr/>
        <a:lstStyle/>
        <a:p>
          <a:endParaRPr lang="en-US"/>
        </a:p>
      </dgm:t>
    </dgm:pt>
    <dgm:pt modelId="{73B39399-E71E-4822-8ADA-C9DC46918155}" type="sibTrans" cxnId="{5C1E5E75-B7BC-4497-A0AD-113DFFF31F2E}">
      <dgm:prSet/>
      <dgm:spPr/>
      <dgm:t>
        <a:bodyPr/>
        <a:lstStyle/>
        <a:p>
          <a:endParaRPr lang="en-US"/>
        </a:p>
      </dgm:t>
    </dgm:pt>
    <dgm:pt modelId="{1FF85658-ED69-497B-B247-0CA30DB6CB9D}">
      <dgm:prSet custT="1"/>
      <dgm:spPr/>
      <dgm:t>
        <a:bodyPr/>
        <a:lstStyle/>
        <a:p>
          <a:r>
            <a:rPr lang="en-US" sz="1600"/>
            <a:t>Train staff now </a:t>
          </a:r>
          <a:endParaRPr lang="en-US" sz="1600" dirty="0"/>
        </a:p>
      </dgm:t>
    </dgm:pt>
    <dgm:pt modelId="{96B53CA8-060D-4566-9AC7-78189A630717}" type="parTrans" cxnId="{5583C8DD-FF59-4DC7-87E3-9103EB303871}">
      <dgm:prSet/>
      <dgm:spPr/>
      <dgm:t>
        <a:bodyPr/>
        <a:lstStyle/>
        <a:p>
          <a:endParaRPr lang="en-US"/>
        </a:p>
      </dgm:t>
    </dgm:pt>
    <dgm:pt modelId="{57C65845-3C30-442A-9A82-2448D07002F5}" type="sibTrans" cxnId="{5583C8DD-FF59-4DC7-87E3-9103EB303871}">
      <dgm:prSet/>
      <dgm:spPr/>
      <dgm:t>
        <a:bodyPr/>
        <a:lstStyle/>
        <a:p>
          <a:endParaRPr lang="en-US"/>
        </a:p>
      </dgm:t>
    </dgm:pt>
    <dgm:pt modelId="{85087DFC-9D98-4CBA-AE5D-EC0918324A03}">
      <dgm:prSet custT="1"/>
      <dgm:spPr/>
      <dgm:t>
        <a:bodyPr/>
        <a:lstStyle/>
        <a:p>
          <a:r>
            <a:rPr lang="en-US" sz="1400"/>
            <a:t>FinCEN estimates 75 minutes per person and 30 minutes refresher training annually</a:t>
          </a:r>
          <a:endParaRPr lang="en-US" sz="1400" dirty="0"/>
        </a:p>
      </dgm:t>
    </dgm:pt>
    <dgm:pt modelId="{690FAD20-F155-4379-8A8B-BEE99E30E4DE}" type="parTrans" cxnId="{101477D8-B18B-4937-BD57-5380C8C3956B}">
      <dgm:prSet/>
      <dgm:spPr/>
      <dgm:t>
        <a:bodyPr/>
        <a:lstStyle/>
        <a:p>
          <a:endParaRPr lang="en-US"/>
        </a:p>
      </dgm:t>
    </dgm:pt>
    <dgm:pt modelId="{3CA18012-B593-4897-8DB7-9CA5AD7B7592}" type="sibTrans" cxnId="{101477D8-B18B-4937-BD57-5380C8C3956B}">
      <dgm:prSet/>
      <dgm:spPr/>
      <dgm:t>
        <a:bodyPr/>
        <a:lstStyle/>
        <a:p>
          <a:endParaRPr lang="en-US"/>
        </a:p>
      </dgm:t>
    </dgm:pt>
    <dgm:pt modelId="{8737CF07-097D-4822-9F37-188BA24BF386}">
      <dgm:prSet/>
      <dgm:spPr/>
      <dgm:t>
        <a:bodyPr/>
        <a:lstStyle/>
        <a:p>
          <a:r>
            <a:rPr lang="en-US" dirty="0"/>
            <a:t>Document</a:t>
          </a:r>
        </a:p>
      </dgm:t>
    </dgm:pt>
    <dgm:pt modelId="{412FA4AC-78D2-4B2F-81ED-6C4F4047630C}" type="parTrans" cxnId="{D2D0AFD9-87B3-486D-8744-FDFFFBC021CD}">
      <dgm:prSet/>
      <dgm:spPr/>
      <dgm:t>
        <a:bodyPr/>
        <a:lstStyle/>
        <a:p>
          <a:endParaRPr lang="en-US"/>
        </a:p>
      </dgm:t>
    </dgm:pt>
    <dgm:pt modelId="{76DAB233-C022-48A0-8852-3B06CFCD3450}" type="sibTrans" cxnId="{D2D0AFD9-87B3-486D-8744-FDFFFBC021CD}">
      <dgm:prSet/>
      <dgm:spPr/>
      <dgm:t>
        <a:bodyPr/>
        <a:lstStyle/>
        <a:p>
          <a:endParaRPr lang="en-US"/>
        </a:p>
      </dgm:t>
    </dgm:pt>
    <dgm:pt modelId="{D7C9001A-13E3-4E5D-99B1-C6D4DE7CF845}">
      <dgm:prSet/>
      <dgm:spPr/>
      <dgm:t>
        <a:bodyPr/>
        <a:lstStyle/>
        <a:p>
          <a:r>
            <a:rPr lang="en-US"/>
            <a:t>Establish and document internal policies and workflows</a:t>
          </a:r>
        </a:p>
      </dgm:t>
    </dgm:pt>
    <dgm:pt modelId="{B029AE3A-648D-495B-861D-00E345F97438}" type="parTrans" cxnId="{9DE97717-A21D-41CB-8B7D-43753133B33C}">
      <dgm:prSet/>
      <dgm:spPr/>
      <dgm:t>
        <a:bodyPr/>
        <a:lstStyle/>
        <a:p>
          <a:endParaRPr lang="en-US"/>
        </a:p>
      </dgm:t>
    </dgm:pt>
    <dgm:pt modelId="{AFCEE1CF-5E43-4160-B960-7B71A25FAED0}" type="sibTrans" cxnId="{9DE97717-A21D-41CB-8B7D-43753133B33C}">
      <dgm:prSet/>
      <dgm:spPr/>
      <dgm:t>
        <a:bodyPr/>
        <a:lstStyle/>
        <a:p>
          <a:endParaRPr lang="en-US"/>
        </a:p>
      </dgm:t>
    </dgm:pt>
    <dgm:pt modelId="{5B7D3DC1-EB5E-42AF-8EDF-B0B4E51FC741}">
      <dgm:prSet/>
      <dgm:spPr/>
      <dgm:t>
        <a:bodyPr/>
        <a:lstStyle/>
        <a:p>
          <a:r>
            <a:rPr lang="en-US" dirty="0"/>
            <a:t>Communicate</a:t>
          </a:r>
        </a:p>
      </dgm:t>
    </dgm:pt>
    <dgm:pt modelId="{EBE3A0B9-ED6D-4D86-B270-296F7EF6FA9E}" type="parTrans" cxnId="{8A96E07E-F3BD-4C43-A0FA-E32409DC8256}">
      <dgm:prSet/>
      <dgm:spPr/>
      <dgm:t>
        <a:bodyPr/>
        <a:lstStyle/>
        <a:p>
          <a:endParaRPr lang="en-US"/>
        </a:p>
      </dgm:t>
    </dgm:pt>
    <dgm:pt modelId="{D3F327EE-D68F-4AD4-ABB6-1D50DD76612B}" type="sibTrans" cxnId="{8A96E07E-F3BD-4C43-A0FA-E32409DC8256}">
      <dgm:prSet/>
      <dgm:spPr/>
      <dgm:t>
        <a:bodyPr/>
        <a:lstStyle/>
        <a:p>
          <a:endParaRPr lang="en-US"/>
        </a:p>
      </dgm:t>
    </dgm:pt>
    <dgm:pt modelId="{997650E9-4148-4299-A0D0-B110AAAF91B3}">
      <dgm:prSet/>
      <dgm:spPr/>
      <dgm:t>
        <a:bodyPr/>
        <a:lstStyle/>
        <a:p>
          <a:r>
            <a:rPr lang="en-US"/>
            <a:t>Communicate with clients early</a:t>
          </a:r>
        </a:p>
      </dgm:t>
    </dgm:pt>
    <dgm:pt modelId="{79C7FB8D-209B-4D1A-BB0A-B445E6BCD2D0}" type="parTrans" cxnId="{991424F8-B2FC-4B0F-9CA9-59970695F618}">
      <dgm:prSet/>
      <dgm:spPr/>
      <dgm:t>
        <a:bodyPr/>
        <a:lstStyle/>
        <a:p>
          <a:endParaRPr lang="en-US"/>
        </a:p>
      </dgm:t>
    </dgm:pt>
    <dgm:pt modelId="{7404AA07-0C58-483C-9A44-A2AF713E737A}" type="sibTrans" cxnId="{991424F8-B2FC-4B0F-9CA9-59970695F618}">
      <dgm:prSet/>
      <dgm:spPr/>
      <dgm:t>
        <a:bodyPr/>
        <a:lstStyle/>
        <a:p>
          <a:endParaRPr lang="en-US"/>
        </a:p>
      </dgm:t>
    </dgm:pt>
    <dgm:pt modelId="{75674A27-55E4-482D-A35D-4750D7BB1751}">
      <dgm:prSet/>
      <dgm:spPr/>
      <dgm:t>
        <a:bodyPr/>
        <a:lstStyle/>
        <a:p>
          <a:r>
            <a:rPr lang="en-US"/>
            <a:t>Consider</a:t>
          </a:r>
        </a:p>
      </dgm:t>
    </dgm:pt>
    <dgm:pt modelId="{463F4425-4095-46A4-B7B4-F4A0AD02309C}" type="parTrans" cxnId="{05DA110E-668C-4FC0-9CAE-81E6DE68F795}">
      <dgm:prSet/>
      <dgm:spPr/>
      <dgm:t>
        <a:bodyPr/>
        <a:lstStyle/>
        <a:p>
          <a:endParaRPr lang="en-US"/>
        </a:p>
      </dgm:t>
    </dgm:pt>
    <dgm:pt modelId="{463BAC7B-D483-459A-81B1-1114EB78FDE7}" type="sibTrans" cxnId="{05DA110E-668C-4FC0-9CAE-81E6DE68F795}">
      <dgm:prSet/>
      <dgm:spPr/>
      <dgm:t>
        <a:bodyPr/>
        <a:lstStyle/>
        <a:p>
          <a:endParaRPr lang="en-US"/>
        </a:p>
      </dgm:t>
    </dgm:pt>
    <dgm:pt modelId="{B661718E-48FA-48FF-BEC6-FC54C886BB0E}">
      <dgm:prSet/>
      <dgm:spPr/>
      <dgm:t>
        <a:bodyPr/>
        <a:lstStyle/>
        <a:p>
          <a:r>
            <a:rPr lang="en-US" dirty="0"/>
            <a:t>Consider modest compliance fee where permitted</a:t>
          </a:r>
        </a:p>
      </dgm:t>
    </dgm:pt>
    <dgm:pt modelId="{E4340B35-AA40-4351-8527-ED2668FD95CF}" type="parTrans" cxnId="{5C6DC88A-7B4D-4C84-909B-04D81340DEBE}">
      <dgm:prSet/>
      <dgm:spPr/>
      <dgm:t>
        <a:bodyPr/>
        <a:lstStyle/>
        <a:p>
          <a:endParaRPr lang="en-US"/>
        </a:p>
      </dgm:t>
    </dgm:pt>
    <dgm:pt modelId="{093CD701-F666-48FF-BA49-F08F90D9FEFC}" type="sibTrans" cxnId="{5C6DC88A-7B4D-4C84-909B-04D81340DEBE}">
      <dgm:prSet/>
      <dgm:spPr/>
      <dgm:t>
        <a:bodyPr/>
        <a:lstStyle/>
        <a:p>
          <a:endParaRPr lang="en-US"/>
        </a:p>
      </dgm:t>
    </dgm:pt>
    <dgm:pt modelId="{12DC0204-AD7C-4DD6-91A3-AF23F7A94B3A}" type="pres">
      <dgm:prSet presAssocID="{3C5E00A4-8548-4E3F-9CAB-F6B9B97A4910}" presName="Name0" presStyleCnt="0">
        <dgm:presLayoutVars>
          <dgm:dir/>
          <dgm:animLvl val="lvl"/>
          <dgm:resizeHandles val="exact"/>
        </dgm:presLayoutVars>
      </dgm:prSet>
      <dgm:spPr/>
    </dgm:pt>
    <dgm:pt modelId="{7E6839E3-5EB5-4832-96F9-8E3CC49F993F}" type="pres">
      <dgm:prSet presAssocID="{C7639989-2E4B-41CE-938D-185D73D7F4AA}" presName="linNode" presStyleCnt="0"/>
      <dgm:spPr/>
    </dgm:pt>
    <dgm:pt modelId="{03DD0E08-F96F-4DCC-B88C-17373011BFFC}" type="pres">
      <dgm:prSet presAssocID="{C7639989-2E4B-41CE-938D-185D73D7F4AA}" presName="parentText" presStyleLbl="node1" presStyleIdx="0" presStyleCnt="4">
        <dgm:presLayoutVars>
          <dgm:chMax val="1"/>
          <dgm:bulletEnabled val="1"/>
        </dgm:presLayoutVars>
      </dgm:prSet>
      <dgm:spPr/>
    </dgm:pt>
    <dgm:pt modelId="{0565039C-932B-4369-8529-969D3089B4AB}" type="pres">
      <dgm:prSet presAssocID="{C7639989-2E4B-41CE-938D-185D73D7F4AA}" presName="descendantText" presStyleLbl="alignAccFollowNode1" presStyleIdx="0" presStyleCnt="4">
        <dgm:presLayoutVars>
          <dgm:bulletEnabled val="1"/>
        </dgm:presLayoutVars>
      </dgm:prSet>
      <dgm:spPr/>
    </dgm:pt>
    <dgm:pt modelId="{04E36FA0-77F7-4B67-9C6D-307D43F91FF5}" type="pres">
      <dgm:prSet presAssocID="{73B39399-E71E-4822-8ADA-C9DC46918155}" presName="sp" presStyleCnt="0"/>
      <dgm:spPr/>
    </dgm:pt>
    <dgm:pt modelId="{54CC4008-8EB9-41F8-997C-CC9F565A5954}" type="pres">
      <dgm:prSet presAssocID="{8737CF07-097D-4822-9F37-188BA24BF386}" presName="linNode" presStyleCnt="0"/>
      <dgm:spPr/>
    </dgm:pt>
    <dgm:pt modelId="{5EF12ABF-3B75-4827-A17B-B1B5AE7B4679}" type="pres">
      <dgm:prSet presAssocID="{8737CF07-097D-4822-9F37-188BA24BF386}" presName="parentText" presStyleLbl="node1" presStyleIdx="1" presStyleCnt="4">
        <dgm:presLayoutVars>
          <dgm:chMax val="1"/>
          <dgm:bulletEnabled val="1"/>
        </dgm:presLayoutVars>
      </dgm:prSet>
      <dgm:spPr/>
    </dgm:pt>
    <dgm:pt modelId="{D46C8810-60BE-4863-B996-0BB50264FE00}" type="pres">
      <dgm:prSet presAssocID="{8737CF07-097D-4822-9F37-188BA24BF386}" presName="descendantText" presStyleLbl="alignAccFollowNode1" presStyleIdx="1" presStyleCnt="4">
        <dgm:presLayoutVars>
          <dgm:bulletEnabled val="1"/>
        </dgm:presLayoutVars>
      </dgm:prSet>
      <dgm:spPr/>
    </dgm:pt>
    <dgm:pt modelId="{1DFC6679-3B00-4DE7-9D5E-EDC5CFA7CF23}" type="pres">
      <dgm:prSet presAssocID="{76DAB233-C022-48A0-8852-3B06CFCD3450}" presName="sp" presStyleCnt="0"/>
      <dgm:spPr/>
    </dgm:pt>
    <dgm:pt modelId="{15384274-2C51-4C2D-AFE3-F3D5F3256C1D}" type="pres">
      <dgm:prSet presAssocID="{5B7D3DC1-EB5E-42AF-8EDF-B0B4E51FC741}" presName="linNode" presStyleCnt="0"/>
      <dgm:spPr/>
    </dgm:pt>
    <dgm:pt modelId="{D1CFA334-C51D-47DA-990E-460E01C16F33}" type="pres">
      <dgm:prSet presAssocID="{5B7D3DC1-EB5E-42AF-8EDF-B0B4E51FC741}" presName="parentText" presStyleLbl="node1" presStyleIdx="2" presStyleCnt="4">
        <dgm:presLayoutVars>
          <dgm:chMax val="1"/>
          <dgm:bulletEnabled val="1"/>
        </dgm:presLayoutVars>
      </dgm:prSet>
      <dgm:spPr/>
    </dgm:pt>
    <dgm:pt modelId="{F510163F-47EC-45B6-A267-FAC6F7463D5A}" type="pres">
      <dgm:prSet presAssocID="{5B7D3DC1-EB5E-42AF-8EDF-B0B4E51FC741}" presName="descendantText" presStyleLbl="alignAccFollowNode1" presStyleIdx="2" presStyleCnt="4">
        <dgm:presLayoutVars>
          <dgm:bulletEnabled val="1"/>
        </dgm:presLayoutVars>
      </dgm:prSet>
      <dgm:spPr/>
    </dgm:pt>
    <dgm:pt modelId="{9B791628-AB62-4EFC-8E71-7DCC5873E94A}" type="pres">
      <dgm:prSet presAssocID="{D3F327EE-D68F-4AD4-ABB6-1D50DD76612B}" presName="sp" presStyleCnt="0"/>
      <dgm:spPr/>
    </dgm:pt>
    <dgm:pt modelId="{1085EB9B-CAE9-44C3-911E-04774901661B}" type="pres">
      <dgm:prSet presAssocID="{75674A27-55E4-482D-A35D-4750D7BB1751}" presName="linNode" presStyleCnt="0"/>
      <dgm:spPr/>
    </dgm:pt>
    <dgm:pt modelId="{564CB566-C8E4-48B6-A62B-0B00891BFB41}" type="pres">
      <dgm:prSet presAssocID="{75674A27-55E4-482D-A35D-4750D7BB1751}" presName="parentText" presStyleLbl="node1" presStyleIdx="3" presStyleCnt="4">
        <dgm:presLayoutVars>
          <dgm:chMax val="1"/>
          <dgm:bulletEnabled val="1"/>
        </dgm:presLayoutVars>
      </dgm:prSet>
      <dgm:spPr/>
    </dgm:pt>
    <dgm:pt modelId="{17488657-BB5B-4EE3-9566-B32A253D2AEA}" type="pres">
      <dgm:prSet presAssocID="{75674A27-55E4-482D-A35D-4750D7BB1751}" presName="descendantText" presStyleLbl="alignAccFollowNode1" presStyleIdx="3" presStyleCnt="4">
        <dgm:presLayoutVars>
          <dgm:bulletEnabled val="1"/>
        </dgm:presLayoutVars>
      </dgm:prSet>
      <dgm:spPr/>
    </dgm:pt>
  </dgm:ptLst>
  <dgm:cxnLst>
    <dgm:cxn modelId="{05DA110E-668C-4FC0-9CAE-81E6DE68F795}" srcId="{3C5E00A4-8548-4E3F-9CAB-F6B9B97A4910}" destId="{75674A27-55E4-482D-A35D-4750D7BB1751}" srcOrd="3" destOrd="0" parTransId="{463F4425-4095-46A4-B7B4-F4A0AD02309C}" sibTransId="{463BAC7B-D483-459A-81B1-1114EB78FDE7}"/>
    <dgm:cxn modelId="{9DE97717-A21D-41CB-8B7D-43753133B33C}" srcId="{8737CF07-097D-4822-9F37-188BA24BF386}" destId="{D7C9001A-13E3-4E5D-99B1-C6D4DE7CF845}" srcOrd="0" destOrd="0" parTransId="{B029AE3A-648D-495B-861D-00E345F97438}" sibTransId="{AFCEE1CF-5E43-4160-B960-7B71A25FAED0}"/>
    <dgm:cxn modelId="{E9704721-A56C-43EC-B5CC-DD9E6B212254}" type="presOf" srcId="{8737CF07-097D-4822-9F37-188BA24BF386}" destId="{5EF12ABF-3B75-4827-A17B-B1B5AE7B4679}" srcOrd="0" destOrd="0" presId="urn:microsoft.com/office/officeart/2005/8/layout/vList5"/>
    <dgm:cxn modelId="{87FEF931-C300-4542-B77F-BE0EA855035D}" type="presOf" srcId="{85087DFC-9D98-4CBA-AE5D-EC0918324A03}" destId="{0565039C-932B-4369-8529-969D3089B4AB}" srcOrd="0" destOrd="1" presId="urn:microsoft.com/office/officeart/2005/8/layout/vList5"/>
    <dgm:cxn modelId="{6801AA3F-72B2-4F2E-A00F-5BF0623397AA}" type="presOf" srcId="{D7C9001A-13E3-4E5D-99B1-C6D4DE7CF845}" destId="{D46C8810-60BE-4863-B996-0BB50264FE00}" srcOrd="0" destOrd="0" presId="urn:microsoft.com/office/officeart/2005/8/layout/vList5"/>
    <dgm:cxn modelId="{79626561-BE0F-4D34-91F0-CF301280DF41}" type="presOf" srcId="{1FF85658-ED69-497B-B247-0CA30DB6CB9D}" destId="{0565039C-932B-4369-8529-969D3089B4AB}" srcOrd="0" destOrd="0" presId="urn:microsoft.com/office/officeart/2005/8/layout/vList5"/>
    <dgm:cxn modelId="{CDA98250-BA54-43F3-96CF-7F8E3C904BBC}" type="presOf" srcId="{C7639989-2E4B-41CE-938D-185D73D7F4AA}" destId="{03DD0E08-F96F-4DCC-B88C-17373011BFFC}" srcOrd="0" destOrd="0" presId="urn:microsoft.com/office/officeart/2005/8/layout/vList5"/>
    <dgm:cxn modelId="{A6913452-BE78-40DA-96AD-FFFC072B3F86}" type="presOf" srcId="{5B7D3DC1-EB5E-42AF-8EDF-B0B4E51FC741}" destId="{D1CFA334-C51D-47DA-990E-460E01C16F33}" srcOrd="0" destOrd="0" presId="urn:microsoft.com/office/officeart/2005/8/layout/vList5"/>
    <dgm:cxn modelId="{5C1E5E75-B7BC-4497-A0AD-113DFFF31F2E}" srcId="{3C5E00A4-8548-4E3F-9CAB-F6B9B97A4910}" destId="{C7639989-2E4B-41CE-938D-185D73D7F4AA}" srcOrd="0" destOrd="0" parTransId="{B128FE6E-FB8D-4DF3-B15E-6C8157057981}" sibTransId="{73B39399-E71E-4822-8ADA-C9DC46918155}"/>
    <dgm:cxn modelId="{688B7E78-20E2-457A-B70D-3DA511ECA4A6}" type="presOf" srcId="{997650E9-4148-4299-A0D0-B110AAAF91B3}" destId="{F510163F-47EC-45B6-A267-FAC6F7463D5A}" srcOrd="0" destOrd="0" presId="urn:microsoft.com/office/officeart/2005/8/layout/vList5"/>
    <dgm:cxn modelId="{8A96E07E-F3BD-4C43-A0FA-E32409DC8256}" srcId="{3C5E00A4-8548-4E3F-9CAB-F6B9B97A4910}" destId="{5B7D3DC1-EB5E-42AF-8EDF-B0B4E51FC741}" srcOrd="2" destOrd="0" parTransId="{EBE3A0B9-ED6D-4D86-B270-296F7EF6FA9E}" sibTransId="{D3F327EE-D68F-4AD4-ABB6-1D50DD76612B}"/>
    <dgm:cxn modelId="{5C6DC88A-7B4D-4C84-909B-04D81340DEBE}" srcId="{75674A27-55E4-482D-A35D-4750D7BB1751}" destId="{B661718E-48FA-48FF-BEC6-FC54C886BB0E}" srcOrd="0" destOrd="0" parTransId="{E4340B35-AA40-4351-8527-ED2668FD95CF}" sibTransId="{093CD701-F666-48FF-BA49-F08F90D9FEFC}"/>
    <dgm:cxn modelId="{7A6E61B9-0665-4D6E-95F4-F29695907827}" type="presOf" srcId="{3C5E00A4-8548-4E3F-9CAB-F6B9B97A4910}" destId="{12DC0204-AD7C-4DD6-91A3-AF23F7A94B3A}" srcOrd="0" destOrd="0" presId="urn:microsoft.com/office/officeart/2005/8/layout/vList5"/>
    <dgm:cxn modelId="{B05414CF-4FF5-4C52-A42B-3E575ECBB08C}" type="presOf" srcId="{B661718E-48FA-48FF-BEC6-FC54C886BB0E}" destId="{17488657-BB5B-4EE3-9566-B32A253D2AEA}" srcOrd="0" destOrd="0" presId="urn:microsoft.com/office/officeart/2005/8/layout/vList5"/>
    <dgm:cxn modelId="{101477D8-B18B-4937-BD57-5380C8C3956B}" srcId="{1FF85658-ED69-497B-B247-0CA30DB6CB9D}" destId="{85087DFC-9D98-4CBA-AE5D-EC0918324A03}" srcOrd="0" destOrd="0" parTransId="{690FAD20-F155-4379-8A8B-BEE99E30E4DE}" sibTransId="{3CA18012-B593-4897-8DB7-9CA5AD7B7592}"/>
    <dgm:cxn modelId="{D2D0AFD9-87B3-486D-8744-FDFFFBC021CD}" srcId="{3C5E00A4-8548-4E3F-9CAB-F6B9B97A4910}" destId="{8737CF07-097D-4822-9F37-188BA24BF386}" srcOrd="1" destOrd="0" parTransId="{412FA4AC-78D2-4B2F-81ED-6C4F4047630C}" sibTransId="{76DAB233-C022-48A0-8852-3B06CFCD3450}"/>
    <dgm:cxn modelId="{5583C8DD-FF59-4DC7-87E3-9103EB303871}" srcId="{C7639989-2E4B-41CE-938D-185D73D7F4AA}" destId="{1FF85658-ED69-497B-B247-0CA30DB6CB9D}" srcOrd="0" destOrd="0" parTransId="{96B53CA8-060D-4566-9AC7-78189A630717}" sibTransId="{57C65845-3C30-442A-9A82-2448D07002F5}"/>
    <dgm:cxn modelId="{4EA5B9F5-C644-400E-92D1-8CABE53A07FD}" type="presOf" srcId="{75674A27-55E4-482D-A35D-4750D7BB1751}" destId="{564CB566-C8E4-48B6-A62B-0B00891BFB41}" srcOrd="0" destOrd="0" presId="urn:microsoft.com/office/officeart/2005/8/layout/vList5"/>
    <dgm:cxn modelId="{991424F8-B2FC-4B0F-9CA9-59970695F618}" srcId="{5B7D3DC1-EB5E-42AF-8EDF-B0B4E51FC741}" destId="{997650E9-4148-4299-A0D0-B110AAAF91B3}" srcOrd="0" destOrd="0" parTransId="{79C7FB8D-209B-4D1A-BB0A-B445E6BCD2D0}" sibTransId="{7404AA07-0C58-483C-9A44-A2AF713E737A}"/>
    <dgm:cxn modelId="{9752D5A8-771E-4EAB-963A-334E71B32038}" type="presParOf" srcId="{12DC0204-AD7C-4DD6-91A3-AF23F7A94B3A}" destId="{7E6839E3-5EB5-4832-96F9-8E3CC49F993F}" srcOrd="0" destOrd="0" presId="urn:microsoft.com/office/officeart/2005/8/layout/vList5"/>
    <dgm:cxn modelId="{CC2DAECA-56AD-492C-A45C-FDBBE6A20ADF}" type="presParOf" srcId="{7E6839E3-5EB5-4832-96F9-8E3CC49F993F}" destId="{03DD0E08-F96F-4DCC-B88C-17373011BFFC}" srcOrd="0" destOrd="0" presId="urn:microsoft.com/office/officeart/2005/8/layout/vList5"/>
    <dgm:cxn modelId="{3C5BA120-3B9E-4758-B633-B3CCC1B0E880}" type="presParOf" srcId="{7E6839E3-5EB5-4832-96F9-8E3CC49F993F}" destId="{0565039C-932B-4369-8529-969D3089B4AB}" srcOrd="1" destOrd="0" presId="urn:microsoft.com/office/officeart/2005/8/layout/vList5"/>
    <dgm:cxn modelId="{93247F03-F44D-49DE-8357-4080D57F2A0F}" type="presParOf" srcId="{12DC0204-AD7C-4DD6-91A3-AF23F7A94B3A}" destId="{04E36FA0-77F7-4B67-9C6D-307D43F91FF5}" srcOrd="1" destOrd="0" presId="urn:microsoft.com/office/officeart/2005/8/layout/vList5"/>
    <dgm:cxn modelId="{A32A6BF9-2FC4-4B0E-9835-27B09AF501BD}" type="presParOf" srcId="{12DC0204-AD7C-4DD6-91A3-AF23F7A94B3A}" destId="{54CC4008-8EB9-41F8-997C-CC9F565A5954}" srcOrd="2" destOrd="0" presId="urn:microsoft.com/office/officeart/2005/8/layout/vList5"/>
    <dgm:cxn modelId="{FA92E11D-AA0A-4E72-9AA8-1EA46E2423B1}" type="presParOf" srcId="{54CC4008-8EB9-41F8-997C-CC9F565A5954}" destId="{5EF12ABF-3B75-4827-A17B-B1B5AE7B4679}" srcOrd="0" destOrd="0" presId="urn:microsoft.com/office/officeart/2005/8/layout/vList5"/>
    <dgm:cxn modelId="{70CDB079-669B-4B65-8972-3D1B139A0075}" type="presParOf" srcId="{54CC4008-8EB9-41F8-997C-CC9F565A5954}" destId="{D46C8810-60BE-4863-B996-0BB50264FE00}" srcOrd="1" destOrd="0" presId="urn:microsoft.com/office/officeart/2005/8/layout/vList5"/>
    <dgm:cxn modelId="{BF82C338-70A4-4856-8364-5394E212446C}" type="presParOf" srcId="{12DC0204-AD7C-4DD6-91A3-AF23F7A94B3A}" destId="{1DFC6679-3B00-4DE7-9D5E-EDC5CFA7CF23}" srcOrd="3" destOrd="0" presId="urn:microsoft.com/office/officeart/2005/8/layout/vList5"/>
    <dgm:cxn modelId="{9A8226AE-6987-441C-963C-951B9BA663E7}" type="presParOf" srcId="{12DC0204-AD7C-4DD6-91A3-AF23F7A94B3A}" destId="{15384274-2C51-4C2D-AFE3-F3D5F3256C1D}" srcOrd="4" destOrd="0" presId="urn:microsoft.com/office/officeart/2005/8/layout/vList5"/>
    <dgm:cxn modelId="{EDA28E3F-949D-4028-93D1-F1BBD612417A}" type="presParOf" srcId="{15384274-2C51-4C2D-AFE3-F3D5F3256C1D}" destId="{D1CFA334-C51D-47DA-990E-460E01C16F33}" srcOrd="0" destOrd="0" presId="urn:microsoft.com/office/officeart/2005/8/layout/vList5"/>
    <dgm:cxn modelId="{0D0C0E77-823A-43AA-802D-7F1850EC27C5}" type="presParOf" srcId="{15384274-2C51-4C2D-AFE3-F3D5F3256C1D}" destId="{F510163F-47EC-45B6-A267-FAC6F7463D5A}" srcOrd="1" destOrd="0" presId="urn:microsoft.com/office/officeart/2005/8/layout/vList5"/>
    <dgm:cxn modelId="{8456DA90-CFE0-4891-97E1-3225239A672A}" type="presParOf" srcId="{12DC0204-AD7C-4DD6-91A3-AF23F7A94B3A}" destId="{9B791628-AB62-4EFC-8E71-7DCC5873E94A}" srcOrd="5" destOrd="0" presId="urn:microsoft.com/office/officeart/2005/8/layout/vList5"/>
    <dgm:cxn modelId="{41F30D4D-C55D-475C-96DC-4EDBF2FA89FE}" type="presParOf" srcId="{12DC0204-AD7C-4DD6-91A3-AF23F7A94B3A}" destId="{1085EB9B-CAE9-44C3-911E-04774901661B}" srcOrd="6" destOrd="0" presId="urn:microsoft.com/office/officeart/2005/8/layout/vList5"/>
    <dgm:cxn modelId="{84CC358A-2211-4979-8CC9-3346E638C269}" type="presParOf" srcId="{1085EB9B-CAE9-44C3-911E-04774901661B}" destId="{564CB566-C8E4-48B6-A62B-0B00891BFB41}" srcOrd="0" destOrd="0" presId="urn:microsoft.com/office/officeart/2005/8/layout/vList5"/>
    <dgm:cxn modelId="{D566564A-B292-4044-8573-AB82F7CF5D3C}" type="presParOf" srcId="{1085EB9B-CAE9-44C3-911E-04774901661B}" destId="{17488657-BB5B-4EE3-9566-B32A253D2A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0977C-E9A7-405B-A8D6-D83620B42C81}">
      <dsp:nvSpPr>
        <dsp:cNvPr id="0" name=""/>
        <dsp:cNvSpPr/>
      </dsp:nvSpPr>
      <dsp:spPr>
        <a:xfrm>
          <a:off x="923437" y="565469"/>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0E2B1D-B7E9-4DA3-BFBA-4C9A56B5014B}">
      <dsp:nvSpPr>
        <dsp:cNvPr id="0" name=""/>
        <dsp:cNvSpPr/>
      </dsp:nvSpPr>
      <dsp:spPr>
        <a:xfrm>
          <a:off x="16968" y="2437757"/>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t>Primary responsibility: Settlement agent</a:t>
          </a:r>
        </a:p>
      </dsp:txBody>
      <dsp:txXfrm>
        <a:off x="16968" y="2437757"/>
        <a:ext cx="3296250" cy="720000"/>
      </dsp:txXfrm>
    </dsp:sp>
    <dsp:sp modelId="{9AF8141A-B546-4256-B2A4-CA98D7CD112A}">
      <dsp:nvSpPr>
        <dsp:cNvPr id="0" name=""/>
        <dsp:cNvSpPr/>
      </dsp:nvSpPr>
      <dsp:spPr>
        <a:xfrm>
          <a:off x="4796531" y="565469"/>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192A68-0CD9-41E1-86B7-7254FBB2B214}">
      <dsp:nvSpPr>
        <dsp:cNvPr id="0" name=""/>
        <dsp:cNvSpPr/>
      </dsp:nvSpPr>
      <dsp:spPr>
        <a:xfrm>
          <a:off x="3890062" y="2437757"/>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t>Written designation agreements required; retain for 5 years</a:t>
          </a:r>
        </a:p>
      </dsp:txBody>
      <dsp:txXfrm>
        <a:off x="3890062" y="2437757"/>
        <a:ext cx="329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D3E49-7DA3-442B-9C41-27C0187D04B0}">
      <dsp:nvSpPr>
        <dsp:cNvPr id="0" name=""/>
        <dsp:cNvSpPr/>
      </dsp:nvSpPr>
      <dsp:spPr>
        <a:xfrm>
          <a:off x="2082403" y="953240"/>
          <a:ext cx="447496" cy="91440"/>
        </a:xfrm>
        <a:custGeom>
          <a:avLst/>
          <a:gdLst/>
          <a:ahLst/>
          <a:cxnLst/>
          <a:rect l="0" t="0" r="0" b="0"/>
          <a:pathLst>
            <a:path>
              <a:moveTo>
                <a:pt x="0" y="45720"/>
              </a:moveTo>
              <a:lnTo>
                <a:pt x="447496"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199" y="996570"/>
        <a:ext cx="23904" cy="4780"/>
      </dsp:txXfrm>
    </dsp:sp>
    <dsp:sp modelId="{AE6E8A99-5281-4588-8934-A68BAE998681}">
      <dsp:nvSpPr>
        <dsp:cNvPr id="0" name=""/>
        <dsp:cNvSpPr/>
      </dsp:nvSpPr>
      <dsp:spPr>
        <a:xfrm>
          <a:off x="5522" y="375356"/>
          <a:ext cx="2078681" cy="124720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933450">
            <a:lnSpc>
              <a:spcPct val="90000"/>
            </a:lnSpc>
            <a:spcBef>
              <a:spcPct val="0"/>
            </a:spcBef>
            <a:spcAft>
              <a:spcPct val="35000"/>
            </a:spcAft>
            <a:buNone/>
          </a:pPr>
          <a:r>
            <a:rPr lang="en-US" sz="2100" kern="1200"/>
            <a:t>Screen for triggers at file opening</a:t>
          </a:r>
        </a:p>
      </dsp:txBody>
      <dsp:txXfrm>
        <a:off x="5522" y="375356"/>
        <a:ext cx="2078681" cy="1247208"/>
      </dsp:txXfrm>
    </dsp:sp>
    <dsp:sp modelId="{E6BB66AD-6D1C-4637-A07F-3805743441F0}">
      <dsp:nvSpPr>
        <dsp:cNvPr id="0" name=""/>
        <dsp:cNvSpPr/>
      </dsp:nvSpPr>
      <dsp:spPr>
        <a:xfrm>
          <a:off x="4639181" y="953240"/>
          <a:ext cx="447496" cy="91440"/>
        </a:xfrm>
        <a:custGeom>
          <a:avLst/>
          <a:gdLst/>
          <a:ahLst/>
          <a:cxnLst/>
          <a:rect l="0" t="0" r="0" b="0"/>
          <a:pathLst>
            <a:path>
              <a:moveTo>
                <a:pt x="0" y="45720"/>
              </a:moveTo>
              <a:lnTo>
                <a:pt x="447496" y="45720"/>
              </a:lnTo>
            </a:path>
          </a:pathLst>
        </a:custGeom>
        <a:noFill/>
        <a:ln w="9525" cap="flat" cmpd="sng" algn="ctr">
          <a:solidFill>
            <a:schemeClr val="accent5">
              <a:hueOff val="-421158"/>
              <a:satOff val="-1986"/>
              <a:lumOff val="4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0977" y="996570"/>
        <a:ext cx="23904" cy="4780"/>
      </dsp:txXfrm>
    </dsp:sp>
    <dsp:sp modelId="{C7FB4CED-CEA2-4D68-83E2-FA7602196310}">
      <dsp:nvSpPr>
        <dsp:cNvPr id="0" name=""/>
        <dsp:cNvSpPr/>
      </dsp:nvSpPr>
      <dsp:spPr>
        <a:xfrm>
          <a:off x="2562299" y="375356"/>
          <a:ext cx="2078681" cy="1247208"/>
        </a:xfrm>
        <a:prstGeom prst="rect">
          <a:avLst/>
        </a:prstGeom>
        <a:solidFill>
          <a:schemeClr val="accent5">
            <a:hueOff val="-336926"/>
            <a:satOff val="-1589"/>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933450">
            <a:lnSpc>
              <a:spcPct val="90000"/>
            </a:lnSpc>
            <a:spcBef>
              <a:spcPct val="0"/>
            </a:spcBef>
            <a:spcAft>
              <a:spcPct val="35000"/>
            </a:spcAft>
            <a:buNone/>
          </a:pPr>
          <a:r>
            <a:rPr lang="en-US" sz="2100" kern="1200"/>
            <a:t>Assign reporting agent or execute designation</a:t>
          </a:r>
        </a:p>
      </dsp:txBody>
      <dsp:txXfrm>
        <a:off x="2562299" y="375356"/>
        <a:ext cx="2078681" cy="1247208"/>
      </dsp:txXfrm>
    </dsp:sp>
    <dsp:sp modelId="{D8BA3B3C-F4FC-498A-B9C3-3507B63394CD}">
      <dsp:nvSpPr>
        <dsp:cNvPr id="0" name=""/>
        <dsp:cNvSpPr/>
      </dsp:nvSpPr>
      <dsp:spPr>
        <a:xfrm>
          <a:off x="1044862" y="1620765"/>
          <a:ext cx="5113555" cy="447496"/>
        </a:xfrm>
        <a:custGeom>
          <a:avLst/>
          <a:gdLst/>
          <a:ahLst/>
          <a:cxnLst/>
          <a:rect l="0" t="0" r="0" b="0"/>
          <a:pathLst>
            <a:path>
              <a:moveTo>
                <a:pt x="5113555" y="0"/>
              </a:moveTo>
              <a:lnTo>
                <a:pt x="5113555" y="240848"/>
              </a:lnTo>
              <a:lnTo>
                <a:pt x="0" y="240848"/>
              </a:lnTo>
              <a:lnTo>
                <a:pt x="0" y="447496"/>
              </a:lnTo>
            </a:path>
          </a:pathLst>
        </a:custGeom>
        <a:noFill/>
        <a:ln w="9525" cap="flat" cmpd="sng" algn="ctr">
          <a:solidFill>
            <a:schemeClr val="accent5">
              <a:hueOff val="-842315"/>
              <a:satOff val="-3972"/>
              <a:lumOff val="9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3244" y="1842123"/>
        <a:ext cx="256792" cy="4780"/>
      </dsp:txXfrm>
    </dsp:sp>
    <dsp:sp modelId="{99276D8D-218A-40F4-8DE8-72A5793ECBB3}">
      <dsp:nvSpPr>
        <dsp:cNvPr id="0" name=""/>
        <dsp:cNvSpPr/>
      </dsp:nvSpPr>
      <dsp:spPr>
        <a:xfrm>
          <a:off x="5119077" y="375356"/>
          <a:ext cx="2078681" cy="1247208"/>
        </a:xfrm>
        <a:prstGeom prst="rect">
          <a:avLst/>
        </a:prstGeom>
        <a:solidFill>
          <a:schemeClr val="accent5">
            <a:hueOff val="-673852"/>
            <a:satOff val="-3178"/>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933450">
            <a:lnSpc>
              <a:spcPct val="90000"/>
            </a:lnSpc>
            <a:spcBef>
              <a:spcPct val="0"/>
            </a:spcBef>
            <a:spcAft>
              <a:spcPct val="35000"/>
            </a:spcAft>
            <a:buNone/>
          </a:pPr>
          <a:r>
            <a:rPr lang="en-US" sz="2100" kern="1200"/>
            <a:t>Send forms, verify IDs and certifications</a:t>
          </a:r>
        </a:p>
      </dsp:txBody>
      <dsp:txXfrm>
        <a:off x="5119077" y="375356"/>
        <a:ext cx="2078681" cy="1247208"/>
      </dsp:txXfrm>
    </dsp:sp>
    <dsp:sp modelId="{92DA0EA2-198B-4D06-A1BD-412C0363112C}">
      <dsp:nvSpPr>
        <dsp:cNvPr id="0" name=""/>
        <dsp:cNvSpPr/>
      </dsp:nvSpPr>
      <dsp:spPr>
        <a:xfrm>
          <a:off x="2082403" y="2678546"/>
          <a:ext cx="447496" cy="91440"/>
        </a:xfrm>
        <a:custGeom>
          <a:avLst/>
          <a:gdLst/>
          <a:ahLst/>
          <a:cxnLst/>
          <a:rect l="0" t="0" r="0" b="0"/>
          <a:pathLst>
            <a:path>
              <a:moveTo>
                <a:pt x="0" y="45720"/>
              </a:moveTo>
              <a:lnTo>
                <a:pt x="447496" y="45720"/>
              </a:lnTo>
            </a:path>
          </a:pathLst>
        </a:custGeom>
        <a:noFill/>
        <a:ln w="9525" cap="flat" cmpd="sng" algn="ctr">
          <a:solidFill>
            <a:schemeClr val="accent5">
              <a:hueOff val="-1263473"/>
              <a:satOff val="-5958"/>
              <a:lumOff val="1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199" y="2721875"/>
        <a:ext cx="23904" cy="4780"/>
      </dsp:txXfrm>
    </dsp:sp>
    <dsp:sp modelId="{455B1B11-6F0D-42E6-A0E5-FE2CC95D1E06}">
      <dsp:nvSpPr>
        <dsp:cNvPr id="0" name=""/>
        <dsp:cNvSpPr/>
      </dsp:nvSpPr>
      <dsp:spPr>
        <a:xfrm>
          <a:off x="5522" y="2100661"/>
          <a:ext cx="2078681" cy="1247208"/>
        </a:xfrm>
        <a:prstGeom prst="rect">
          <a:avLst/>
        </a:prstGeom>
        <a:solidFill>
          <a:schemeClr val="accent5">
            <a:hueOff val="-1010778"/>
            <a:satOff val="-4766"/>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933450">
            <a:lnSpc>
              <a:spcPct val="90000"/>
            </a:lnSpc>
            <a:spcBef>
              <a:spcPct val="0"/>
            </a:spcBef>
            <a:spcAft>
              <a:spcPct val="35000"/>
            </a:spcAft>
            <a:buNone/>
          </a:pPr>
          <a:r>
            <a:rPr lang="en-US" sz="2100" kern="1200"/>
            <a:t>Check for exemptions or red flags</a:t>
          </a:r>
        </a:p>
      </dsp:txBody>
      <dsp:txXfrm>
        <a:off x="5522" y="2100661"/>
        <a:ext cx="2078681" cy="1247208"/>
      </dsp:txXfrm>
    </dsp:sp>
    <dsp:sp modelId="{51B666F6-4E87-4DF6-A3D6-E0B85861DD78}">
      <dsp:nvSpPr>
        <dsp:cNvPr id="0" name=""/>
        <dsp:cNvSpPr/>
      </dsp:nvSpPr>
      <dsp:spPr>
        <a:xfrm>
          <a:off x="4639181" y="2678546"/>
          <a:ext cx="447496" cy="91440"/>
        </a:xfrm>
        <a:custGeom>
          <a:avLst/>
          <a:gdLst/>
          <a:ahLst/>
          <a:cxnLst/>
          <a:rect l="0" t="0" r="0" b="0"/>
          <a:pathLst>
            <a:path>
              <a:moveTo>
                <a:pt x="0" y="45720"/>
              </a:moveTo>
              <a:lnTo>
                <a:pt x="447496" y="45720"/>
              </a:lnTo>
            </a:path>
          </a:pathLst>
        </a:custGeom>
        <a:noFill/>
        <a:ln w="9525" cap="flat" cmpd="sng" algn="ctr">
          <a:solidFill>
            <a:schemeClr val="accent5">
              <a:hueOff val="-1684631"/>
              <a:satOff val="-7944"/>
              <a:lumOff val="19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0977" y="2721875"/>
        <a:ext cx="23904" cy="4780"/>
      </dsp:txXfrm>
    </dsp:sp>
    <dsp:sp modelId="{497DD699-4CEA-4184-BCC8-C46B545D8574}">
      <dsp:nvSpPr>
        <dsp:cNvPr id="0" name=""/>
        <dsp:cNvSpPr/>
      </dsp:nvSpPr>
      <dsp:spPr>
        <a:xfrm>
          <a:off x="2562299" y="2100661"/>
          <a:ext cx="2078681" cy="1247208"/>
        </a:xfrm>
        <a:prstGeom prst="rect">
          <a:avLst/>
        </a:prstGeom>
        <a:solidFill>
          <a:schemeClr val="accent5">
            <a:hueOff val="-1347705"/>
            <a:satOff val="-6355"/>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933450">
            <a:lnSpc>
              <a:spcPct val="90000"/>
            </a:lnSpc>
            <a:spcBef>
              <a:spcPct val="0"/>
            </a:spcBef>
            <a:spcAft>
              <a:spcPct val="35000"/>
            </a:spcAft>
            <a:buNone/>
          </a:pPr>
          <a:r>
            <a:rPr lang="en-US" sz="2100" kern="1200"/>
            <a:t>Submit report</a:t>
          </a:r>
        </a:p>
      </dsp:txBody>
      <dsp:txXfrm>
        <a:off x="2562299" y="2100661"/>
        <a:ext cx="2078681" cy="1247208"/>
      </dsp:txXfrm>
    </dsp:sp>
    <dsp:sp modelId="{55733D45-5640-429D-AA97-58CD7CA5EACA}">
      <dsp:nvSpPr>
        <dsp:cNvPr id="0" name=""/>
        <dsp:cNvSpPr/>
      </dsp:nvSpPr>
      <dsp:spPr>
        <a:xfrm>
          <a:off x="5119077" y="2100661"/>
          <a:ext cx="2078681" cy="1247208"/>
        </a:xfrm>
        <a:prstGeom prst="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933450">
            <a:lnSpc>
              <a:spcPct val="90000"/>
            </a:lnSpc>
            <a:spcBef>
              <a:spcPct val="0"/>
            </a:spcBef>
            <a:spcAft>
              <a:spcPct val="35000"/>
            </a:spcAft>
            <a:buNone/>
          </a:pPr>
          <a:r>
            <a:rPr lang="en-US" sz="2100" kern="1200"/>
            <a:t>Store documentation securely</a:t>
          </a:r>
        </a:p>
      </dsp:txBody>
      <dsp:txXfrm>
        <a:off x="5119077" y="2100661"/>
        <a:ext cx="2078681" cy="1247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CE161-E22E-40AA-A74C-0107D4288840}">
      <dsp:nvSpPr>
        <dsp:cNvPr id="0" name=""/>
        <dsp:cNvSpPr/>
      </dsp:nvSpPr>
      <dsp:spPr>
        <a:xfrm>
          <a:off x="0" y="2082627"/>
          <a:ext cx="6571343" cy="13664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If the parties refuse to provide information, you should not close the transaction.</a:t>
          </a:r>
        </a:p>
      </dsp:txBody>
      <dsp:txXfrm>
        <a:off x="0" y="2082627"/>
        <a:ext cx="6571343" cy="1366429"/>
      </dsp:txXfrm>
    </dsp:sp>
    <dsp:sp modelId="{CA6D11D9-E806-44CC-B046-F010C1981A86}">
      <dsp:nvSpPr>
        <dsp:cNvPr id="0" name=""/>
        <dsp:cNvSpPr/>
      </dsp:nvSpPr>
      <dsp:spPr>
        <a:xfrm rot="10800000">
          <a:off x="0" y="1555"/>
          <a:ext cx="6571343" cy="2101568"/>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Failure to comply can result in:</a:t>
          </a:r>
        </a:p>
      </dsp:txBody>
      <dsp:txXfrm rot="-10800000">
        <a:off x="0" y="1555"/>
        <a:ext cx="6571343" cy="737650"/>
      </dsp:txXfrm>
    </dsp:sp>
    <dsp:sp modelId="{CCB7ABC5-FF7F-4BFE-AAF2-E1CBE2CC8B05}">
      <dsp:nvSpPr>
        <dsp:cNvPr id="0" name=""/>
        <dsp:cNvSpPr/>
      </dsp:nvSpPr>
      <dsp:spPr>
        <a:xfrm>
          <a:off x="0" y="739206"/>
          <a:ext cx="3285671" cy="6283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a:t>Civil Penalties of up to $25,000/day</a:t>
          </a:r>
          <a:endParaRPr lang="en-US" sz="1700" kern="1200"/>
        </a:p>
      </dsp:txBody>
      <dsp:txXfrm>
        <a:off x="0" y="739206"/>
        <a:ext cx="3285671" cy="628368"/>
      </dsp:txXfrm>
    </dsp:sp>
    <dsp:sp modelId="{AACBC943-2CE7-4DFC-B5A4-C6C23A4F22C8}">
      <dsp:nvSpPr>
        <dsp:cNvPr id="0" name=""/>
        <dsp:cNvSpPr/>
      </dsp:nvSpPr>
      <dsp:spPr>
        <a:xfrm>
          <a:off x="3285671" y="739206"/>
          <a:ext cx="3285671" cy="6283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a:t>Criminal penalties up to $250,000 and/or 5 years imprisonment</a:t>
          </a:r>
          <a:endParaRPr lang="en-US" sz="1700" kern="1200"/>
        </a:p>
      </dsp:txBody>
      <dsp:txXfrm>
        <a:off x="3285671" y="739206"/>
        <a:ext cx="3285671" cy="628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5039C-932B-4369-8529-969D3089B4AB}">
      <dsp:nvSpPr>
        <dsp:cNvPr id="0" name=""/>
        <dsp:cNvSpPr/>
      </dsp:nvSpPr>
      <dsp:spPr>
        <a:xfrm rot="5400000">
          <a:off x="4502945" y="-1876102"/>
          <a:ext cx="619240" cy="452947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171450" lvl="1" indent="-171450" algn="l" defTabSz="711200">
            <a:lnSpc>
              <a:spcPct val="90000"/>
            </a:lnSpc>
            <a:spcBef>
              <a:spcPct val="0"/>
            </a:spcBef>
            <a:spcAft>
              <a:spcPct val="15000"/>
            </a:spcAft>
            <a:buChar char="•"/>
          </a:pPr>
          <a:r>
            <a:rPr lang="en-US" sz="1600" kern="1200"/>
            <a:t>Train staff now </a:t>
          </a:r>
          <a:endParaRPr lang="en-US" sz="1600" kern="1200" dirty="0"/>
        </a:p>
        <a:p>
          <a:pPr marL="228600" lvl="2" indent="-114300" algn="l" defTabSz="622300">
            <a:lnSpc>
              <a:spcPct val="90000"/>
            </a:lnSpc>
            <a:spcBef>
              <a:spcPct val="0"/>
            </a:spcBef>
            <a:spcAft>
              <a:spcPct val="15000"/>
            </a:spcAft>
            <a:buChar char="•"/>
          </a:pPr>
          <a:r>
            <a:rPr lang="en-US" sz="1400" kern="1200"/>
            <a:t>FinCEN estimates 75 minutes per person and 30 minutes refresher training annually</a:t>
          </a:r>
          <a:endParaRPr lang="en-US" sz="1400" kern="1200" dirty="0"/>
        </a:p>
      </dsp:txBody>
      <dsp:txXfrm rot="-5400000">
        <a:off x="2547829" y="109243"/>
        <a:ext cx="4499244" cy="558782"/>
      </dsp:txXfrm>
    </dsp:sp>
    <dsp:sp modelId="{03DD0E08-F96F-4DCC-B88C-17373011BFFC}">
      <dsp:nvSpPr>
        <dsp:cNvPr id="0" name=""/>
        <dsp:cNvSpPr/>
      </dsp:nvSpPr>
      <dsp:spPr>
        <a:xfrm>
          <a:off x="0" y="1609"/>
          <a:ext cx="2547829" cy="77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Train</a:t>
          </a:r>
        </a:p>
      </dsp:txBody>
      <dsp:txXfrm>
        <a:off x="37786" y="39395"/>
        <a:ext cx="2472257" cy="698478"/>
      </dsp:txXfrm>
    </dsp:sp>
    <dsp:sp modelId="{D46C8810-60BE-4863-B996-0BB50264FE00}">
      <dsp:nvSpPr>
        <dsp:cNvPr id="0" name=""/>
        <dsp:cNvSpPr/>
      </dsp:nvSpPr>
      <dsp:spPr>
        <a:xfrm rot="5400000">
          <a:off x="4502945" y="-1063348"/>
          <a:ext cx="619240" cy="452947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Establish and document internal policies and workflows</a:t>
          </a:r>
        </a:p>
      </dsp:txBody>
      <dsp:txXfrm rot="-5400000">
        <a:off x="2547829" y="921997"/>
        <a:ext cx="4499244" cy="558782"/>
      </dsp:txXfrm>
    </dsp:sp>
    <dsp:sp modelId="{5EF12ABF-3B75-4827-A17B-B1B5AE7B4679}">
      <dsp:nvSpPr>
        <dsp:cNvPr id="0" name=""/>
        <dsp:cNvSpPr/>
      </dsp:nvSpPr>
      <dsp:spPr>
        <a:xfrm>
          <a:off x="0" y="814362"/>
          <a:ext cx="2547829" cy="77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Document</a:t>
          </a:r>
        </a:p>
      </dsp:txBody>
      <dsp:txXfrm>
        <a:off x="37786" y="852148"/>
        <a:ext cx="2472257" cy="698478"/>
      </dsp:txXfrm>
    </dsp:sp>
    <dsp:sp modelId="{F510163F-47EC-45B6-A267-FAC6F7463D5A}">
      <dsp:nvSpPr>
        <dsp:cNvPr id="0" name=""/>
        <dsp:cNvSpPr/>
      </dsp:nvSpPr>
      <dsp:spPr>
        <a:xfrm rot="5400000">
          <a:off x="4502945" y="-250595"/>
          <a:ext cx="619240" cy="452947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Communicate with clients early</a:t>
          </a:r>
        </a:p>
      </dsp:txBody>
      <dsp:txXfrm rot="-5400000">
        <a:off x="2547829" y="1734750"/>
        <a:ext cx="4499244" cy="558782"/>
      </dsp:txXfrm>
    </dsp:sp>
    <dsp:sp modelId="{D1CFA334-C51D-47DA-990E-460E01C16F33}">
      <dsp:nvSpPr>
        <dsp:cNvPr id="0" name=""/>
        <dsp:cNvSpPr/>
      </dsp:nvSpPr>
      <dsp:spPr>
        <a:xfrm>
          <a:off x="0" y="1627116"/>
          <a:ext cx="2547829" cy="77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Communicate</a:t>
          </a:r>
        </a:p>
      </dsp:txBody>
      <dsp:txXfrm>
        <a:off x="37786" y="1664902"/>
        <a:ext cx="2472257" cy="698478"/>
      </dsp:txXfrm>
    </dsp:sp>
    <dsp:sp modelId="{17488657-BB5B-4EE3-9566-B32A253D2AEA}">
      <dsp:nvSpPr>
        <dsp:cNvPr id="0" name=""/>
        <dsp:cNvSpPr/>
      </dsp:nvSpPr>
      <dsp:spPr>
        <a:xfrm rot="5400000">
          <a:off x="4502945" y="562158"/>
          <a:ext cx="619240" cy="452947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Consider modest compliance fee where permitted</a:t>
          </a:r>
        </a:p>
      </dsp:txBody>
      <dsp:txXfrm rot="-5400000">
        <a:off x="2547829" y="2547504"/>
        <a:ext cx="4499244" cy="558782"/>
      </dsp:txXfrm>
    </dsp:sp>
    <dsp:sp modelId="{564CB566-C8E4-48B6-A62B-0B00891BFB41}">
      <dsp:nvSpPr>
        <dsp:cNvPr id="0" name=""/>
        <dsp:cNvSpPr/>
      </dsp:nvSpPr>
      <dsp:spPr>
        <a:xfrm>
          <a:off x="0" y="2439869"/>
          <a:ext cx="2547829" cy="77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Consider</a:t>
          </a:r>
        </a:p>
      </dsp:txBody>
      <dsp:txXfrm>
        <a:off x="37786" y="2477655"/>
        <a:ext cx="2472257" cy="69847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F06EB-31C8-4D01-AD0F-8E71B512A4F0}" type="datetimeFigureOut">
              <a:rPr lang="en-US" smtClean="0"/>
              <a:t>2/12/2026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3FB10-9C35-44C5-8D4D-134FED511E9A}" type="slidenum">
              <a:rPr lang="en-US" smtClean="0"/>
              <a:t>‹#›</a:t>
            </a:fld>
            <a:endParaRPr lang="en-US"/>
          </a:p>
        </p:txBody>
      </p:sp>
    </p:spTree>
    <p:extLst>
      <p:ext uri="{BB962C8B-B14F-4D97-AF65-F5344CB8AC3E}">
        <p14:creationId xmlns:p14="http://schemas.microsoft.com/office/powerpoint/2010/main" val="367273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Edgar Black, a partner at Black &amp; Hughston PC, and title agent at North Alabama Abstract, both in the Shoals. Today we’re going to cover the essentials of FinCEN’s new rule for residential real estate. My goal is for you to leave here knowing exactly what you need to do to comply, starting March 1, without being overwhelmed.” Think about the fact that we are all receiving orders that will close on or after March 1. Nothing in this presentation is intended to constitute legal advice or form an attorney client relationship with anyone.</a:t>
            </a:r>
          </a:p>
        </p:txBody>
      </p:sp>
      <p:sp>
        <p:nvSpPr>
          <p:cNvPr id="4" name="Slide Number Placeholder 3"/>
          <p:cNvSpPr>
            <a:spLocks noGrp="1"/>
          </p:cNvSpPr>
          <p:nvPr>
            <p:ph type="sldNum" sz="quarter" idx="5"/>
          </p:nvPr>
        </p:nvSpPr>
        <p:spPr/>
        <p:txBody>
          <a:bodyPr/>
          <a:lstStyle/>
          <a:p>
            <a:fld id="{6113FB10-9C35-44C5-8D4D-134FED511E9A}" type="slidenum">
              <a:rPr lang="en-US" smtClean="0"/>
              <a:t>2</a:t>
            </a:fld>
            <a:endParaRPr lang="en-US"/>
          </a:p>
        </p:txBody>
      </p:sp>
    </p:spTree>
    <p:extLst>
      <p:ext uri="{BB962C8B-B14F-4D97-AF65-F5344CB8AC3E}">
        <p14:creationId xmlns:p14="http://schemas.microsoft.com/office/powerpoint/2010/main" val="313875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language in sales contracts; title commitment requirements</a:t>
            </a:r>
          </a:p>
        </p:txBody>
      </p:sp>
      <p:sp>
        <p:nvSpPr>
          <p:cNvPr id="4" name="Slide Number Placeholder 3"/>
          <p:cNvSpPr>
            <a:spLocks noGrp="1"/>
          </p:cNvSpPr>
          <p:nvPr>
            <p:ph type="sldNum" sz="quarter" idx="5"/>
          </p:nvPr>
        </p:nvSpPr>
        <p:spPr/>
        <p:txBody>
          <a:bodyPr/>
          <a:lstStyle/>
          <a:p>
            <a:fld id="{6113FB10-9C35-44C5-8D4D-134FED511E9A}" type="slidenum">
              <a:rPr lang="en-US" smtClean="0"/>
              <a:t>12</a:t>
            </a:fld>
            <a:endParaRPr lang="en-US"/>
          </a:p>
        </p:txBody>
      </p:sp>
    </p:spTree>
    <p:extLst>
      <p:ext uri="{BB962C8B-B14F-4D97-AF65-F5344CB8AC3E}">
        <p14:creationId xmlns:p14="http://schemas.microsoft.com/office/powerpoint/2010/main" val="352873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Consistency beats persuasion every time.</a:t>
            </a:r>
          </a:p>
          <a:p>
            <a:endParaRPr lang="en-US" dirty="0"/>
          </a:p>
          <a:p>
            <a:r>
              <a:rPr lang="en-US" dirty="0"/>
              <a:t>Don’t explain </a:t>
            </a:r>
            <a:r>
              <a:rPr lang="en-US" dirty="0" err="1"/>
              <a:t>threshholds</a:t>
            </a:r>
            <a:r>
              <a:rPr lang="en-US" dirty="0"/>
              <a:t>, exemptions, or strategy.</a:t>
            </a:r>
          </a:p>
          <a:p>
            <a:endParaRPr lang="en-US" dirty="0"/>
          </a:p>
          <a:p>
            <a:r>
              <a:rPr lang="en-US" dirty="0"/>
              <a:t>Stop phrases: </a:t>
            </a:r>
          </a:p>
          <a:p>
            <a:r>
              <a:rPr lang="en-US" dirty="0"/>
              <a:t>I’m not the real owner / Everyone else does it this way / Just leave it blank</a:t>
            </a:r>
          </a:p>
          <a:p>
            <a:endParaRPr lang="en-US" dirty="0"/>
          </a:p>
          <a:p>
            <a:r>
              <a:rPr lang="en-US" dirty="0"/>
              <a:t>SOPs will help your staff handle each transaction the same way every time. </a:t>
            </a:r>
          </a:p>
        </p:txBody>
      </p:sp>
      <p:sp>
        <p:nvSpPr>
          <p:cNvPr id="4" name="Slide Number Placeholder 3"/>
          <p:cNvSpPr>
            <a:spLocks noGrp="1"/>
          </p:cNvSpPr>
          <p:nvPr>
            <p:ph type="sldNum" sz="quarter" idx="5"/>
          </p:nvPr>
        </p:nvSpPr>
        <p:spPr/>
        <p:txBody>
          <a:bodyPr/>
          <a:lstStyle/>
          <a:p>
            <a:fld id="{6113FB10-9C35-44C5-8D4D-134FED511E9A}" type="slidenum">
              <a:rPr lang="en-US" smtClean="0"/>
              <a:t>14</a:t>
            </a:fld>
            <a:endParaRPr lang="en-US"/>
          </a:p>
        </p:txBody>
      </p:sp>
    </p:spTree>
    <p:extLst>
      <p:ext uri="{BB962C8B-B14F-4D97-AF65-F5344CB8AC3E}">
        <p14:creationId xmlns:p14="http://schemas.microsoft.com/office/powerpoint/2010/main" val="206008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FinCEN and ALTA are your best resources. Bookmark these links and sign up for alerts. Underwriters are also providing lots of help. Compliance isn’t optional, but with good processes, it doesn’t have to be complicated.</a:t>
            </a:r>
          </a:p>
        </p:txBody>
      </p:sp>
      <p:sp>
        <p:nvSpPr>
          <p:cNvPr id="4" name="Slide Number Placeholder 3"/>
          <p:cNvSpPr>
            <a:spLocks noGrp="1"/>
          </p:cNvSpPr>
          <p:nvPr>
            <p:ph type="sldNum" sz="quarter" idx="5"/>
          </p:nvPr>
        </p:nvSpPr>
        <p:spPr/>
        <p:txBody>
          <a:bodyPr/>
          <a:lstStyle/>
          <a:p>
            <a:fld id="{6113FB10-9C35-44C5-8D4D-134FED511E9A}" type="slidenum">
              <a:rPr lang="en-US" smtClean="0"/>
              <a:t>15</a:t>
            </a:fld>
            <a:endParaRPr lang="en-US"/>
          </a:p>
        </p:txBody>
      </p:sp>
    </p:spTree>
    <p:extLst>
      <p:ext uri="{BB962C8B-B14F-4D97-AF65-F5344CB8AC3E}">
        <p14:creationId xmlns:p14="http://schemas.microsoft.com/office/powerpoint/2010/main" val="119664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rule applies to most residential transactions — 1-4 family properties, condos, and co-ops — when the buyer is an entity or a trust, and when the purchase is all cash or non-financed. Applies to vacant land when buyer intends to build a house on the property.</a:t>
            </a:r>
          </a:p>
          <a:p>
            <a:endParaRPr lang="en-US" dirty="0"/>
          </a:p>
        </p:txBody>
      </p:sp>
      <p:sp>
        <p:nvSpPr>
          <p:cNvPr id="4" name="Slide Number Placeholder 3"/>
          <p:cNvSpPr>
            <a:spLocks noGrp="1"/>
          </p:cNvSpPr>
          <p:nvPr>
            <p:ph type="sldNum" sz="quarter" idx="5"/>
          </p:nvPr>
        </p:nvSpPr>
        <p:spPr/>
        <p:txBody>
          <a:bodyPr/>
          <a:lstStyle/>
          <a:p>
            <a:fld id="{6113FB10-9C35-44C5-8D4D-134FED511E9A}" type="slidenum">
              <a:rPr lang="en-US" smtClean="0"/>
              <a:t>3</a:t>
            </a:fld>
            <a:endParaRPr lang="en-US"/>
          </a:p>
        </p:txBody>
      </p:sp>
    </p:spTree>
    <p:extLst>
      <p:ext uri="{BB962C8B-B14F-4D97-AF65-F5344CB8AC3E}">
        <p14:creationId xmlns:p14="http://schemas.microsoft.com/office/powerpoint/2010/main" val="37106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Non-financed = A transfer that does not involve an extension of credit to all transferees that is (1) secured by the transfer property and (2) extended by financial institutions subject to AML program requirements</a:t>
            </a:r>
          </a:p>
          <a:p>
            <a:endParaRPr lang="en-US" dirty="0"/>
          </a:p>
        </p:txBody>
      </p:sp>
      <p:sp>
        <p:nvSpPr>
          <p:cNvPr id="4" name="Slide Number Placeholder 3"/>
          <p:cNvSpPr>
            <a:spLocks noGrp="1"/>
          </p:cNvSpPr>
          <p:nvPr>
            <p:ph type="sldNum" sz="quarter" idx="5"/>
          </p:nvPr>
        </p:nvSpPr>
        <p:spPr/>
        <p:txBody>
          <a:bodyPr/>
          <a:lstStyle/>
          <a:p>
            <a:fld id="{6113FB10-9C35-44C5-8D4D-134FED511E9A}" type="slidenum">
              <a:rPr lang="en-US" smtClean="0"/>
              <a:t>4</a:t>
            </a:fld>
            <a:endParaRPr lang="en-US"/>
          </a:p>
        </p:txBody>
      </p:sp>
    </p:spTree>
    <p:extLst>
      <p:ext uri="{BB962C8B-B14F-4D97-AF65-F5344CB8AC3E}">
        <p14:creationId xmlns:p14="http://schemas.microsoft.com/office/powerpoint/2010/main" val="387546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exhaustive list. </a:t>
            </a:r>
          </a:p>
        </p:txBody>
      </p:sp>
      <p:sp>
        <p:nvSpPr>
          <p:cNvPr id="4" name="Slide Number Placeholder 3"/>
          <p:cNvSpPr>
            <a:spLocks noGrp="1"/>
          </p:cNvSpPr>
          <p:nvPr>
            <p:ph type="sldNum" sz="quarter" idx="5"/>
          </p:nvPr>
        </p:nvSpPr>
        <p:spPr/>
        <p:txBody>
          <a:bodyPr/>
          <a:lstStyle/>
          <a:p>
            <a:fld id="{6113FB10-9C35-44C5-8D4D-134FED511E9A}" type="slidenum">
              <a:rPr lang="en-US" smtClean="0"/>
              <a:t>5</a:t>
            </a:fld>
            <a:endParaRPr lang="en-US"/>
          </a:p>
        </p:txBody>
      </p:sp>
    </p:spTree>
    <p:extLst>
      <p:ext uri="{BB962C8B-B14F-4D97-AF65-F5344CB8AC3E}">
        <p14:creationId xmlns:p14="http://schemas.microsoft.com/office/powerpoint/2010/main" val="322702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reporting cascade is similar to that used in 1099-S reporting. Settlement Agent &gt; Preparer of Closing Statement &gt; Recorder of Deed &gt; Person who disburses funds.</a:t>
            </a:r>
          </a:p>
          <a:p>
            <a:r>
              <a:rPr lang="en-US" dirty="0"/>
              <a:t>Written designation must be transaction specific, so need a new one each time you designate someone else to report for you.</a:t>
            </a:r>
          </a:p>
          <a:p>
            <a:endParaRPr lang="en-US" dirty="0"/>
          </a:p>
          <a:p>
            <a:r>
              <a:rPr lang="en-US" dirty="0"/>
              <a:t>No designation agreements with 3</a:t>
            </a:r>
            <a:r>
              <a:rPr lang="en-US" baseline="30000" dirty="0"/>
              <a:t>rd</a:t>
            </a:r>
            <a:r>
              <a:rPr lang="en-US" dirty="0"/>
              <a:t> party vendors; only with someone lower than you on the reporting cascade.</a:t>
            </a:r>
          </a:p>
        </p:txBody>
      </p:sp>
      <p:sp>
        <p:nvSpPr>
          <p:cNvPr id="4" name="Slide Number Placeholder 3"/>
          <p:cNvSpPr>
            <a:spLocks noGrp="1"/>
          </p:cNvSpPr>
          <p:nvPr>
            <p:ph type="sldNum" sz="quarter" idx="5"/>
          </p:nvPr>
        </p:nvSpPr>
        <p:spPr/>
        <p:txBody>
          <a:bodyPr/>
          <a:lstStyle/>
          <a:p>
            <a:fld id="{6113FB10-9C35-44C5-8D4D-134FED511E9A}" type="slidenum">
              <a:rPr lang="en-US" smtClean="0"/>
              <a:t>6</a:t>
            </a:fld>
            <a:endParaRPr lang="en-US"/>
          </a:p>
        </p:txBody>
      </p:sp>
    </p:spTree>
    <p:extLst>
      <p:ext uri="{BB962C8B-B14F-4D97-AF65-F5344CB8AC3E}">
        <p14:creationId xmlns:p14="http://schemas.microsoft.com/office/powerpoint/2010/main" val="123165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FinCEN estimates 4.5 hours per transaction. Going to be imperative to find a way to have buyer/seller complete the information prior to transaction. </a:t>
            </a:r>
            <a:r>
              <a:rPr lang="en-US" dirty="0" err="1"/>
              <a:t>ALTA’s</a:t>
            </a:r>
            <a:r>
              <a:rPr lang="en-US" dirty="0"/>
              <a:t> Buyer Form is 9 pages, including instructions. Seller Form is 6 pages. Even though it is the buyer’s status as an entity that triggers reporting, info must be collected from buyer and seller. Also requires to collect information on buyer’s source of funds – account number, name on account, etc. Forms require collection of info from EACH beneficial owner – exercises substantial control over the entity or owns at least 25% of the entity. For a trust, that means the trustee, all beneficiaries who have the authority to demand distribution of substantially all assets, and settlor who has authority to revoke the trust.</a:t>
            </a:r>
          </a:p>
        </p:txBody>
      </p:sp>
      <p:sp>
        <p:nvSpPr>
          <p:cNvPr id="4" name="Slide Number Placeholder 3"/>
          <p:cNvSpPr>
            <a:spLocks noGrp="1"/>
          </p:cNvSpPr>
          <p:nvPr>
            <p:ph type="sldNum" sz="quarter" idx="5"/>
          </p:nvPr>
        </p:nvSpPr>
        <p:spPr/>
        <p:txBody>
          <a:bodyPr/>
          <a:lstStyle/>
          <a:p>
            <a:fld id="{6113FB10-9C35-44C5-8D4D-134FED511E9A}" type="slidenum">
              <a:rPr lang="en-US" smtClean="0"/>
              <a:t>8</a:t>
            </a:fld>
            <a:endParaRPr lang="en-US"/>
          </a:p>
        </p:txBody>
      </p:sp>
    </p:spTree>
    <p:extLst>
      <p:ext uri="{BB962C8B-B14F-4D97-AF65-F5344CB8AC3E}">
        <p14:creationId xmlns:p14="http://schemas.microsoft.com/office/powerpoint/2010/main" val="333600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Bank Secrecy Act portal is live. Must make sure to retain all records for at least 5 years. Sensitive data we are required to retain – information security measures / protocols. Extra people to notify if your systems are breached. Alabama Data Breach Notification Act of 2018.</a:t>
            </a:r>
          </a:p>
        </p:txBody>
      </p:sp>
      <p:sp>
        <p:nvSpPr>
          <p:cNvPr id="4" name="Slide Number Placeholder 3"/>
          <p:cNvSpPr>
            <a:spLocks noGrp="1"/>
          </p:cNvSpPr>
          <p:nvPr>
            <p:ph type="sldNum" sz="quarter" idx="5"/>
          </p:nvPr>
        </p:nvSpPr>
        <p:spPr/>
        <p:txBody>
          <a:bodyPr/>
          <a:lstStyle/>
          <a:p>
            <a:fld id="{6113FB10-9C35-44C5-8D4D-134FED511E9A}" type="slidenum">
              <a:rPr lang="en-US" smtClean="0"/>
              <a:t>9</a:t>
            </a:fld>
            <a:endParaRPr lang="en-US"/>
          </a:p>
        </p:txBody>
      </p:sp>
    </p:spTree>
    <p:extLst>
      <p:ext uri="{BB962C8B-B14F-4D97-AF65-F5344CB8AC3E}">
        <p14:creationId xmlns:p14="http://schemas.microsoft.com/office/powerpoint/2010/main" val="24551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process I recommend: screen for triggers as soon as you open the file. Assign the reporting agent or execute a designation early. Get your buyer and seller forms out quickly and confirm IDs. Make the filing and then store your paperwork safely. Consider using identity verification service to verify ID cards.</a:t>
            </a:r>
          </a:p>
        </p:txBody>
      </p:sp>
      <p:sp>
        <p:nvSpPr>
          <p:cNvPr id="4" name="Slide Number Placeholder 3"/>
          <p:cNvSpPr>
            <a:spLocks noGrp="1"/>
          </p:cNvSpPr>
          <p:nvPr>
            <p:ph type="sldNum" sz="quarter" idx="5"/>
          </p:nvPr>
        </p:nvSpPr>
        <p:spPr/>
        <p:txBody>
          <a:bodyPr/>
          <a:lstStyle/>
          <a:p>
            <a:fld id="{6113FB10-9C35-44C5-8D4D-134FED511E9A}" type="slidenum">
              <a:rPr lang="en-US" smtClean="0"/>
              <a:t>10</a:t>
            </a:fld>
            <a:endParaRPr lang="en-US"/>
          </a:p>
        </p:txBody>
      </p:sp>
    </p:spTree>
    <p:extLst>
      <p:ext uri="{BB962C8B-B14F-4D97-AF65-F5344CB8AC3E}">
        <p14:creationId xmlns:p14="http://schemas.microsoft.com/office/powerpoint/2010/main" val="384687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check with your underwriters for guidance as always. However, given the potential for large penalties, it is imperative to collect information from the parties. Can reasonably rely on information provided.</a:t>
            </a:r>
          </a:p>
        </p:txBody>
      </p:sp>
      <p:sp>
        <p:nvSpPr>
          <p:cNvPr id="4" name="Slide Number Placeholder 3"/>
          <p:cNvSpPr>
            <a:spLocks noGrp="1"/>
          </p:cNvSpPr>
          <p:nvPr>
            <p:ph type="sldNum" sz="quarter" idx="5"/>
          </p:nvPr>
        </p:nvSpPr>
        <p:spPr/>
        <p:txBody>
          <a:bodyPr/>
          <a:lstStyle/>
          <a:p>
            <a:fld id="{6113FB10-9C35-44C5-8D4D-134FED511E9A}" type="slidenum">
              <a:rPr lang="en-US" smtClean="0"/>
              <a:t>11</a:t>
            </a:fld>
            <a:endParaRPr lang="en-US"/>
          </a:p>
        </p:txBody>
      </p:sp>
    </p:spTree>
    <p:extLst>
      <p:ext uri="{BB962C8B-B14F-4D97-AF65-F5344CB8AC3E}">
        <p14:creationId xmlns:p14="http://schemas.microsoft.com/office/powerpoint/2010/main" val="207922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C1FF6DA9-008F-8B48-92A6-B652298478BF}"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608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5816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671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224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010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034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6863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9139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1267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696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215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t>2/12/2026</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947622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incen.gov/r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service.govdelivery.com/accounts/USFINCEN/subscriber/new" TargetMode="External"/><Relationship Id="rId4" Type="http://schemas.openxmlformats.org/officeDocument/2006/relationships/hyperlink" Target="https://alta.org/finc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alta.org/finc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bsaefiling.fincen.trea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421-1122-9B36-032E-0D903F741158}"/>
              </a:ext>
            </a:extLst>
          </p:cNvPr>
          <p:cNvSpPr>
            <a:spLocks noGrp="1"/>
          </p:cNvSpPr>
          <p:nvPr>
            <p:ph type="ctrTitle"/>
          </p:nvPr>
        </p:nvSpPr>
        <p:spPr/>
        <p:txBody>
          <a:bodyPr>
            <a:normAutofit fontScale="90000"/>
          </a:bodyPr>
          <a:lstStyle/>
          <a:p>
            <a:r>
              <a:rPr lang="en-US" cap="none" dirty="0"/>
              <a:t>FinCEN</a:t>
            </a:r>
            <a:r>
              <a:rPr lang="en-US" dirty="0"/>
              <a:t> residential real estate rule</a:t>
            </a:r>
          </a:p>
        </p:txBody>
      </p:sp>
      <p:sp>
        <p:nvSpPr>
          <p:cNvPr id="3" name="Subtitle 2">
            <a:extLst>
              <a:ext uri="{FF2B5EF4-FFF2-40B4-BE49-F238E27FC236}">
                <a16:creationId xmlns:a16="http://schemas.microsoft.com/office/drawing/2014/main" id="{EC627F9A-B6E1-77E6-4817-5F3ED1D37022}"/>
              </a:ext>
            </a:extLst>
          </p:cNvPr>
          <p:cNvSpPr>
            <a:spLocks noGrp="1"/>
          </p:cNvSpPr>
          <p:nvPr>
            <p:ph type="subTitle" idx="1"/>
          </p:nvPr>
        </p:nvSpPr>
        <p:spPr/>
        <p:txBody>
          <a:bodyPr/>
          <a:lstStyle/>
          <a:p>
            <a:r>
              <a:rPr lang="en-US" dirty="0" err="1"/>
              <a:t>LTAAL</a:t>
            </a:r>
            <a:r>
              <a:rPr lang="en-US" dirty="0"/>
              <a:t> mid-winter Conference 2026</a:t>
            </a:r>
          </a:p>
        </p:txBody>
      </p:sp>
      <p:sp>
        <p:nvSpPr>
          <p:cNvPr id="4" name="TextBox 3">
            <a:extLst>
              <a:ext uri="{FF2B5EF4-FFF2-40B4-BE49-F238E27FC236}">
                <a16:creationId xmlns:a16="http://schemas.microsoft.com/office/drawing/2014/main" id="{103267AE-1F76-1CC8-AD85-916C460E02D6}"/>
              </a:ext>
            </a:extLst>
          </p:cNvPr>
          <p:cNvSpPr txBox="1"/>
          <p:nvPr/>
        </p:nvSpPr>
        <p:spPr>
          <a:xfrm>
            <a:off x="2396318" y="4139494"/>
            <a:ext cx="5618516" cy="954107"/>
          </a:xfrm>
          <a:prstGeom prst="rect">
            <a:avLst/>
          </a:prstGeom>
          <a:noFill/>
        </p:spPr>
        <p:txBody>
          <a:bodyPr wrap="square" rtlCol="0">
            <a:spAutoFit/>
          </a:bodyPr>
          <a:lstStyle/>
          <a:p>
            <a:pPr algn="r"/>
            <a:r>
              <a:rPr lang="en-US" sz="1400" i="1" dirty="0"/>
              <a:t>Presented By:</a:t>
            </a:r>
          </a:p>
          <a:p>
            <a:pPr algn="r"/>
            <a:endParaRPr lang="en-US" sz="1400" i="1" dirty="0"/>
          </a:p>
          <a:p>
            <a:pPr algn="r"/>
            <a:r>
              <a:rPr lang="en-US" sz="1400" i="1" dirty="0"/>
              <a:t>Edgar Black</a:t>
            </a:r>
          </a:p>
          <a:p>
            <a:pPr algn="r"/>
            <a:r>
              <a:rPr lang="en-US" sz="1400" i="1" dirty="0"/>
              <a:t>February 2026</a:t>
            </a:r>
          </a:p>
        </p:txBody>
      </p:sp>
      <p:pic>
        <p:nvPicPr>
          <p:cNvPr id="6" name="Picture 5" descr="A close up of a logo&#10;&#10;AI-generated content may be incorrect.">
            <a:extLst>
              <a:ext uri="{FF2B5EF4-FFF2-40B4-BE49-F238E27FC236}">
                <a16:creationId xmlns:a16="http://schemas.microsoft.com/office/drawing/2014/main" id="{FAB8F4B9-291F-14A0-5FFB-A46B61258D68}"/>
              </a:ext>
            </a:extLst>
          </p:cNvPr>
          <p:cNvPicPr>
            <a:picLocks noChangeAspect="1"/>
          </p:cNvPicPr>
          <p:nvPr/>
        </p:nvPicPr>
        <p:blipFill>
          <a:blip r:embed="rId2"/>
          <a:stretch>
            <a:fillRect/>
          </a:stretch>
        </p:blipFill>
        <p:spPr>
          <a:xfrm>
            <a:off x="942146" y="4963405"/>
            <a:ext cx="1454173" cy="682370"/>
          </a:xfrm>
          <a:prstGeom prst="rect">
            <a:avLst/>
          </a:prstGeom>
        </p:spPr>
      </p:pic>
    </p:spTree>
    <p:extLst>
      <p:ext uri="{BB962C8B-B14F-4D97-AF65-F5344CB8AC3E}">
        <p14:creationId xmlns:p14="http://schemas.microsoft.com/office/powerpoint/2010/main" val="124930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804519"/>
            <a:ext cx="7202456" cy="1049235"/>
          </a:xfrm>
        </p:spPr>
        <p:txBody>
          <a:bodyPr>
            <a:normAutofit/>
          </a:bodyPr>
          <a:lstStyle/>
          <a:p>
            <a:r>
              <a:t>Practical Implementation</a:t>
            </a:r>
          </a:p>
        </p:txBody>
      </p:sp>
      <p:cxnSp>
        <p:nvCxnSpPr>
          <p:cNvPr id="20" name="Straight Connector 19">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3CD4269B-8D30-F1FF-E4EC-1ED0C18931DC}"/>
              </a:ext>
            </a:extLst>
          </p:cNvPr>
          <p:cNvGraphicFramePr>
            <a:graphicFrameLocks noGrp="1"/>
          </p:cNvGraphicFramePr>
          <p:nvPr>
            <p:ph idx="1"/>
            <p:extLst>
              <p:ext uri="{D42A27DB-BD31-4B8C-83A1-F6EECF244321}">
                <p14:modId xmlns:p14="http://schemas.microsoft.com/office/powerpoint/2010/main" val="4203542616"/>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Noncompliance is not an option</a:t>
            </a:r>
            <a:endParaRPr lang="en-US" dirty="0"/>
          </a:p>
        </p:txBody>
      </p:sp>
      <p:graphicFrame>
        <p:nvGraphicFramePr>
          <p:cNvPr id="21" name="Content Placeholder 2">
            <a:extLst>
              <a:ext uri="{FF2B5EF4-FFF2-40B4-BE49-F238E27FC236}">
                <a16:creationId xmlns:a16="http://schemas.microsoft.com/office/drawing/2014/main" id="{17831F80-6225-B69C-9C80-C66B16756EC4}"/>
              </a:ext>
            </a:extLst>
          </p:cNvPr>
          <p:cNvGraphicFramePr>
            <a:graphicFrameLocks noGrp="1"/>
          </p:cNvGraphicFramePr>
          <p:nvPr>
            <p:ph idx="1"/>
            <p:extLst>
              <p:ext uri="{D42A27DB-BD31-4B8C-83A1-F6EECF244321}">
                <p14:modId xmlns:p14="http://schemas.microsoft.com/office/powerpoint/2010/main" val="607156695"/>
              </p:ext>
            </p:extLst>
          </p:nvPr>
        </p:nvGraphicFramePr>
        <p:xfrm>
          <a:off x="1443491" y="2015733"/>
          <a:ext cx="6571343"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 y="0"/>
            <a:ext cx="914615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1040302"/>
            <a:ext cx="7202456" cy="1020229"/>
          </a:xfrm>
        </p:spPr>
        <p:txBody>
          <a:bodyPr>
            <a:normAutofit/>
          </a:bodyPr>
          <a:lstStyle/>
          <a:p>
            <a:r>
              <a:rPr lang="en-US"/>
              <a:t>Compliance Tips</a:t>
            </a:r>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2742" y="2081620"/>
            <a:ext cx="7186496" cy="0"/>
          </a:xfrm>
          <a:prstGeom prst="line">
            <a:avLst/>
          </a:prstGeom>
          <a:ln w="31750"/>
        </p:spPr>
        <p:style>
          <a:lnRef idx="3">
            <a:schemeClr val="accent1"/>
          </a:lnRef>
          <a:fillRef idx="0">
            <a:schemeClr val="accent1"/>
          </a:fillRef>
          <a:effectRef idx="2">
            <a:schemeClr val="accent1"/>
          </a:effectRef>
          <a:fontRef idx="minor">
            <a:schemeClr val="tx1"/>
          </a:fontRef>
        </p:style>
      </p:cxnSp>
      <p:graphicFrame>
        <p:nvGraphicFramePr>
          <p:cNvPr id="26" name="Content Placeholder 2">
            <a:extLst>
              <a:ext uri="{FF2B5EF4-FFF2-40B4-BE49-F238E27FC236}">
                <a16:creationId xmlns:a16="http://schemas.microsoft.com/office/drawing/2014/main" id="{9F771355-12F9-D839-2C5A-083243A82745}"/>
              </a:ext>
            </a:extLst>
          </p:cNvPr>
          <p:cNvGraphicFramePr>
            <a:graphicFrameLocks noGrp="1"/>
          </p:cNvGraphicFramePr>
          <p:nvPr>
            <p:ph idx="1"/>
            <p:extLst>
              <p:ext uri="{D42A27DB-BD31-4B8C-83A1-F6EECF244321}">
                <p14:modId xmlns:p14="http://schemas.microsoft.com/office/powerpoint/2010/main" val="362914406"/>
              </p:ext>
            </p:extLst>
          </p:nvPr>
        </p:nvGraphicFramePr>
        <p:xfrm>
          <a:off x="1088685" y="2355536"/>
          <a:ext cx="7077303" cy="3215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6122584"/>
            <a:ext cx="9143772"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2A018C-865F-463F-944D-5C2ED23C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738849B-C66C-41F3-80F9-277CCD95F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7170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926DDC6-03AF-DC72-627B-983F883BF0A4}"/>
              </a:ext>
            </a:extLst>
          </p:cNvPr>
          <p:cNvSpPr>
            <a:spLocks noGrp="1"/>
          </p:cNvSpPr>
          <p:nvPr>
            <p:ph type="title"/>
          </p:nvPr>
        </p:nvSpPr>
        <p:spPr>
          <a:xfrm>
            <a:off x="1088685" y="804520"/>
            <a:ext cx="3718815" cy="1049235"/>
          </a:xfrm>
        </p:spPr>
        <p:txBody>
          <a:bodyPr>
            <a:normAutofit/>
          </a:bodyPr>
          <a:lstStyle/>
          <a:p>
            <a:r>
              <a:rPr lang="en-US" sz="2700"/>
              <a:t>My clients are going to hate this!</a:t>
            </a:r>
          </a:p>
        </p:txBody>
      </p:sp>
      <p:sp>
        <p:nvSpPr>
          <p:cNvPr id="13" name="Rectangle 12">
            <a:extLst>
              <a:ext uri="{FF2B5EF4-FFF2-40B4-BE49-F238E27FC236}">
                <a16:creationId xmlns:a16="http://schemas.microsoft.com/office/drawing/2014/main" id="{7E07FF13-A7EB-4465-B3A3-E8B26C048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D9824ED-F172-588A-ED59-9BA743EDF125}"/>
              </a:ext>
            </a:extLst>
          </p:cNvPr>
          <p:cNvSpPr>
            <a:spLocks noGrp="1"/>
          </p:cNvSpPr>
          <p:nvPr>
            <p:ph idx="1"/>
          </p:nvPr>
        </p:nvSpPr>
        <p:spPr>
          <a:xfrm>
            <a:off x="1088685" y="2015732"/>
            <a:ext cx="3718815" cy="3450613"/>
          </a:xfrm>
        </p:spPr>
        <p:txBody>
          <a:bodyPr>
            <a:normAutofit/>
          </a:bodyPr>
          <a:lstStyle/>
          <a:p>
            <a:r>
              <a:rPr lang="en-US" dirty="0"/>
              <a:t>Yes, they are.</a:t>
            </a:r>
          </a:p>
          <a:p>
            <a:r>
              <a:rPr lang="en-US" dirty="0"/>
              <a:t>And they’re going to push back.</a:t>
            </a:r>
          </a:p>
          <a:p>
            <a:endParaRPr lang="en-US" dirty="0"/>
          </a:p>
        </p:txBody>
      </p:sp>
      <p:grpSp>
        <p:nvGrpSpPr>
          <p:cNvPr id="15" name="Group 14">
            <a:extLst>
              <a:ext uri="{FF2B5EF4-FFF2-40B4-BE49-F238E27FC236}">
                <a16:creationId xmlns:a16="http://schemas.microsoft.com/office/drawing/2014/main" id="{408AC817-B4B8-429C-B507-074E447CCF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4440" y="482171"/>
            <a:ext cx="3489501" cy="5149101"/>
            <a:chOff x="6885125" y="583365"/>
            <a:chExt cx="4652668" cy="5181928"/>
          </a:xfrm>
        </p:grpSpPr>
        <p:sp>
          <p:nvSpPr>
            <p:cNvPr id="16" name="Rectangle 15">
              <a:extLst>
                <a:ext uri="{FF2B5EF4-FFF2-40B4-BE49-F238E27FC236}">
                  <a16:creationId xmlns:a16="http://schemas.microsoft.com/office/drawing/2014/main" id="{550B18D8-C579-42C4-80E7-118866B9D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58F23F-80CD-4CDB-9817-D85CAA982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B0EE9C4-D168-8CB5-5B1F-CCCD040CFAB4}"/>
              </a:ext>
            </a:extLst>
          </p:cNvPr>
          <p:cNvPicPr>
            <a:picLocks noChangeAspect="1"/>
          </p:cNvPicPr>
          <p:nvPr/>
        </p:nvPicPr>
        <p:blipFill>
          <a:blip r:embed="rId2"/>
          <a:srcRect r="2346" b="-4"/>
          <a:stretch>
            <a:fillRect/>
          </a:stretch>
        </p:blipFill>
        <p:spPr>
          <a:xfrm>
            <a:off x="5666587" y="1116345"/>
            <a:ext cx="2520019" cy="3866172"/>
          </a:xfrm>
          <a:prstGeom prst="rect">
            <a:avLst/>
          </a:prstGeom>
        </p:spPr>
      </p:pic>
      <p:pic>
        <p:nvPicPr>
          <p:cNvPr id="19" name="Picture 18">
            <a:extLst>
              <a:ext uri="{FF2B5EF4-FFF2-40B4-BE49-F238E27FC236}">
                <a16:creationId xmlns:a16="http://schemas.microsoft.com/office/drawing/2014/main" id="{63325370-A7EA-4294-B4F2-3282DB3DFD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BC3070B6-C738-4874-9F3C-09E5E6855E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97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boxes">
            <a:extLst>
              <a:ext uri="{FF2B5EF4-FFF2-40B4-BE49-F238E27FC236}">
                <a16:creationId xmlns:a16="http://schemas.microsoft.com/office/drawing/2014/main" id="{3C167B19-E3D1-3C59-DA1D-30A8EE09AA37}"/>
              </a:ext>
            </a:extLst>
          </p:cNvPr>
          <p:cNvPicPr>
            <a:picLocks noChangeAspect="1"/>
          </p:cNvPicPr>
          <p:nvPr/>
        </p:nvPicPr>
        <p:blipFill>
          <a:blip r:embed="rId3">
            <a:alphaModFix amt="50000"/>
            <a:grayscl/>
          </a:blip>
          <a:srcRect l="15441" r="9560"/>
          <a:stretch>
            <a:fillRect/>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387E499-9BD3-4476-C751-C306472AAEF4}"/>
              </a:ext>
            </a:extLst>
          </p:cNvPr>
          <p:cNvSpPr>
            <a:spLocks noGrp="1"/>
          </p:cNvSpPr>
          <p:nvPr>
            <p:ph type="title"/>
          </p:nvPr>
        </p:nvSpPr>
        <p:spPr>
          <a:xfrm>
            <a:off x="847703" y="1193800"/>
            <a:ext cx="2394787" cy="4699000"/>
          </a:xfrm>
        </p:spPr>
        <p:txBody>
          <a:bodyPr anchor="ctr">
            <a:normAutofit/>
          </a:bodyPr>
          <a:lstStyle/>
          <a:p>
            <a:r>
              <a:rPr lang="en-US" dirty="0"/>
              <a:t>So, what do you do?</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CED664-59B3-29C6-1A4E-3521F4B20E4D}"/>
              </a:ext>
            </a:extLst>
          </p:cNvPr>
          <p:cNvSpPr>
            <a:spLocks noGrp="1"/>
          </p:cNvSpPr>
          <p:nvPr>
            <p:ph idx="1"/>
          </p:nvPr>
        </p:nvSpPr>
        <p:spPr>
          <a:xfrm>
            <a:off x="3732477" y="1193800"/>
            <a:ext cx="4563818" cy="4699000"/>
          </a:xfrm>
        </p:spPr>
        <p:txBody>
          <a:bodyPr anchor="ctr">
            <a:normAutofit fontScale="92500"/>
          </a:bodyPr>
          <a:lstStyle/>
          <a:p>
            <a:r>
              <a:rPr lang="en-US" dirty="0"/>
              <a:t>Try creating a call or email script for staff to help </a:t>
            </a:r>
            <a:r>
              <a:rPr lang="en-US" b="1" dirty="0"/>
              <a:t>consistently</a:t>
            </a:r>
            <a:r>
              <a:rPr lang="en-US" dirty="0"/>
              <a:t> convey information. </a:t>
            </a:r>
          </a:p>
          <a:p>
            <a:r>
              <a:rPr lang="en-US" dirty="0"/>
              <a:t>Tone is important</a:t>
            </a:r>
          </a:p>
          <a:p>
            <a:pPr lvl="1"/>
            <a:r>
              <a:rPr lang="en-US" dirty="0"/>
              <a:t>Calm, neutral, repetitive. </a:t>
            </a:r>
            <a:r>
              <a:rPr lang="en-US" b="1" dirty="0"/>
              <a:t>Consistency is key!</a:t>
            </a:r>
            <a:endParaRPr lang="en-US" dirty="0"/>
          </a:p>
          <a:p>
            <a:pPr lvl="1"/>
            <a:r>
              <a:rPr lang="en-US" dirty="0"/>
              <a:t>Don’t debate the law</a:t>
            </a:r>
          </a:p>
          <a:p>
            <a:pPr lvl="1"/>
            <a:r>
              <a:rPr lang="en-US" dirty="0"/>
              <a:t>Don’t suggest workarounds</a:t>
            </a:r>
          </a:p>
          <a:p>
            <a:pPr lvl="1"/>
            <a:r>
              <a:rPr lang="en-US" dirty="0"/>
              <a:t>Watch out for “stop” phrases</a:t>
            </a:r>
          </a:p>
          <a:p>
            <a:r>
              <a:rPr lang="en-US" b="1" u="sng" dirty="0"/>
              <a:t>Never</a:t>
            </a:r>
            <a:r>
              <a:rPr lang="en-US" dirty="0"/>
              <a:t> help clients complete the FinCEN form</a:t>
            </a:r>
          </a:p>
          <a:p>
            <a:r>
              <a:rPr lang="en-US" dirty="0"/>
              <a:t>Create SOPs to help prepare for pain points.</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18580014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Resources &amp; Wrap-Up</a:t>
            </a:r>
          </a:p>
        </p:txBody>
      </p:sp>
      <p:sp>
        <p:nvSpPr>
          <p:cNvPr id="3" name="Content Placeholder 2"/>
          <p:cNvSpPr>
            <a:spLocks noGrp="1"/>
          </p:cNvSpPr>
          <p:nvPr>
            <p:ph idx="1"/>
          </p:nvPr>
        </p:nvSpPr>
        <p:spPr/>
        <p:txBody>
          <a:bodyPr/>
          <a:lstStyle/>
          <a:p>
            <a:r>
              <a:rPr sz="2000" dirty="0"/>
              <a:t>FinCEN: </a:t>
            </a:r>
            <a:r>
              <a:rPr sz="2000" dirty="0">
                <a:hlinkClick r:id="rId3"/>
              </a:rPr>
              <a:t>https://fincen.gov/rre</a:t>
            </a:r>
            <a:endParaRPr sz="2000" dirty="0"/>
          </a:p>
          <a:p>
            <a:r>
              <a:rPr sz="2000" dirty="0"/>
              <a:t>ALTA: </a:t>
            </a:r>
            <a:r>
              <a:rPr sz="2000" dirty="0">
                <a:hlinkClick r:id="rId4"/>
              </a:rPr>
              <a:t>https://alta.org/fincen</a:t>
            </a:r>
            <a:endParaRPr sz="2000" dirty="0"/>
          </a:p>
          <a:p>
            <a:r>
              <a:rPr sz="2000" dirty="0"/>
              <a:t>Subscribe to alerts for updates</a:t>
            </a:r>
            <a:endParaRPr lang="en-US" sz="2000" dirty="0"/>
          </a:p>
          <a:p>
            <a:pPr lvl="1"/>
            <a:r>
              <a:rPr lang="en-US" dirty="0">
                <a:hlinkClick r:id="rId5"/>
              </a:rPr>
              <a:t>FinCEN News Updates</a:t>
            </a:r>
            <a:endParaRPr lang="en-US" dirty="0"/>
          </a:p>
          <a:p>
            <a:r>
              <a:rPr lang="en-US" dirty="0"/>
              <a:t>Watch for alerts and training opportunities from underwriters and </a:t>
            </a:r>
            <a:r>
              <a:rPr lang="en-US"/>
              <a:t>software providers.</a:t>
            </a:r>
            <a:endParaRPr lang="en-US" dirty="0"/>
          </a:p>
          <a:p>
            <a:pPr lvl="1"/>
            <a:endParaRPr lang="en-US" dirty="0"/>
          </a:p>
          <a:p>
            <a:pPr lvl="1"/>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19"/>
            <a:ext cx="7202456" cy="1049235"/>
          </a:xfrm>
        </p:spPr>
        <p:txBody>
          <a:bodyPr>
            <a:normAutofit/>
          </a:bodyPr>
          <a:lstStyle/>
          <a:p>
            <a:r>
              <a:t>Introduction</a:t>
            </a:r>
          </a:p>
        </p:txBody>
      </p:sp>
      <p:sp>
        <p:nvSpPr>
          <p:cNvPr id="3" name="Content Placeholder 2"/>
          <p:cNvSpPr>
            <a:spLocks noGrp="1"/>
          </p:cNvSpPr>
          <p:nvPr>
            <p:ph idx="1"/>
          </p:nvPr>
        </p:nvSpPr>
        <p:spPr>
          <a:xfrm>
            <a:off x="1088684" y="2015732"/>
            <a:ext cx="7202456" cy="3450613"/>
          </a:xfrm>
        </p:spPr>
        <p:txBody>
          <a:bodyPr>
            <a:normAutofit/>
          </a:bodyPr>
          <a:lstStyle/>
          <a:p>
            <a:r>
              <a:rPr lang="en-US" dirty="0"/>
              <a:t>FinCEN Residential Real Estate Rule: Practical Compliance for Closings</a:t>
            </a:r>
          </a:p>
          <a:p>
            <a:r>
              <a:rPr lang="en-US" dirty="0"/>
              <a:t>Anti-money laundering purpose, effective March 1, 2026</a:t>
            </a:r>
          </a:p>
          <a:p>
            <a:r>
              <a:rPr lang="en-US" dirty="0"/>
              <a:t>Not legal advice disclaimer</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all office building looking up">
            <a:extLst>
              <a:ext uri="{FF2B5EF4-FFF2-40B4-BE49-F238E27FC236}">
                <a16:creationId xmlns:a16="http://schemas.microsoft.com/office/drawing/2014/main" id="{EC56E85F-248B-7453-852A-5C211A020CD9}"/>
              </a:ext>
            </a:extLst>
          </p:cNvPr>
          <p:cNvPicPr>
            <a:picLocks noChangeAspect="1"/>
          </p:cNvPicPr>
          <p:nvPr/>
        </p:nvPicPr>
        <p:blipFill>
          <a:blip r:embed="rId3">
            <a:alphaModFix amt="50000"/>
          </a:blip>
          <a:srcRect l="7771" r="3897" b="-1"/>
          <a:stretch>
            <a:fillRect/>
          </a:stretch>
        </p:blipFill>
        <p:spPr>
          <a:xfrm>
            <a:off x="228" y="10"/>
            <a:ext cx="9143772" cy="6857990"/>
          </a:xfrm>
          <a:prstGeom prst="rect">
            <a:avLst/>
          </a:prstGeom>
        </p:spPr>
      </p:pic>
      <p:sp>
        <p:nvSpPr>
          <p:cNvPr id="2" name="Title 1"/>
          <p:cNvSpPr>
            <a:spLocks noGrp="1"/>
          </p:cNvSpPr>
          <p:nvPr>
            <p:ph type="title"/>
          </p:nvPr>
        </p:nvSpPr>
        <p:spPr>
          <a:xfrm>
            <a:off x="847703" y="1193800"/>
            <a:ext cx="2394787" cy="4699000"/>
          </a:xfrm>
        </p:spPr>
        <p:txBody>
          <a:bodyPr anchor="ctr">
            <a:normAutofit/>
          </a:bodyPr>
          <a:lstStyle/>
          <a:p>
            <a:r>
              <a:t>The Rule at a Glance</a:t>
            </a:r>
          </a:p>
        </p:txBody>
      </p:sp>
      <p:sp>
        <p:nvSpPr>
          <p:cNvPr id="3" name="Content Placeholder 2"/>
          <p:cNvSpPr>
            <a:spLocks noGrp="1"/>
          </p:cNvSpPr>
          <p:nvPr>
            <p:ph idx="1"/>
          </p:nvPr>
        </p:nvSpPr>
        <p:spPr>
          <a:xfrm>
            <a:off x="3732477" y="1193800"/>
            <a:ext cx="4563818" cy="4699000"/>
          </a:xfrm>
        </p:spPr>
        <p:txBody>
          <a:bodyPr anchor="ctr">
            <a:normAutofit/>
          </a:bodyPr>
          <a:lstStyle/>
          <a:p>
            <a:r>
              <a:rPr lang="en-US" dirty="0"/>
              <a:t>Scope: 1-4 unit residential, condos, co-ops, some vacant land</a:t>
            </a:r>
          </a:p>
          <a:p>
            <a:r>
              <a:rPr lang="en-US" dirty="0"/>
              <a:t>Buyer: Entity or trust (not an individual)</a:t>
            </a:r>
          </a:p>
          <a:p>
            <a:r>
              <a:rPr lang="en-US" dirty="0"/>
              <a:t>Transactions: No institutional financing, all cash, funds from HELOC</a:t>
            </a:r>
          </a:p>
          <a:p>
            <a:r>
              <a:rPr lang="en-US" dirty="0"/>
              <a:t>Coverage: Nationwide, no dollar threshold</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44AD-4927-421D-8D94-95C393CEBAD6}"/>
              </a:ext>
            </a:extLst>
          </p:cNvPr>
          <p:cNvSpPr>
            <a:spLocks noGrp="1"/>
          </p:cNvSpPr>
          <p:nvPr>
            <p:ph type="title"/>
          </p:nvPr>
        </p:nvSpPr>
        <p:spPr>
          <a:xfrm>
            <a:off x="1088684" y="804519"/>
            <a:ext cx="7202456" cy="1049235"/>
          </a:xfrm>
        </p:spPr>
        <p:txBody>
          <a:bodyPr>
            <a:normAutofit/>
          </a:bodyPr>
          <a:lstStyle/>
          <a:p>
            <a:r>
              <a:rPr lang="en-US" dirty="0"/>
              <a:t>Reportable transactions</a:t>
            </a:r>
          </a:p>
        </p:txBody>
      </p:sp>
      <p:sp>
        <p:nvSpPr>
          <p:cNvPr id="3" name="Content Placeholder 2">
            <a:extLst>
              <a:ext uri="{FF2B5EF4-FFF2-40B4-BE49-F238E27FC236}">
                <a16:creationId xmlns:a16="http://schemas.microsoft.com/office/drawing/2014/main" id="{1C45882D-03CD-3113-30A1-03BBD2B86368}"/>
              </a:ext>
            </a:extLst>
          </p:cNvPr>
          <p:cNvSpPr>
            <a:spLocks noGrp="1"/>
          </p:cNvSpPr>
          <p:nvPr>
            <p:ph idx="1"/>
          </p:nvPr>
        </p:nvSpPr>
        <p:spPr>
          <a:xfrm>
            <a:off x="1088684" y="2015734"/>
            <a:ext cx="4646838" cy="3450613"/>
          </a:xfrm>
        </p:spPr>
        <p:txBody>
          <a:bodyPr>
            <a:normAutofit/>
          </a:bodyPr>
          <a:lstStyle/>
          <a:p>
            <a:pPr>
              <a:buFont typeface="Wingdings" panose="05000000000000000000" pitchFamily="2" charset="2"/>
              <a:buChar char="q"/>
            </a:pPr>
            <a:r>
              <a:rPr lang="en-US" dirty="0"/>
              <a:t>Residential – 1-4 family; vacant land if intent is to build a house</a:t>
            </a:r>
          </a:p>
          <a:p>
            <a:pPr>
              <a:buFont typeface="Wingdings" panose="05000000000000000000" pitchFamily="2" charset="2"/>
              <a:buChar char="q"/>
            </a:pPr>
            <a:r>
              <a:rPr lang="en-US" dirty="0"/>
              <a:t>Grantee is an entity or a trust</a:t>
            </a:r>
          </a:p>
          <a:p>
            <a:pPr>
              <a:buFont typeface="Wingdings" panose="05000000000000000000" pitchFamily="2" charset="2"/>
              <a:buChar char="q"/>
            </a:pPr>
            <a:r>
              <a:rPr lang="en-US" dirty="0"/>
              <a:t>No institutional financing</a:t>
            </a:r>
          </a:p>
          <a:p>
            <a:pPr marL="0" indent="0">
              <a:buNone/>
            </a:pPr>
            <a:endParaRPr lang="en-US" dirty="0"/>
          </a:p>
          <a:p>
            <a:pPr marL="0" indent="0">
              <a:buNone/>
            </a:pPr>
            <a:r>
              <a:rPr lang="en-US" dirty="0"/>
              <a:t>BUT THERE ARE EXCEPTIONS!</a:t>
            </a:r>
          </a:p>
        </p:txBody>
      </p:sp>
      <p:pic>
        <p:nvPicPr>
          <p:cNvPr id="7" name="Graphic 6" descr="House">
            <a:extLst>
              <a:ext uri="{FF2B5EF4-FFF2-40B4-BE49-F238E27FC236}">
                <a16:creationId xmlns:a16="http://schemas.microsoft.com/office/drawing/2014/main" id="{F98F1FA7-B723-F61F-6DAE-89BC0D1EE7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567" y="2643754"/>
            <a:ext cx="2194573" cy="2194573"/>
          </a:xfrm>
          <a:prstGeom prst="rect">
            <a:avLst/>
          </a:prstGeom>
        </p:spPr>
      </p:pic>
    </p:spTree>
    <p:extLst>
      <p:ext uri="{BB962C8B-B14F-4D97-AF65-F5344CB8AC3E}">
        <p14:creationId xmlns:p14="http://schemas.microsoft.com/office/powerpoint/2010/main" val="74014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E3F7-86EE-9EE5-8CCA-98AD0A32E2D0}"/>
              </a:ext>
            </a:extLst>
          </p:cNvPr>
          <p:cNvSpPr>
            <a:spLocks noGrp="1"/>
          </p:cNvSpPr>
          <p:nvPr>
            <p:ph type="title"/>
          </p:nvPr>
        </p:nvSpPr>
        <p:spPr/>
        <p:txBody>
          <a:bodyPr/>
          <a:lstStyle/>
          <a:p>
            <a:r>
              <a:rPr lang="en-US" dirty="0"/>
              <a:t>What transactions are excepted from reporting?</a:t>
            </a:r>
          </a:p>
        </p:txBody>
      </p:sp>
      <p:sp>
        <p:nvSpPr>
          <p:cNvPr id="3" name="Content Placeholder 2">
            <a:extLst>
              <a:ext uri="{FF2B5EF4-FFF2-40B4-BE49-F238E27FC236}">
                <a16:creationId xmlns:a16="http://schemas.microsoft.com/office/drawing/2014/main" id="{5491BE27-4ECC-9651-0278-8E2C760665D9}"/>
              </a:ext>
            </a:extLst>
          </p:cNvPr>
          <p:cNvSpPr>
            <a:spLocks noGrp="1"/>
          </p:cNvSpPr>
          <p:nvPr>
            <p:ph idx="1"/>
          </p:nvPr>
        </p:nvSpPr>
        <p:spPr/>
        <p:txBody>
          <a:bodyPr/>
          <a:lstStyle/>
          <a:p>
            <a:r>
              <a:rPr lang="en-US" dirty="0"/>
              <a:t>Grants of easements</a:t>
            </a:r>
          </a:p>
          <a:p>
            <a:r>
              <a:rPr lang="en-US" dirty="0"/>
              <a:t>Resulting from death of an individual</a:t>
            </a:r>
          </a:p>
          <a:p>
            <a:r>
              <a:rPr lang="en-US" dirty="0"/>
              <a:t>Incidental to divorce</a:t>
            </a:r>
          </a:p>
          <a:p>
            <a:r>
              <a:rPr lang="en-US" dirty="0"/>
              <a:t>Supervised by a court in the United States</a:t>
            </a:r>
          </a:p>
          <a:p>
            <a:r>
              <a:rPr lang="en-US" dirty="0"/>
              <a:t>To a trust, if for no consideration and grantor is also settlor of the trust</a:t>
            </a:r>
          </a:p>
        </p:txBody>
      </p:sp>
    </p:spTree>
    <p:extLst>
      <p:ext uri="{BB962C8B-B14F-4D97-AF65-F5344CB8AC3E}">
        <p14:creationId xmlns:p14="http://schemas.microsoft.com/office/powerpoint/2010/main" val="263733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804519"/>
            <a:ext cx="7202456" cy="1049235"/>
          </a:xfrm>
        </p:spPr>
        <p:txBody>
          <a:bodyPr>
            <a:normAutofit/>
          </a:bodyPr>
          <a:lstStyle/>
          <a:p>
            <a:r>
              <a:rPr lang="en-US" dirty="0"/>
              <a:t>Who files the report?</a:t>
            </a:r>
            <a:endParaRPr dirty="0"/>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42DC6CC9-6405-2668-579B-D1F989615249}"/>
              </a:ext>
            </a:extLst>
          </p:cNvPr>
          <p:cNvGraphicFramePr>
            <a:graphicFrameLocks noGrp="1"/>
          </p:cNvGraphicFramePr>
          <p:nvPr>
            <p:ph idx="1"/>
            <p:extLst>
              <p:ext uri="{D42A27DB-BD31-4B8C-83A1-F6EECF244321}">
                <p14:modId xmlns:p14="http://schemas.microsoft.com/office/powerpoint/2010/main" val="2796311381"/>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CD714-CBA3-F6AF-9BAB-9E8BFFA3C008}"/>
              </a:ext>
            </a:extLst>
          </p:cNvPr>
          <p:cNvSpPr>
            <a:spLocks noGrp="1"/>
          </p:cNvSpPr>
          <p:nvPr>
            <p:ph type="title"/>
          </p:nvPr>
        </p:nvSpPr>
        <p:spPr>
          <a:xfrm>
            <a:off x="706091" y="1268898"/>
            <a:ext cx="2581384" cy="4361688"/>
          </a:xfrm>
        </p:spPr>
        <p:txBody>
          <a:bodyPr anchor="ctr">
            <a:normAutofit/>
          </a:bodyPr>
          <a:lstStyle/>
          <a:p>
            <a:r>
              <a:rPr lang="en-US" dirty="0"/>
              <a:t>The reporting cascade</a:t>
            </a:r>
          </a:p>
        </p:txBody>
      </p:sp>
      <p:grpSp>
        <p:nvGrpSpPr>
          <p:cNvPr id="16" name="Group 15">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253" y="676656"/>
            <a:ext cx="5209146"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8822" y="1104306"/>
            <a:ext cx="4636008"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B99EE5-13BA-AE50-03F8-500FD6AD9EB6}"/>
              </a:ext>
            </a:extLst>
          </p:cNvPr>
          <p:cNvSpPr>
            <a:spLocks noGrp="1"/>
          </p:cNvSpPr>
          <p:nvPr>
            <p:ph idx="1"/>
          </p:nvPr>
        </p:nvSpPr>
        <p:spPr>
          <a:xfrm>
            <a:off x="3862266" y="1268898"/>
            <a:ext cx="4389120" cy="4361688"/>
          </a:xfrm>
        </p:spPr>
        <p:txBody>
          <a:bodyPr anchor="ctr">
            <a:normAutofit/>
          </a:bodyPr>
          <a:lstStyle/>
          <a:p>
            <a:r>
              <a:rPr lang="en-US">
                <a:solidFill>
                  <a:schemeClr val="bg1"/>
                </a:solidFill>
              </a:rPr>
              <a:t>Settlement agent</a:t>
            </a:r>
          </a:p>
          <a:p>
            <a:r>
              <a:rPr lang="en-US">
                <a:solidFill>
                  <a:schemeClr val="bg1"/>
                </a:solidFill>
              </a:rPr>
              <a:t>Preparer of closing statement</a:t>
            </a:r>
          </a:p>
          <a:p>
            <a:r>
              <a:rPr lang="en-US">
                <a:solidFill>
                  <a:schemeClr val="bg1"/>
                </a:solidFill>
              </a:rPr>
              <a:t>Person recording the deed</a:t>
            </a:r>
          </a:p>
          <a:p>
            <a:r>
              <a:rPr lang="en-US">
                <a:solidFill>
                  <a:schemeClr val="bg1"/>
                </a:solidFill>
              </a:rPr>
              <a:t>Person underwriting an owner’s policy</a:t>
            </a:r>
          </a:p>
          <a:p>
            <a:r>
              <a:rPr lang="en-US">
                <a:solidFill>
                  <a:schemeClr val="bg1"/>
                </a:solidFill>
              </a:rPr>
              <a:t>Person disbursing the most funds</a:t>
            </a:r>
          </a:p>
          <a:p>
            <a:r>
              <a:rPr lang="en-US">
                <a:solidFill>
                  <a:schemeClr val="bg1"/>
                </a:solidFill>
              </a:rPr>
              <a:t>Person who provides evaluation of title</a:t>
            </a:r>
          </a:p>
          <a:p>
            <a:r>
              <a:rPr lang="en-US">
                <a:solidFill>
                  <a:schemeClr val="bg1"/>
                </a:solidFill>
              </a:rPr>
              <a:t>Person who prepared the deed</a:t>
            </a:r>
          </a:p>
        </p:txBody>
      </p:sp>
    </p:spTree>
    <p:extLst>
      <p:ext uri="{BB962C8B-B14F-4D97-AF65-F5344CB8AC3E}">
        <p14:creationId xmlns:p14="http://schemas.microsoft.com/office/powerpoint/2010/main" val="87315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3521" y="1847088"/>
            <a:ext cx="264027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413522" y="804520"/>
            <a:ext cx="2640275" cy="1049235"/>
          </a:xfrm>
        </p:spPr>
        <p:txBody>
          <a:bodyPr>
            <a:normAutofit/>
          </a:bodyPr>
          <a:lstStyle/>
          <a:p>
            <a:r>
              <a:rPr lang="en-US" sz="3000"/>
              <a:t>Data Collection</a:t>
            </a:r>
          </a:p>
        </p:txBody>
      </p:sp>
      <p:sp>
        <p:nvSpPr>
          <p:cNvPr id="28" name="Rectangle 27">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0" name="Group 29">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4578249" cy="5149101"/>
            <a:chOff x="7463259" y="583365"/>
            <a:chExt cx="6104330" cy="5181928"/>
          </a:xfrm>
        </p:grpSpPr>
        <p:sp>
          <p:nvSpPr>
            <p:cNvPr id="31" name="Rectangle 30">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Codes on papers">
            <a:extLst>
              <a:ext uri="{FF2B5EF4-FFF2-40B4-BE49-F238E27FC236}">
                <a16:creationId xmlns:a16="http://schemas.microsoft.com/office/drawing/2014/main" id="{E5A020E9-ED32-6945-37B5-BA02EBAAEEA6}"/>
              </a:ext>
            </a:extLst>
          </p:cNvPr>
          <p:cNvPicPr>
            <a:picLocks noChangeAspect="1"/>
          </p:cNvPicPr>
          <p:nvPr/>
        </p:nvPicPr>
        <p:blipFill>
          <a:blip r:embed="rId3"/>
          <a:srcRect l="19734" r="17785"/>
          <a:stretch>
            <a:fillRect/>
          </a:stretch>
        </p:blipFill>
        <p:spPr>
          <a:xfrm>
            <a:off x="953417" y="1116345"/>
            <a:ext cx="3618861" cy="3866172"/>
          </a:xfrm>
          <a:prstGeom prst="rect">
            <a:avLst/>
          </a:prstGeom>
        </p:spPr>
      </p:pic>
      <p:sp>
        <p:nvSpPr>
          <p:cNvPr id="3" name="Content Placeholder 2"/>
          <p:cNvSpPr>
            <a:spLocks noGrp="1"/>
          </p:cNvSpPr>
          <p:nvPr>
            <p:ph idx="1"/>
          </p:nvPr>
        </p:nvSpPr>
        <p:spPr>
          <a:xfrm>
            <a:off x="5413521" y="2015732"/>
            <a:ext cx="2640276" cy="3450613"/>
          </a:xfrm>
        </p:spPr>
        <p:txBody>
          <a:bodyPr>
            <a:normAutofit lnSpcReduction="10000"/>
          </a:bodyPr>
          <a:lstStyle/>
          <a:p>
            <a:pPr>
              <a:lnSpc>
                <a:spcPct val="110000"/>
              </a:lnSpc>
            </a:pPr>
            <a:r>
              <a:rPr lang="en-US" sz="1700" dirty="0"/>
              <a:t>Use ALTA Buyer/Seller forms </a:t>
            </a:r>
            <a:r>
              <a:rPr lang="en-US" sz="1700" dirty="0">
                <a:hlinkClick r:id="rId4"/>
              </a:rPr>
              <a:t>www.alta.org/fincen</a:t>
            </a:r>
            <a:endParaRPr lang="en-US" sz="1700" dirty="0"/>
          </a:p>
          <a:p>
            <a:pPr>
              <a:lnSpc>
                <a:spcPct val="110000"/>
              </a:lnSpc>
            </a:pPr>
            <a:r>
              <a:rPr lang="en-US" sz="1700" dirty="0"/>
              <a:t>Buyer form: Beneficial owner, address, SSN, source of funds</a:t>
            </a:r>
          </a:p>
          <a:p>
            <a:pPr>
              <a:lnSpc>
                <a:spcPct val="110000"/>
              </a:lnSpc>
            </a:pPr>
            <a:r>
              <a:rPr lang="en-US" sz="1700" dirty="0"/>
              <a:t>Seller form: Individual or entity’s information</a:t>
            </a:r>
          </a:p>
          <a:p>
            <a:pPr>
              <a:lnSpc>
                <a:spcPct val="110000"/>
              </a:lnSpc>
            </a:pPr>
            <a:r>
              <a:rPr lang="en-US" sz="1700" dirty="0"/>
              <a:t>Rely on certifications unless red flags are present</a:t>
            </a:r>
          </a:p>
        </p:txBody>
      </p:sp>
      <p:pic>
        <p:nvPicPr>
          <p:cNvPr id="34" name="Picture 33">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6" name="Straight Connector 35">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Paper files on the table">
            <a:extLst>
              <a:ext uri="{FF2B5EF4-FFF2-40B4-BE49-F238E27FC236}">
                <a16:creationId xmlns:a16="http://schemas.microsoft.com/office/drawing/2014/main" id="{21785641-EA7E-FF93-DE74-D0D00A95CBFC}"/>
              </a:ext>
            </a:extLst>
          </p:cNvPr>
          <p:cNvPicPr>
            <a:picLocks noChangeAspect="1"/>
          </p:cNvPicPr>
          <p:nvPr/>
        </p:nvPicPr>
        <p:blipFill>
          <a:blip r:embed="rId3"/>
          <a:srcRect l="18790" t="9091" r="-2" b="-2"/>
          <a:stretch>
            <a:fillRect/>
          </a:stretch>
        </p:blipFill>
        <p:spPr>
          <a:xfrm>
            <a:off x="1" y="10"/>
            <a:ext cx="9143771" cy="6857990"/>
          </a:xfrm>
          <a:prstGeom prst="rect">
            <a:avLst/>
          </a:prstGeom>
        </p:spPr>
      </p:pic>
      <p:sp>
        <p:nvSpPr>
          <p:cNvPr id="34" name="Rectangle 33">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732" y="636753"/>
            <a:ext cx="6224576"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565" y="804520"/>
            <a:ext cx="5111799" cy="1049235"/>
          </a:xfrm>
        </p:spPr>
        <p:txBody>
          <a:bodyPr>
            <a:normAutofit/>
          </a:bodyPr>
          <a:lstStyle/>
          <a:p>
            <a:r>
              <a:rPr lang="en-US">
                <a:solidFill>
                  <a:srgbClr val="FFFFFE"/>
                </a:solidFill>
              </a:rPr>
              <a:t>Filing and Deadlines</a:t>
            </a:r>
          </a:p>
        </p:txBody>
      </p:sp>
      <p:cxnSp>
        <p:nvCxnSpPr>
          <p:cNvPr id="35" name="Straight Connector 34">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341" y="1847088"/>
            <a:ext cx="5110023" cy="0"/>
          </a:xfrm>
          <a:prstGeom prst="line">
            <a:avLst/>
          </a:prstGeom>
          <a:ln w="31750">
            <a:solidFill>
              <a:srgbClr val="B4863F"/>
            </a:solidFill>
          </a:ln>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idx="1"/>
          </p:nvPr>
        </p:nvSpPr>
        <p:spPr>
          <a:xfrm>
            <a:off x="3047565" y="2015733"/>
            <a:ext cx="5111799" cy="4021267"/>
          </a:xfrm>
        </p:spPr>
        <p:txBody>
          <a:bodyPr>
            <a:normAutofit/>
          </a:bodyPr>
          <a:lstStyle/>
          <a:p>
            <a:pPr>
              <a:buClr>
                <a:srgbClr val="B4863F"/>
              </a:buClr>
            </a:pPr>
            <a:r>
              <a:rPr lang="en-US" dirty="0">
                <a:solidFill>
                  <a:srgbClr val="FFFFFE"/>
                </a:solidFill>
              </a:rPr>
              <a:t>File via </a:t>
            </a:r>
            <a:r>
              <a:rPr lang="en-US" dirty="0" err="1">
                <a:solidFill>
                  <a:srgbClr val="FFFFFE"/>
                </a:solidFill>
              </a:rPr>
              <a:t>BSA</a:t>
            </a:r>
            <a:r>
              <a:rPr lang="en-US" dirty="0">
                <a:solidFill>
                  <a:srgbClr val="FFFFFE"/>
                </a:solidFill>
              </a:rPr>
              <a:t> E-Filing portal (</a:t>
            </a:r>
            <a:r>
              <a:rPr lang="en-US" dirty="0">
                <a:solidFill>
                  <a:srgbClr val="FFFFFE"/>
                </a:solidFill>
                <a:hlinkClick r:id="rId4"/>
              </a:rPr>
              <a:t>https://bsaefiling.FinCEN.treas.gov</a:t>
            </a:r>
            <a:r>
              <a:rPr lang="en-US" dirty="0">
                <a:solidFill>
                  <a:srgbClr val="FFFFFE"/>
                </a:solidFill>
              </a:rPr>
              <a:t>)</a:t>
            </a:r>
          </a:p>
          <a:p>
            <a:pPr>
              <a:buClr>
                <a:srgbClr val="B4863F"/>
              </a:buClr>
            </a:pPr>
            <a:r>
              <a:rPr lang="en-US" dirty="0">
                <a:solidFill>
                  <a:srgbClr val="FFFFFE"/>
                </a:solidFill>
              </a:rPr>
              <a:t>Report Due on the Later of: </a:t>
            </a:r>
          </a:p>
          <a:p>
            <a:pPr lvl="1">
              <a:buClr>
                <a:srgbClr val="B4863F"/>
              </a:buClr>
            </a:pPr>
            <a:r>
              <a:rPr lang="en-US" dirty="0">
                <a:solidFill>
                  <a:srgbClr val="FFFFFE"/>
                </a:solidFill>
              </a:rPr>
              <a:t>Last day of the month following the month when the closing occurred; or</a:t>
            </a:r>
          </a:p>
          <a:p>
            <a:pPr lvl="1">
              <a:buClr>
                <a:srgbClr val="B4863F"/>
              </a:buClr>
            </a:pPr>
            <a:r>
              <a:rPr lang="en-US" dirty="0">
                <a:solidFill>
                  <a:srgbClr val="FFFFFE"/>
                </a:solidFill>
              </a:rPr>
              <a:t>30 days after closing</a:t>
            </a:r>
          </a:p>
          <a:p>
            <a:pPr>
              <a:buClr>
                <a:srgbClr val="B4863F"/>
              </a:buClr>
            </a:pPr>
            <a:r>
              <a:rPr lang="en-US" dirty="0">
                <a:solidFill>
                  <a:srgbClr val="FFFFFE"/>
                </a:solidFill>
              </a:rPr>
              <a:t>Retain all records for 5 years</a:t>
            </a: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237</TotalTime>
  <Words>1229</Words>
  <Application>Microsoft Office PowerPoint</Application>
  <PresentationFormat>On-screen Show (4:3)</PresentationFormat>
  <Paragraphs>123</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Gill Sans MT</vt:lpstr>
      <vt:lpstr>Wingdings</vt:lpstr>
      <vt:lpstr>Gallery</vt:lpstr>
      <vt:lpstr>FinCEN residential real estate rule</vt:lpstr>
      <vt:lpstr>Introduction</vt:lpstr>
      <vt:lpstr>The Rule at a Glance</vt:lpstr>
      <vt:lpstr>Reportable transactions</vt:lpstr>
      <vt:lpstr>What transactions are excepted from reporting?</vt:lpstr>
      <vt:lpstr>Who files the report?</vt:lpstr>
      <vt:lpstr>The reporting cascade</vt:lpstr>
      <vt:lpstr>Data Collection</vt:lpstr>
      <vt:lpstr>Filing and Deadlines</vt:lpstr>
      <vt:lpstr>Practical Implementation</vt:lpstr>
      <vt:lpstr>Noncompliance is not an option</vt:lpstr>
      <vt:lpstr>Compliance Tips</vt:lpstr>
      <vt:lpstr>My clients are going to hate this!</vt:lpstr>
      <vt:lpstr>So, what do you do?</vt:lpstr>
      <vt:lpstr>Resources &amp; Wrap-Up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FinCEN Residential Real Estate Rule</dc:title>
  <dc:subject/>
  <dc:creator>edgar@blackhughston.com</dc:creator>
  <cp:keywords/>
  <dc:description>generated using python-pptx</dc:description>
  <cp:lastModifiedBy>Leah Ellis</cp:lastModifiedBy>
  <cp:revision>3</cp:revision>
  <dcterms:created xsi:type="dcterms:W3CDTF">2013-01-27T09:14:16Z</dcterms:created>
  <dcterms:modified xsi:type="dcterms:W3CDTF">2026-02-12T23:17:25Z</dcterms:modified>
  <cp:category/>
</cp:coreProperties>
</file>