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973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co-owner of Allegiance Title in Northwest Arkansas and founder of AboundAI, which builds AI powered data services for the title and closing industry. Set expectations for the 30 minutes: this is not a talk about AI hype or theory. First we will spend about 12 minutes on how these tools actually work, what the model choices are, and how they are priced. Then we will spend the rest of the time on two real workflows my companies run in production today: automated commitment hyperlinking and a plain English agent that answers questions against our title plant. Everything shown is a real screenshot from a live system, not a mockup.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three parts quickly. Emphasize the goal statement at the bottom: the audience should leave with a mental model for evaluating AI tools, plus at least one concrete workflow idea they could pilot in their own shop. Mention that questions are welcome at the end and you are happy to talk specifics afterward.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non technical. The key concept: a language model is a prediction engine, not a lookup table. That is why it is excellent at reading and producing language, and also why it can state a wrong answer with full confidence. Use a title specific example: ask it to summarize a commitment and it will do a great job; ask it for a book and page number it never saw and it may invent one that looks real. The takeaway on the right is the framing for the whole talk: fit the task to the tool.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vendor neutral and practical. Frontier models are the big commercial systems you reach through a service: the strongest accuracy on hard reading, priced per use, nothing to install. The tradeoff is that your documents travel to someone else's servers, which makes the vendor agreement a real diligence item for a title agency handling nonpublic personal information. Open weight models publish their parameters so you can download and run them on hardware you control, and the documents never leave your building. Through 2026 the quality gap on routine work narrowed sharply while the price gap stayed wide, which is why open models now carry a large share of production volume at a small fraction of total spend. The catch is that you inherit the infrastructure, the updates, and the security. Land on the bottom bar: within any family there is a ladder from small and cheap to large and capable, and we deliberately use a small model to classify a document and a larger one for judgment calls. Refresh specific model names and prices the week of the talk, since both move monthly.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Demystify the pricing model, because this is the first question people ask once they believe it works. A token is a chunk of text, roughly three quarters of a word, and both the document you send and the answer you get back are counted. Use the middle number to make it concrete: a typical commitment package runs around twenty thousand tokens, and having a capable model read the whole thing costs cents, not dollars. Context window is the second concept: how much the model can hold at one time. Bigger is not automatically better, because you pay for everything you put in the window and accuracy degrades when it is stuffed with irrelevant material. The right side is the business framing: automation is metered per document rather than per seat, so you can forecast cost per file the same way you forecast a recording fee. Close with the bridge line, which sets up the plant agent later: the reason it searches first and reads second is both cost and accuracy.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concept slide. Deterministic work has one right answer that a formula produces: prorations, fees, payoffs. Do not hand that to a probabilistic system; your existing software already does it perfectly. Probabilistic work is judgment under uncertainty: reading a rough scan, deciding whether a document is a mortgage or a deed of trust, matching a reference in a commitment to a recorded instrument. Humans do this work probabilistically too, which is exactly why AI can help there. Land on the rule of thumb at the bottom and pause on it.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filters came out of real experience, not theory. Repetition: if a task happens on every file, small time savings compound fast. Defined inputs and outputs: if you cannot describe what correct looks like, you cannot verify the AI either. Blast radius: start with tasks where a failure is an internal inconvenience, never a customer facing error. Human in the loop: every workflow we run started with 100 percent review, and review only relaxes as accuracy proves out. Close with the line at the bottom, which is the philosophy behind both examples coming next: remove mechanical work, not judgment.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usage habits. First, context: the single biggest reason people get bad output is a vague request. The model cannot read your mind or your file. Second, examples: showing one correctly formatted answer beats paragraphs of instructions. Third, verification: measure accuracy before you rely on it. The right side gives the audience four things they can try tomorrow with nothing but a chat window: summarizing a commitment, drafting emails, extracting data from a scan, comparing contract versions. These are safe, internal, and immediately useful.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the first production example. Set up the pain: every commitment we issue references recorded instruments, and a person had to pull each document and link it by hand, on every single file. It is exactly the kind of task from the earlier framework: high repetition, clearly defined inputs and outputs, low blast radius because the linked documents get reviewed anyway, and easy to keep a human in the loop. Ask the audience how many files their office touches per month and let them do the math on minutes per file.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pipeline left to right. The interface is intentionally boring: a staff member emails the commitment to a dedicated address. The AI reads Schedule A and Schedule B, pulls out every reference to a recorded instrument, matches those references against our plant records, inserts working hyperlinks into the PDF, and emails the finished document back. Emphasize the design choice at the bottom: adoption killed more automation projects than accuracy ever did, so we built this into email instead of adding another login. Also note what is deterministic here versus probabilistic: the reading and matching are AI; the link insertion and delivery are plain software.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commitment processed through the live service, file 26-3014RG. Point at the blue references on screen: the plat book and page, protective covenants, city ordinances, easements. Each one is a live link to the recorded document. The delivery email lists all twelve linked references with a one line description, so the examiner can jump straight to any source document. Walk through the three numbers: twelve references linked on this one file, turnaround in minutes, and zero change to team behavior since the whole thing runs through email. If demoing live is an option, open the actual PDF and click a link.</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example. The plant holds decades of indexed records, and the bottleneck is the interface: search forms, exact field syntax, knowledge of how additions and legals are indexed. Only experienced staff can drive it. The idea is simple: let an AI agent operate the plant on the user's behalf. The person asks a question the way they would ask a coworker. The agent translates that into the right plant searches, retrieves the documents, and assembles a usable answer. This is agentic AI in the practical sense: the model is not just answering from memory, it is using tools against your own verified data, which also keeps it grounded and keeps the token cost down.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screenshot top to bottom. The user types one plain English question. The agent identifies the subdivision and lot, searches the plant, and returns every relevant instrument: the plat, protective covenants, warranty deeds, mortgages, releases, an ordinance, twelve documents in all, each downloadable. Then it generates a full property report from those documents. Point out the chat history on the left in the live product: covenants requests, plat requests, ownership questions. Staff are already using it for daily work. The punchline: the expertise to drive the plant is now encoded in the agent, so the answer takes one question instead of a trained operator and a dozen searches.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the question everyone is quietly asking: does this replace people? Frame it as a division of labor. AI takes the mechanical layer: reading, matching, classifying, drafting, searching. People keep the judgment layer: exam decisions, underwriting, anything a customer sees before review, and ultimate accountability. Mention the confidence score pattern from our indexing work: every automated decision carries a confidence number, high confidence flows through automatically, low confidence lands in a human queue. In one batch of 1946 records, 92 percent came through at high confidence, and the remaining 8 percent got human eyes. That routing pattern is reusable in almost any workflow.</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audience a playbook. One: pick a single repetitive task, ideally one staff already complain about. Two: define correct before you automate, because if you cannot write down what a right answer looks like, you cannot evaluate the AI. Three: run in parallel with the existing process so there is zero risk while you learn. Four: measure, then expand. Close on the building block point: our hyperlinker and plant agent share the same underlying document and index data, so each workflow made the next one cheaper. Momentum compounds.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and open for questions. If time allows, offer the live demo of either workflow. Invite anyone interested in the hyperlinking service or plant agent to come talk afterward or reach out through aboundai.com.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1D30"/>
        </a:solidFill>
        <a:effectLst/>
      </p:bgPr>
    </p:bg>
    <p:spTree>
      <p:nvGrpSpPr>
        <p:cNvPr id="1" name=""/>
        <p:cNvGrpSpPr/>
        <p:nvPr/>
      </p:nvGrpSpPr>
      <p:grpSpPr>
        <a:xfrm>
          <a:off x="0" y="0"/>
          <a:ext cx="0" cy="0"/>
          <a:chOff x="0" y="0"/>
          <a:chExt cx="0" cy="0"/>
        </a:xfrm>
      </p:grpSpPr>
      <p:pic>
        <p:nvPicPr>
          <p:cNvPr id="2" name="Image 0" descr="assets/logo_dark.png"/>
          <p:cNvPicPr>
            <a:picLocks noChangeAspect="1"/>
          </p:cNvPicPr>
          <p:nvPr/>
        </p:nvPicPr>
        <p:blipFill>
          <a:blip r:embed="rId3"/>
          <a:stretch>
            <a:fillRect/>
          </a:stretch>
        </p:blipFill>
        <p:spPr>
          <a:xfrm>
            <a:off x="749808" y="502920"/>
            <a:ext cx="2651760" cy="987552"/>
          </a:xfrm>
          <a:prstGeom prst="rect">
            <a:avLst/>
          </a:prstGeom>
        </p:spPr>
      </p:pic>
      <p:sp>
        <p:nvSpPr>
          <p:cNvPr id="3" name="Text 0"/>
          <p:cNvSpPr/>
          <p:nvPr/>
        </p:nvSpPr>
        <p:spPr>
          <a:xfrm>
            <a:off x="822960" y="2331720"/>
            <a:ext cx="10515600" cy="1097280"/>
          </a:xfrm>
          <a:prstGeom prst="rect">
            <a:avLst/>
          </a:prstGeom>
          <a:noFill/>
          <a:ln/>
        </p:spPr>
        <p:txBody>
          <a:bodyPr wrap="square" lIns="0" tIns="0" rIns="0" bIns="0" rtlCol="0" anchor="ctr"/>
          <a:lstStyle/>
          <a:p>
            <a:pPr marL="0" indent="0">
              <a:buNone/>
            </a:pPr>
            <a:r>
              <a:rPr lang="en-US" sz="4800" b="1" dirty="0">
                <a:solidFill>
                  <a:srgbClr val="FFFFFF"/>
                </a:solidFill>
                <a:latin typeface="Arial" pitchFamily="34" charset="0"/>
                <a:ea typeface="Arial" pitchFamily="34" charset="-122"/>
                <a:cs typeface="Arial" pitchFamily="34" charset="-120"/>
              </a:rPr>
              <a:t>Practical AI in the Title Industry</a:t>
            </a:r>
            <a:endParaRPr lang="en-US" sz="4800" dirty="0"/>
          </a:p>
        </p:txBody>
      </p:sp>
      <p:sp>
        <p:nvSpPr>
          <p:cNvPr id="4" name="Text 1"/>
          <p:cNvSpPr/>
          <p:nvPr/>
        </p:nvSpPr>
        <p:spPr>
          <a:xfrm>
            <a:off x="822960" y="3429000"/>
            <a:ext cx="9601200" cy="548640"/>
          </a:xfrm>
          <a:prstGeom prst="rect">
            <a:avLst/>
          </a:prstGeom>
          <a:noFill/>
          <a:ln/>
        </p:spPr>
        <p:txBody>
          <a:bodyPr wrap="square" lIns="0" tIns="0" rIns="0" bIns="0" rtlCol="0" anchor="ctr"/>
          <a:lstStyle/>
          <a:p>
            <a:pPr marL="0" indent="0">
              <a:buNone/>
            </a:pPr>
            <a:r>
              <a:rPr lang="en-US" sz="2000" dirty="0">
                <a:solidFill>
                  <a:srgbClr val="9DBFF0"/>
                </a:solidFill>
                <a:latin typeface="Arial" pitchFamily="34" charset="0"/>
                <a:ea typeface="Arial" pitchFamily="34" charset="-122"/>
                <a:cs typeface="Arial" pitchFamily="34" charset="-120"/>
              </a:rPr>
              <a:t>How it works, where it fits, and two workflows running in production today</a:t>
            </a:r>
            <a:endParaRPr lang="en-US" sz="2000" dirty="0"/>
          </a:p>
        </p:txBody>
      </p:sp>
      <p:sp>
        <p:nvSpPr>
          <p:cNvPr id="5" name="Text 2"/>
          <p:cNvSpPr/>
          <p:nvPr/>
        </p:nvSpPr>
        <p:spPr>
          <a:xfrm>
            <a:off x="822960" y="5577840"/>
            <a:ext cx="10058400" cy="365760"/>
          </a:xfrm>
          <a:prstGeom prst="rect">
            <a:avLst/>
          </a:prstGeom>
          <a:noFill/>
          <a:ln/>
        </p:spPr>
        <p:txBody>
          <a:bodyPr wrap="square" lIns="0" tIns="0" rIns="0" bIns="0" rtlCol="0" anchor="ctr"/>
          <a:lstStyle/>
          <a:p>
            <a:pPr marL="0" indent="0">
              <a:buNone/>
            </a:pPr>
            <a:r>
              <a:rPr lang="en-US" sz="1500" dirty="0">
                <a:solidFill>
                  <a:srgbClr val="FFFFFF"/>
                </a:solidFill>
                <a:latin typeface="Arial" pitchFamily="34" charset="0"/>
                <a:ea typeface="Arial" pitchFamily="34" charset="-122"/>
                <a:cs typeface="Arial" pitchFamily="34" charset="-120"/>
              </a:rPr>
              <a:t>Patrick Curry   |   Founder, AboundAI   |   Co-Owner, Allegiance Title Company</a:t>
            </a:r>
            <a:endParaRPr lang="en-US" sz="1500" dirty="0"/>
          </a:p>
        </p:txBody>
      </p:sp>
      <p:sp>
        <p:nvSpPr>
          <p:cNvPr id="6" name="Text 3"/>
          <p:cNvSpPr/>
          <p:nvPr/>
        </p:nvSpPr>
        <p:spPr>
          <a:xfrm>
            <a:off x="822960" y="5989320"/>
            <a:ext cx="4572000" cy="320040"/>
          </a:xfrm>
          <a:prstGeom prst="rect">
            <a:avLst/>
          </a:prstGeom>
          <a:noFill/>
          <a:ln/>
        </p:spPr>
        <p:txBody>
          <a:bodyPr wrap="square" lIns="0" tIns="0" rIns="0" bIns="0" rtlCol="0" anchor="ctr"/>
          <a:lstStyle/>
          <a:p>
            <a:pPr marL="0" indent="0">
              <a:buNone/>
            </a:pPr>
            <a:r>
              <a:rPr lang="en-US" sz="1300" dirty="0">
                <a:solidFill>
                  <a:srgbClr val="9DBFF0"/>
                </a:solidFill>
                <a:latin typeface="Arial" pitchFamily="34" charset="0"/>
                <a:ea typeface="Arial" pitchFamily="34" charset="-122"/>
                <a:cs typeface="Arial" pitchFamily="34" charset="-120"/>
              </a:rPr>
              <a:t>August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The next 30 minutes</a:t>
            </a:r>
            <a:endParaRPr lang="en-US" sz="3600" dirty="0"/>
          </a:p>
        </p:txBody>
      </p:sp>
      <p:sp>
        <p:nvSpPr>
          <p:cNvPr id="3" name="Shape 1"/>
          <p:cNvSpPr/>
          <p:nvPr/>
        </p:nvSpPr>
        <p:spPr>
          <a:xfrm>
            <a:off x="822960" y="1737360"/>
            <a:ext cx="3383280" cy="3566160"/>
          </a:xfrm>
          <a:prstGeom prst="roundRect">
            <a:avLst>
              <a:gd name="adj" fmla="val 2162"/>
            </a:avLst>
          </a:prstGeom>
          <a:solidFill>
            <a:srgbClr val="F4F6FA"/>
          </a:solidFill>
          <a:ln/>
        </p:spPr>
        <p:txBody>
          <a:bodyPr/>
          <a:lstStyle/>
          <a:p>
            <a:endParaRPr lang="en-US"/>
          </a:p>
        </p:txBody>
      </p:sp>
      <p:sp>
        <p:nvSpPr>
          <p:cNvPr id="4" name="Shape 2"/>
          <p:cNvSpPr/>
          <p:nvPr/>
        </p:nvSpPr>
        <p:spPr>
          <a:xfrm>
            <a:off x="1188720" y="2148840"/>
            <a:ext cx="822960" cy="822960"/>
          </a:xfrm>
          <a:prstGeom prst="ellipse">
            <a:avLst/>
          </a:prstGeom>
          <a:solidFill>
            <a:srgbClr val="2E6FD8"/>
          </a:solidFill>
          <a:ln/>
        </p:spPr>
        <p:txBody>
          <a:bodyPr/>
          <a:lstStyle/>
          <a:p>
            <a:endParaRPr lang="en-US"/>
          </a:p>
        </p:txBody>
      </p:sp>
      <p:pic>
        <p:nvPicPr>
          <p:cNvPr id="5" name="Image 0" descr="icons/cpu_w.png"/>
          <p:cNvPicPr>
            <a:picLocks noChangeAspect="1"/>
          </p:cNvPicPr>
          <p:nvPr/>
        </p:nvPicPr>
        <p:blipFill>
          <a:blip r:embed="rId3"/>
          <a:stretch>
            <a:fillRect/>
          </a:stretch>
        </p:blipFill>
        <p:spPr>
          <a:xfrm>
            <a:off x="1389888" y="2350008"/>
            <a:ext cx="420624" cy="420624"/>
          </a:xfrm>
          <a:prstGeom prst="rect">
            <a:avLst/>
          </a:prstGeom>
        </p:spPr>
      </p:pic>
      <p:sp>
        <p:nvSpPr>
          <p:cNvPr id="6" name="Text 3"/>
          <p:cNvSpPr/>
          <p:nvPr/>
        </p:nvSpPr>
        <p:spPr>
          <a:xfrm>
            <a:off x="1188720" y="3246120"/>
            <a:ext cx="2697480" cy="685800"/>
          </a:xfrm>
          <a:prstGeom prst="rect">
            <a:avLst/>
          </a:prstGeom>
          <a:noFill/>
          <a:ln/>
        </p:spPr>
        <p:txBody>
          <a:bodyPr wrap="square" lIns="0" tIns="0" rIns="0" bIns="0" rtlCol="0" anchor="ctr"/>
          <a:lstStyle/>
          <a:p>
            <a:pPr marL="0" indent="0">
              <a:buNone/>
            </a:pPr>
            <a:r>
              <a:rPr lang="en-US" sz="1800" b="1" dirty="0">
                <a:solidFill>
                  <a:srgbClr val="1B2B4B"/>
                </a:solidFill>
                <a:latin typeface="Arial" pitchFamily="34" charset="0"/>
                <a:ea typeface="Arial" pitchFamily="34" charset="-122"/>
                <a:cs typeface="Arial" pitchFamily="34" charset="-120"/>
              </a:rPr>
              <a:t>1. How AI actually works</a:t>
            </a:r>
            <a:endParaRPr lang="en-US" sz="1800" dirty="0"/>
          </a:p>
        </p:txBody>
      </p:sp>
      <p:sp>
        <p:nvSpPr>
          <p:cNvPr id="7" name="Text 4"/>
          <p:cNvSpPr/>
          <p:nvPr/>
        </p:nvSpPr>
        <p:spPr>
          <a:xfrm>
            <a:off x="1188720" y="3977640"/>
            <a:ext cx="2697480" cy="109728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Probabilistic systems, model choices, and what a token costs</a:t>
            </a:r>
            <a:endParaRPr lang="en-US" sz="1300" dirty="0"/>
          </a:p>
        </p:txBody>
      </p:sp>
      <p:sp>
        <p:nvSpPr>
          <p:cNvPr id="8" name="Shape 5"/>
          <p:cNvSpPr/>
          <p:nvPr/>
        </p:nvSpPr>
        <p:spPr>
          <a:xfrm>
            <a:off x="4526280" y="1737360"/>
            <a:ext cx="3383280" cy="3566160"/>
          </a:xfrm>
          <a:prstGeom prst="roundRect">
            <a:avLst>
              <a:gd name="adj" fmla="val 2162"/>
            </a:avLst>
          </a:prstGeom>
          <a:solidFill>
            <a:srgbClr val="F4F6FA"/>
          </a:solidFill>
          <a:ln/>
        </p:spPr>
        <p:txBody>
          <a:bodyPr/>
          <a:lstStyle/>
          <a:p>
            <a:endParaRPr lang="en-US"/>
          </a:p>
        </p:txBody>
      </p:sp>
      <p:sp>
        <p:nvSpPr>
          <p:cNvPr id="9" name="Shape 6"/>
          <p:cNvSpPr/>
          <p:nvPr/>
        </p:nvSpPr>
        <p:spPr>
          <a:xfrm>
            <a:off x="4892040" y="2148840"/>
            <a:ext cx="822960" cy="822960"/>
          </a:xfrm>
          <a:prstGeom prst="ellipse">
            <a:avLst/>
          </a:prstGeom>
          <a:solidFill>
            <a:srgbClr val="1B2B4B"/>
          </a:solidFill>
          <a:ln/>
        </p:spPr>
        <p:txBody>
          <a:bodyPr/>
          <a:lstStyle/>
          <a:p>
            <a:endParaRPr lang="en-US"/>
          </a:p>
        </p:txBody>
      </p:sp>
      <p:pic>
        <p:nvPicPr>
          <p:cNvPr id="10" name="Image 1" descr="icons/target_w.png"/>
          <p:cNvPicPr>
            <a:picLocks noChangeAspect="1"/>
          </p:cNvPicPr>
          <p:nvPr/>
        </p:nvPicPr>
        <p:blipFill>
          <a:blip r:embed="rId4"/>
          <a:stretch>
            <a:fillRect/>
          </a:stretch>
        </p:blipFill>
        <p:spPr>
          <a:xfrm>
            <a:off x="5093208" y="2350008"/>
            <a:ext cx="420624" cy="420624"/>
          </a:xfrm>
          <a:prstGeom prst="rect">
            <a:avLst/>
          </a:prstGeom>
        </p:spPr>
      </p:pic>
      <p:sp>
        <p:nvSpPr>
          <p:cNvPr id="11" name="Text 7"/>
          <p:cNvSpPr/>
          <p:nvPr/>
        </p:nvSpPr>
        <p:spPr>
          <a:xfrm>
            <a:off x="4892040" y="3246120"/>
            <a:ext cx="2697480" cy="685800"/>
          </a:xfrm>
          <a:prstGeom prst="rect">
            <a:avLst/>
          </a:prstGeom>
          <a:noFill/>
          <a:ln/>
        </p:spPr>
        <p:txBody>
          <a:bodyPr wrap="square" lIns="0" tIns="0" rIns="0" bIns="0" rtlCol="0" anchor="ctr"/>
          <a:lstStyle/>
          <a:p>
            <a:pPr marL="0" indent="0">
              <a:buNone/>
            </a:pPr>
            <a:r>
              <a:rPr lang="en-US" sz="1800" b="1" dirty="0">
                <a:solidFill>
                  <a:srgbClr val="1B2B4B"/>
                </a:solidFill>
                <a:latin typeface="Arial" pitchFamily="34" charset="0"/>
                <a:ea typeface="Arial" pitchFamily="34" charset="-122"/>
                <a:cs typeface="Arial" pitchFamily="34" charset="-120"/>
              </a:rPr>
              <a:t>2. Where AI fits</a:t>
            </a:r>
            <a:endParaRPr lang="en-US" sz="1800" dirty="0"/>
          </a:p>
        </p:txBody>
      </p:sp>
      <p:sp>
        <p:nvSpPr>
          <p:cNvPr id="12" name="Text 8"/>
          <p:cNvSpPr/>
          <p:nvPr/>
        </p:nvSpPr>
        <p:spPr>
          <a:xfrm>
            <a:off x="4892040" y="3977640"/>
            <a:ext cx="2697480" cy="109728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A simple framework for picking the right tasks and staying out of trouble</a:t>
            </a:r>
            <a:endParaRPr lang="en-US" sz="1300" dirty="0"/>
          </a:p>
        </p:txBody>
      </p:sp>
      <p:sp>
        <p:nvSpPr>
          <p:cNvPr id="13" name="Shape 9"/>
          <p:cNvSpPr/>
          <p:nvPr/>
        </p:nvSpPr>
        <p:spPr>
          <a:xfrm>
            <a:off x="8229600" y="1737360"/>
            <a:ext cx="3383280" cy="3566160"/>
          </a:xfrm>
          <a:prstGeom prst="roundRect">
            <a:avLst>
              <a:gd name="adj" fmla="val 2162"/>
            </a:avLst>
          </a:prstGeom>
          <a:solidFill>
            <a:srgbClr val="F4F6FA"/>
          </a:solidFill>
          <a:ln/>
        </p:spPr>
        <p:txBody>
          <a:bodyPr/>
          <a:lstStyle/>
          <a:p>
            <a:endParaRPr lang="en-US"/>
          </a:p>
        </p:txBody>
      </p:sp>
      <p:sp>
        <p:nvSpPr>
          <p:cNvPr id="14" name="Shape 10"/>
          <p:cNvSpPr/>
          <p:nvPr/>
        </p:nvSpPr>
        <p:spPr>
          <a:xfrm>
            <a:off x="8595360" y="2148840"/>
            <a:ext cx="822960" cy="822960"/>
          </a:xfrm>
          <a:prstGeom prst="ellipse">
            <a:avLst/>
          </a:prstGeom>
          <a:solidFill>
            <a:srgbClr val="D8262C"/>
          </a:solidFill>
          <a:ln/>
        </p:spPr>
        <p:txBody>
          <a:bodyPr/>
          <a:lstStyle/>
          <a:p>
            <a:endParaRPr lang="en-US"/>
          </a:p>
        </p:txBody>
      </p:sp>
      <p:pic>
        <p:nvPicPr>
          <p:cNvPr id="15" name="Image 2" descr="icons/play_w.png"/>
          <p:cNvPicPr>
            <a:picLocks noChangeAspect="1"/>
          </p:cNvPicPr>
          <p:nvPr/>
        </p:nvPicPr>
        <p:blipFill>
          <a:blip r:embed="rId5"/>
          <a:stretch>
            <a:fillRect/>
          </a:stretch>
        </p:blipFill>
        <p:spPr>
          <a:xfrm>
            <a:off x="8796528" y="2350008"/>
            <a:ext cx="420624" cy="420624"/>
          </a:xfrm>
          <a:prstGeom prst="rect">
            <a:avLst/>
          </a:prstGeom>
        </p:spPr>
      </p:pic>
      <p:sp>
        <p:nvSpPr>
          <p:cNvPr id="16" name="Text 11"/>
          <p:cNvSpPr/>
          <p:nvPr/>
        </p:nvSpPr>
        <p:spPr>
          <a:xfrm>
            <a:off x="8595360" y="3246120"/>
            <a:ext cx="2697480" cy="685800"/>
          </a:xfrm>
          <a:prstGeom prst="rect">
            <a:avLst/>
          </a:prstGeom>
          <a:noFill/>
          <a:ln/>
        </p:spPr>
        <p:txBody>
          <a:bodyPr wrap="square" lIns="0" tIns="0" rIns="0" bIns="0" rtlCol="0" anchor="ctr"/>
          <a:lstStyle/>
          <a:p>
            <a:pPr marL="0" indent="0">
              <a:buNone/>
            </a:pPr>
            <a:r>
              <a:rPr lang="en-US" sz="1800" b="1" dirty="0">
                <a:solidFill>
                  <a:srgbClr val="1B2B4B"/>
                </a:solidFill>
                <a:latin typeface="Arial" pitchFamily="34" charset="0"/>
                <a:ea typeface="Arial" pitchFamily="34" charset="-122"/>
                <a:cs typeface="Arial" pitchFamily="34" charset="-120"/>
              </a:rPr>
              <a:t>3. Two production workflows</a:t>
            </a:r>
            <a:endParaRPr lang="en-US" sz="1800" dirty="0"/>
          </a:p>
        </p:txBody>
      </p:sp>
      <p:sp>
        <p:nvSpPr>
          <p:cNvPr id="17" name="Text 12"/>
          <p:cNvSpPr/>
          <p:nvPr/>
        </p:nvSpPr>
        <p:spPr>
          <a:xfrm>
            <a:off x="8595360" y="3977640"/>
            <a:ext cx="2697480" cy="109728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Commitment hyperlinking and a title plant you can talk to</a:t>
            </a:r>
            <a:endParaRPr lang="en-US" sz="1300" dirty="0"/>
          </a:p>
        </p:txBody>
      </p:sp>
      <p:sp>
        <p:nvSpPr>
          <p:cNvPr id="18" name="Text 13"/>
          <p:cNvSpPr/>
          <p:nvPr/>
        </p:nvSpPr>
        <p:spPr>
          <a:xfrm>
            <a:off x="822960" y="5715000"/>
            <a:ext cx="10515600" cy="457200"/>
          </a:xfrm>
          <a:prstGeom prst="rect">
            <a:avLst/>
          </a:prstGeom>
          <a:noFill/>
          <a:ln/>
        </p:spPr>
        <p:txBody>
          <a:bodyPr wrap="square" lIns="0" tIns="0" rIns="0" bIns="0" rtlCol="0" anchor="ctr"/>
          <a:lstStyle/>
          <a:p>
            <a:pPr marL="0" indent="0">
              <a:buNone/>
            </a:pPr>
            <a:r>
              <a:rPr lang="en-US" sz="1500" i="1" dirty="0">
                <a:solidFill>
                  <a:srgbClr val="2E6FD8"/>
                </a:solidFill>
                <a:latin typeface="Arial" pitchFamily="34" charset="0"/>
                <a:ea typeface="Arial" pitchFamily="34" charset="-122"/>
                <a:cs typeface="Arial" pitchFamily="34" charset="-120"/>
              </a:rPr>
              <a:t>Goal: leave with a working mental model and at least one workflow you could start next month.</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How AI actually works</a:t>
            </a:r>
            <a:endParaRPr lang="en-US" sz="3600" dirty="0"/>
          </a:p>
        </p:txBody>
      </p:sp>
      <p:sp>
        <p:nvSpPr>
          <p:cNvPr id="3" name="Text 1"/>
          <p:cNvSpPr/>
          <p:nvPr/>
        </p:nvSpPr>
        <p:spPr>
          <a:xfrm>
            <a:off x="822960" y="1325880"/>
            <a:ext cx="10424160" cy="73152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A large language model predicts the most likely output based on patterns it learned from enormous amounts of text. It is not looking up answers in a database.</a:t>
            </a:r>
            <a:endParaRPr lang="en-US" sz="1600" dirty="0"/>
          </a:p>
        </p:txBody>
      </p:sp>
      <p:sp>
        <p:nvSpPr>
          <p:cNvPr id="4" name="Shape 2"/>
          <p:cNvSpPr/>
          <p:nvPr/>
        </p:nvSpPr>
        <p:spPr>
          <a:xfrm>
            <a:off x="822960" y="2377440"/>
            <a:ext cx="475488" cy="475488"/>
          </a:xfrm>
          <a:prstGeom prst="ellipse">
            <a:avLst/>
          </a:prstGeom>
          <a:solidFill>
            <a:srgbClr val="2E6FD8"/>
          </a:solidFill>
          <a:ln/>
        </p:spPr>
        <p:txBody>
          <a:bodyPr/>
          <a:lstStyle/>
          <a:p>
            <a:endParaRPr lang="en-US"/>
          </a:p>
        </p:txBody>
      </p:sp>
      <p:pic>
        <p:nvPicPr>
          <p:cNvPr id="5" name="Image 0" descr="icons/book_b.png"/>
          <p:cNvPicPr>
            <a:picLocks noChangeAspect="1"/>
          </p:cNvPicPr>
          <p:nvPr/>
        </p:nvPicPr>
        <p:blipFill>
          <a:blip r:embed="rId3"/>
          <a:stretch>
            <a:fillRect/>
          </a:stretch>
        </p:blipFill>
        <p:spPr>
          <a:xfrm>
            <a:off x="932688" y="2487168"/>
            <a:ext cx="256032" cy="256032"/>
          </a:xfrm>
          <a:prstGeom prst="rect">
            <a:avLst/>
          </a:prstGeom>
        </p:spPr>
      </p:pic>
      <p:sp>
        <p:nvSpPr>
          <p:cNvPr id="6" name="Text 3"/>
          <p:cNvSpPr/>
          <p:nvPr/>
        </p:nvSpPr>
        <p:spPr>
          <a:xfrm>
            <a:off x="1463040" y="2322576"/>
            <a:ext cx="475488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It reads like a fast, tireless junior employee</a:t>
            </a:r>
            <a:endParaRPr lang="en-US" sz="1600" dirty="0"/>
          </a:p>
        </p:txBody>
      </p:sp>
      <p:sp>
        <p:nvSpPr>
          <p:cNvPr id="7" name="Text 4"/>
          <p:cNvSpPr/>
          <p:nvPr/>
        </p:nvSpPr>
        <p:spPr>
          <a:xfrm>
            <a:off x="1463040" y="2615184"/>
            <a:ext cx="4754880" cy="5943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Give it a document and it can summarize, extract, classify, and compare with strong accuracy.</a:t>
            </a:r>
            <a:endParaRPr lang="en-US" sz="1250" dirty="0"/>
          </a:p>
        </p:txBody>
      </p:sp>
      <p:sp>
        <p:nvSpPr>
          <p:cNvPr id="8" name="Shape 5"/>
          <p:cNvSpPr/>
          <p:nvPr/>
        </p:nvSpPr>
        <p:spPr>
          <a:xfrm>
            <a:off x="822960" y="3474720"/>
            <a:ext cx="475488" cy="475488"/>
          </a:xfrm>
          <a:prstGeom prst="ellipse">
            <a:avLst/>
          </a:prstGeom>
          <a:solidFill>
            <a:srgbClr val="2E6FD8"/>
          </a:solidFill>
          <a:ln/>
        </p:spPr>
        <p:txBody>
          <a:bodyPr/>
          <a:lstStyle/>
          <a:p>
            <a:endParaRPr lang="en-US"/>
          </a:p>
        </p:txBody>
      </p:sp>
      <p:pic>
        <p:nvPicPr>
          <p:cNvPr id="9" name="Image 1" descr="icons/zap_b.png"/>
          <p:cNvPicPr>
            <a:picLocks noChangeAspect="1"/>
          </p:cNvPicPr>
          <p:nvPr/>
        </p:nvPicPr>
        <p:blipFill>
          <a:blip r:embed="rId4"/>
          <a:stretch>
            <a:fillRect/>
          </a:stretch>
        </p:blipFill>
        <p:spPr>
          <a:xfrm>
            <a:off x="932688" y="3584448"/>
            <a:ext cx="256032" cy="256032"/>
          </a:xfrm>
          <a:prstGeom prst="rect">
            <a:avLst/>
          </a:prstGeom>
        </p:spPr>
      </p:pic>
      <p:sp>
        <p:nvSpPr>
          <p:cNvPr id="10" name="Text 6"/>
          <p:cNvSpPr/>
          <p:nvPr/>
        </p:nvSpPr>
        <p:spPr>
          <a:xfrm>
            <a:off x="1463040" y="3419856"/>
            <a:ext cx="475488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Its strengths are language and documents</a:t>
            </a:r>
            <a:endParaRPr lang="en-US" sz="1600" dirty="0"/>
          </a:p>
        </p:txBody>
      </p:sp>
      <p:sp>
        <p:nvSpPr>
          <p:cNvPr id="11" name="Text 7"/>
          <p:cNvSpPr/>
          <p:nvPr/>
        </p:nvSpPr>
        <p:spPr>
          <a:xfrm>
            <a:off x="1463040" y="3712464"/>
            <a:ext cx="4754880" cy="5943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Commitments, deeds, mortgages, emails, legal descriptions. Text in, structured answers out.</a:t>
            </a:r>
            <a:endParaRPr lang="en-US" sz="1250" dirty="0"/>
          </a:p>
        </p:txBody>
      </p:sp>
      <p:sp>
        <p:nvSpPr>
          <p:cNvPr id="12" name="Shape 8"/>
          <p:cNvSpPr/>
          <p:nvPr/>
        </p:nvSpPr>
        <p:spPr>
          <a:xfrm>
            <a:off x="822960" y="4572000"/>
            <a:ext cx="475488" cy="475488"/>
          </a:xfrm>
          <a:prstGeom prst="ellipse">
            <a:avLst/>
          </a:prstGeom>
          <a:solidFill>
            <a:srgbClr val="D8262C"/>
          </a:solidFill>
          <a:ln/>
        </p:spPr>
        <p:txBody>
          <a:bodyPr/>
          <a:lstStyle/>
          <a:p>
            <a:endParaRPr lang="en-US"/>
          </a:p>
        </p:txBody>
      </p:sp>
      <p:pic>
        <p:nvPicPr>
          <p:cNvPr id="13" name="Image 2" descr="icons/alert_r.png"/>
          <p:cNvPicPr>
            <a:picLocks noChangeAspect="1"/>
          </p:cNvPicPr>
          <p:nvPr/>
        </p:nvPicPr>
        <p:blipFill>
          <a:blip r:embed="rId5"/>
          <a:stretch>
            <a:fillRect/>
          </a:stretch>
        </p:blipFill>
        <p:spPr>
          <a:xfrm>
            <a:off x="932688" y="4681728"/>
            <a:ext cx="256032" cy="256032"/>
          </a:xfrm>
          <a:prstGeom prst="rect">
            <a:avLst/>
          </a:prstGeom>
        </p:spPr>
      </p:pic>
      <p:sp>
        <p:nvSpPr>
          <p:cNvPr id="14" name="Text 9"/>
          <p:cNvSpPr/>
          <p:nvPr/>
        </p:nvSpPr>
        <p:spPr>
          <a:xfrm>
            <a:off x="1463040" y="4517136"/>
            <a:ext cx="475488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It can be confidently wrong</a:t>
            </a:r>
            <a:endParaRPr lang="en-US" sz="1600" dirty="0"/>
          </a:p>
        </p:txBody>
      </p:sp>
      <p:sp>
        <p:nvSpPr>
          <p:cNvPr id="15" name="Text 10"/>
          <p:cNvSpPr/>
          <p:nvPr/>
        </p:nvSpPr>
        <p:spPr>
          <a:xfrm>
            <a:off x="1463040" y="4809744"/>
            <a:ext cx="4754880" cy="5943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When it lacks information it may fill the gap with something plausible. Design your workflow assuming this.</a:t>
            </a:r>
            <a:endParaRPr lang="en-US" sz="1250" dirty="0"/>
          </a:p>
        </p:txBody>
      </p:sp>
      <p:sp>
        <p:nvSpPr>
          <p:cNvPr id="16" name="Shape 11"/>
          <p:cNvSpPr/>
          <p:nvPr/>
        </p:nvSpPr>
        <p:spPr>
          <a:xfrm>
            <a:off x="6400800" y="2286000"/>
            <a:ext cx="4937760" cy="3566160"/>
          </a:xfrm>
          <a:prstGeom prst="roundRect">
            <a:avLst>
              <a:gd name="adj" fmla="val 2051"/>
            </a:avLst>
          </a:prstGeom>
          <a:solidFill>
            <a:srgbClr val="1B2B4B"/>
          </a:solidFill>
          <a:ln/>
        </p:spPr>
        <p:txBody>
          <a:bodyPr/>
          <a:lstStyle/>
          <a:p>
            <a:endParaRPr lang="en-US"/>
          </a:p>
        </p:txBody>
      </p:sp>
      <p:sp>
        <p:nvSpPr>
          <p:cNvPr id="17" name="Text 12"/>
          <p:cNvSpPr/>
          <p:nvPr/>
        </p:nvSpPr>
        <p:spPr>
          <a:xfrm>
            <a:off x="6812280" y="2651760"/>
            <a:ext cx="4114800" cy="365760"/>
          </a:xfrm>
          <a:prstGeom prst="rect">
            <a:avLst/>
          </a:prstGeom>
          <a:noFill/>
          <a:ln/>
        </p:spPr>
        <p:txBody>
          <a:bodyPr wrap="square" lIns="0" tIns="0" rIns="0" bIns="0" rtlCol="0" anchor="ctr"/>
          <a:lstStyle/>
          <a:p>
            <a:pPr marL="0" indent="0">
              <a:buNone/>
            </a:pPr>
            <a:r>
              <a:rPr lang="en-US" sz="1600" b="1" dirty="0">
                <a:solidFill>
                  <a:srgbClr val="9DBFF0"/>
                </a:solidFill>
                <a:latin typeface="Arial" pitchFamily="34" charset="0"/>
                <a:ea typeface="Arial" pitchFamily="34" charset="-122"/>
                <a:cs typeface="Arial" pitchFamily="34" charset="-120"/>
              </a:rPr>
              <a:t>The mental shift</a:t>
            </a:r>
            <a:endParaRPr lang="en-US" sz="1600" dirty="0"/>
          </a:p>
        </p:txBody>
      </p:sp>
      <p:sp>
        <p:nvSpPr>
          <p:cNvPr id="18" name="Text 13"/>
          <p:cNvSpPr/>
          <p:nvPr/>
        </p:nvSpPr>
        <p:spPr>
          <a:xfrm>
            <a:off x="6812280" y="3154680"/>
            <a:ext cx="4206240" cy="11887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Stop asking "is AI smart?"</a:t>
            </a:r>
            <a:endParaRPr lang="en-US" sz="2000" dirty="0"/>
          </a:p>
          <a:p>
            <a:pPr marL="0" indent="0">
              <a:buNone/>
            </a:pPr>
            <a:r>
              <a:rPr lang="en-US" sz="2000" b="1" dirty="0">
                <a:solidFill>
                  <a:srgbClr val="FFFFFF"/>
                </a:solidFill>
                <a:latin typeface="Arial" pitchFamily="34" charset="0"/>
                <a:ea typeface="Arial" pitchFamily="34" charset="-122"/>
                <a:cs typeface="Arial" pitchFamily="34" charset="-120"/>
              </a:rPr>
              <a:t>Start asking "is this task a good fit?"</a:t>
            </a:r>
            <a:endParaRPr lang="en-US" sz="2000" dirty="0"/>
          </a:p>
        </p:txBody>
      </p:sp>
      <p:sp>
        <p:nvSpPr>
          <p:cNvPr id="19" name="Text 14"/>
          <p:cNvSpPr/>
          <p:nvPr/>
        </p:nvSpPr>
        <p:spPr>
          <a:xfrm>
            <a:off x="6812280" y="4526280"/>
            <a:ext cx="4206240" cy="1097280"/>
          </a:xfrm>
          <a:prstGeom prst="rect">
            <a:avLst/>
          </a:prstGeom>
          <a:noFill/>
          <a:ln/>
        </p:spPr>
        <p:txBody>
          <a:bodyPr wrap="square" lIns="0" tIns="0" rIns="0" bIns="0" rtlCol="0" anchor="ctr"/>
          <a:lstStyle/>
          <a:p>
            <a:pPr marL="0" indent="0">
              <a:buNone/>
            </a:pPr>
            <a:r>
              <a:rPr lang="en-US" sz="1300" dirty="0">
                <a:solidFill>
                  <a:srgbClr val="9DBFF0"/>
                </a:solidFill>
                <a:latin typeface="Arial" pitchFamily="34" charset="0"/>
                <a:ea typeface="Arial" pitchFamily="34" charset="-122"/>
                <a:cs typeface="Arial" pitchFamily="34" charset="-120"/>
              </a:rPr>
              <a:t>The same tool that drafts a flawless summary can also invent a book and page number. The difference is the task, not the tool.</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Not all models are the same</a:t>
            </a:r>
            <a:endParaRPr lang="en-US" sz="3600" dirty="0"/>
          </a:p>
        </p:txBody>
      </p:sp>
      <p:sp>
        <p:nvSpPr>
          <p:cNvPr id="3" name="Text 1"/>
          <p:cNvSpPr/>
          <p:nvPr/>
        </p:nvSpPr>
        <p:spPr>
          <a:xfrm>
            <a:off x="822960" y="1234440"/>
            <a:ext cx="10424160" cy="36576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Two questions decide which one belongs on a job: who controls it, and how much capability the task actually needs.</a:t>
            </a:r>
            <a:endParaRPr lang="en-US" sz="1600" dirty="0"/>
          </a:p>
        </p:txBody>
      </p:sp>
      <p:sp>
        <p:nvSpPr>
          <p:cNvPr id="4" name="Shape 2"/>
          <p:cNvSpPr/>
          <p:nvPr/>
        </p:nvSpPr>
        <p:spPr>
          <a:xfrm>
            <a:off x="822960" y="1783080"/>
            <a:ext cx="5074920" cy="3246120"/>
          </a:xfrm>
          <a:prstGeom prst="roundRect">
            <a:avLst>
              <a:gd name="adj" fmla="val 2254"/>
            </a:avLst>
          </a:prstGeom>
          <a:solidFill>
            <a:srgbClr val="F4F6FA"/>
          </a:solidFill>
          <a:ln/>
        </p:spPr>
        <p:txBody>
          <a:bodyPr/>
          <a:lstStyle/>
          <a:p>
            <a:endParaRPr lang="en-US"/>
          </a:p>
        </p:txBody>
      </p:sp>
      <p:sp>
        <p:nvSpPr>
          <p:cNvPr id="5" name="Shape 3"/>
          <p:cNvSpPr/>
          <p:nvPr/>
        </p:nvSpPr>
        <p:spPr>
          <a:xfrm>
            <a:off x="1188720" y="2057400"/>
            <a:ext cx="548640" cy="548640"/>
          </a:xfrm>
          <a:prstGeom prst="ellipse">
            <a:avLst/>
          </a:prstGeom>
          <a:solidFill>
            <a:srgbClr val="2E6FD8"/>
          </a:solidFill>
          <a:ln/>
        </p:spPr>
        <p:txBody>
          <a:bodyPr/>
          <a:lstStyle/>
          <a:p>
            <a:endParaRPr lang="en-US"/>
          </a:p>
        </p:txBody>
      </p:sp>
      <p:pic>
        <p:nvPicPr>
          <p:cNvPr id="6" name="Image 0" descr="icons/zap_w.png"/>
          <p:cNvPicPr>
            <a:picLocks noChangeAspect="1"/>
          </p:cNvPicPr>
          <p:nvPr/>
        </p:nvPicPr>
        <p:blipFill>
          <a:blip r:embed="rId3"/>
          <a:stretch>
            <a:fillRect/>
          </a:stretch>
        </p:blipFill>
        <p:spPr>
          <a:xfrm>
            <a:off x="1325880" y="2194560"/>
            <a:ext cx="274320" cy="274320"/>
          </a:xfrm>
          <a:prstGeom prst="rect">
            <a:avLst/>
          </a:prstGeom>
        </p:spPr>
      </p:pic>
      <p:sp>
        <p:nvSpPr>
          <p:cNvPr id="7" name="Text 4"/>
          <p:cNvSpPr/>
          <p:nvPr/>
        </p:nvSpPr>
        <p:spPr>
          <a:xfrm>
            <a:off x="1874520" y="2148840"/>
            <a:ext cx="3657600" cy="365760"/>
          </a:xfrm>
          <a:prstGeom prst="rect">
            <a:avLst/>
          </a:prstGeom>
          <a:noFill/>
          <a:ln/>
        </p:spPr>
        <p:txBody>
          <a:bodyPr wrap="square" lIns="0" tIns="0" rIns="0" bIns="0" rtlCol="0" anchor="ctr"/>
          <a:lstStyle/>
          <a:p>
            <a:pPr marL="0" indent="0">
              <a:buNone/>
            </a:pPr>
            <a:r>
              <a:rPr lang="en-US" sz="2000" b="1" dirty="0">
                <a:solidFill>
                  <a:srgbClr val="1B2B4B"/>
                </a:solidFill>
                <a:latin typeface="Arial" pitchFamily="34" charset="0"/>
                <a:ea typeface="Arial" pitchFamily="34" charset="-122"/>
                <a:cs typeface="Arial" pitchFamily="34" charset="-120"/>
              </a:rPr>
              <a:t>Frontier models</a:t>
            </a:r>
            <a:endParaRPr lang="en-US" sz="2000" dirty="0"/>
          </a:p>
        </p:txBody>
      </p:sp>
      <p:sp>
        <p:nvSpPr>
          <p:cNvPr id="8" name="Text 5"/>
          <p:cNvSpPr/>
          <p:nvPr/>
        </p:nvSpPr>
        <p:spPr>
          <a:xfrm>
            <a:off x="1188720" y="2788920"/>
            <a:ext cx="4389120" cy="2011680"/>
          </a:xfrm>
          <a:prstGeom prst="rect">
            <a:avLst/>
          </a:prstGeom>
          <a:noFill/>
          <a:ln/>
        </p:spPr>
        <p:txBody>
          <a:bodyPr wrap="square" lIns="0" tIns="0" rIns="0" bIns="0" rtlCol="0" anchor="ctr"/>
          <a:lstStyle/>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Run by the large labs and reached through their service</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Best accuracy on hard reading and reasoning</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Your documents go to their servers, so the contract matters</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Priced per use, nothing to install or maintain</a:t>
            </a:r>
            <a:endParaRPr lang="en-US" sz="1300" dirty="0"/>
          </a:p>
        </p:txBody>
      </p:sp>
      <p:sp>
        <p:nvSpPr>
          <p:cNvPr id="9" name="Shape 6"/>
          <p:cNvSpPr/>
          <p:nvPr/>
        </p:nvSpPr>
        <p:spPr>
          <a:xfrm>
            <a:off x="6263640" y="1783080"/>
            <a:ext cx="5074920" cy="3246120"/>
          </a:xfrm>
          <a:prstGeom prst="roundRect">
            <a:avLst>
              <a:gd name="adj" fmla="val 2254"/>
            </a:avLst>
          </a:prstGeom>
          <a:solidFill>
            <a:srgbClr val="F4F6FA"/>
          </a:solidFill>
          <a:ln/>
        </p:spPr>
        <p:txBody>
          <a:bodyPr/>
          <a:lstStyle/>
          <a:p>
            <a:endParaRPr lang="en-US"/>
          </a:p>
        </p:txBody>
      </p:sp>
      <p:sp>
        <p:nvSpPr>
          <p:cNvPr id="10" name="Shape 7"/>
          <p:cNvSpPr/>
          <p:nvPr/>
        </p:nvSpPr>
        <p:spPr>
          <a:xfrm>
            <a:off x="6629400" y="2057400"/>
            <a:ext cx="548640" cy="548640"/>
          </a:xfrm>
          <a:prstGeom prst="ellipse">
            <a:avLst/>
          </a:prstGeom>
          <a:solidFill>
            <a:srgbClr val="1B2B4B"/>
          </a:solidFill>
          <a:ln/>
        </p:spPr>
        <p:txBody>
          <a:bodyPr/>
          <a:lstStyle/>
          <a:p>
            <a:endParaRPr lang="en-US"/>
          </a:p>
        </p:txBody>
      </p:sp>
      <p:pic>
        <p:nvPicPr>
          <p:cNvPr id="11" name="Image 1" descr="icons/shield_w.png"/>
          <p:cNvPicPr>
            <a:picLocks noChangeAspect="1"/>
          </p:cNvPicPr>
          <p:nvPr/>
        </p:nvPicPr>
        <p:blipFill>
          <a:blip r:embed="rId4"/>
          <a:stretch>
            <a:fillRect/>
          </a:stretch>
        </p:blipFill>
        <p:spPr>
          <a:xfrm>
            <a:off x="6766560" y="2194560"/>
            <a:ext cx="274320" cy="274320"/>
          </a:xfrm>
          <a:prstGeom prst="rect">
            <a:avLst/>
          </a:prstGeom>
        </p:spPr>
      </p:pic>
      <p:sp>
        <p:nvSpPr>
          <p:cNvPr id="12" name="Text 8"/>
          <p:cNvSpPr/>
          <p:nvPr/>
        </p:nvSpPr>
        <p:spPr>
          <a:xfrm>
            <a:off x="7315200" y="2148840"/>
            <a:ext cx="3657600" cy="365760"/>
          </a:xfrm>
          <a:prstGeom prst="rect">
            <a:avLst/>
          </a:prstGeom>
          <a:noFill/>
          <a:ln/>
        </p:spPr>
        <p:txBody>
          <a:bodyPr wrap="square" lIns="0" tIns="0" rIns="0" bIns="0" rtlCol="0" anchor="ctr"/>
          <a:lstStyle/>
          <a:p>
            <a:pPr marL="0" indent="0">
              <a:buNone/>
            </a:pPr>
            <a:r>
              <a:rPr lang="en-US" sz="2000" b="1" dirty="0">
                <a:solidFill>
                  <a:srgbClr val="1B2B4B"/>
                </a:solidFill>
                <a:latin typeface="Arial" pitchFamily="34" charset="0"/>
                <a:ea typeface="Arial" pitchFamily="34" charset="-122"/>
                <a:cs typeface="Arial" pitchFamily="34" charset="-120"/>
              </a:rPr>
              <a:t>Open weight models</a:t>
            </a:r>
            <a:endParaRPr lang="en-US" sz="2000" dirty="0"/>
          </a:p>
        </p:txBody>
      </p:sp>
      <p:sp>
        <p:nvSpPr>
          <p:cNvPr id="13" name="Text 9"/>
          <p:cNvSpPr/>
          <p:nvPr/>
        </p:nvSpPr>
        <p:spPr>
          <a:xfrm>
            <a:off x="6629400" y="2788920"/>
            <a:ext cx="4389120" cy="2011680"/>
          </a:xfrm>
          <a:prstGeom prst="rect">
            <a:avLst/>
          </a:prstGeom>
          <a:noFill/>
          <a:ln/>
        </p:spPr>
        <p:txBody>
          <a:bodyPr wrap="square" lIns="0" tIns="0" rIns="0" bIns="0" rtlCol="0" anchor="ctr"/>
          <a:lstStyle/>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Published weights you can download and run yourself</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Documents never leave hardware you control</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Close to frontier quality on routine work, behind on the hardest</a:t>
            </a:r>
            <a:endParaRPr lang="en-US" sz="1300" dirty="0"/>
          </a:p>
          <a:p>
            <a:pPr marL="342900" indent="-342900">
              <a:spcAft>
                <a:spcPts val="900"/>
              </a:spcAft>
              <a:buSzPct val="100000"/>
              <a:buChar char="•"/>
            </a:pPr>
            <a:r>
              <a:rPr lang="en-US" sz="1300" dirty="0">
                <a:solidFill>
                  <a:srgbClr val="1B2B4B"/>
                </a:solidFill>
                <a:latin typeface="Arial" pitchFamily="34" charset="0"/>
                <a:ea typeface="Arial" pitchFamily="34" charset="-122"/>
                <a:cs typeface="Arial" pitchFamily="34" charset="-120"/>
              </a:rPr>
              <a:t>You own the servers, the updates, and the security</a:t>
            </a:r>
            <a:endParaRPr lang="en-US" sz="1300" dirty="0"/>
          </a:p>
        </p:txBody>
      </p:sp>
      <p:sp>
        <p:nvSpPr>
          <p:cNvPr id="14" name="Shape 10"/>
          <p:cNvSpPr/>
          <p:nvPr/>
        </p:nvSpPr>
        <p:spPr>
          <a:xfrm>
            <a:off x="822960" y="5257800"/>
            <a:ext cx="10561320" cy="960120"/>
          </a:xfrm>
          <a:prstGeom prst="roundRect">
            <a:avLst>
              <a:gd name="adj" fmla="val 7619"/>
            </a:avLst>
          </a:prstGeom>
          <a:solidFill>
            <a:srgbClr val="1B2B4B"/>
          </a:solidFill>
          <a:ln/>
        </p:spPr>
        <p:txBody>
          <a:bodyPr/>
          <a:lstStyle/>
          <a:p>
            <a:endParaRPr lang="en-US"/>
          </a:p>
        </p:txBody>
      </p:sp>
      <p:sp>
        <p:nvSpPr>
          <p:cNvPr id="15" name="Text 11"/>
          <p:cNvSpPr/>
          <p:nvPr/>
        </p:nvSpPr>
        <p:spPr>
          <a:xfrm>
            <a:off x="1188720" y="5486400"/>
            <a:ext cx="9875520" cy="548640"/>
          </a:xfrm>
          <a:prstGeom prst="rect">
            <a:avLst/>
          </a:prstGeom>
          <a:noFill/>
          <a:ln/>
        </p:spPr>
        <p:txBody>
          <a:bodyPr wrap="square" lIns="0" tIns="0" rIns="0" bIns="0" rtlCol="0" anchor="ctr"/>
          <a:lstStyle/>
          <a:p>
            <a:pPr marL="0" indent="0">
              <a:buNone/>
            </a:pPr>
            <a:r>
              <a:rPr lang="en-US" sz="1450" b="1" dirty="0">
                <a:solidFill>
                  <a:srgbClr val="D8262C"/>
                </a:solidFill>
                <a:latin typeface="Arial" pitchFamily="34" charset="0"/>
                <a:ea typeface="Arial" pitchFamily="34" charset="-122"/>
                <a:cs typeface="Arial" pitchFamily="34" charset="-120"/>
              </a:rPr>
              <a:t>Every family has a tier ladder. </a:t>
            </a:r>
            <a:r>
              <a:rPr lang="en-US" sz="1450" dirty="0">
                <a:solidFill>
                  <a:srgbClr val="FFFFFF"/>
                </a:solidFill>
                <a:latin typeface="Arial" pitchFamily="34" charset="0"/>
                <a:ea typeface="Arial" pitchFamily="34" charset="-122"/>
                <a:cs typeface="Arial" pitchFamily="34" charset="-120"/>
              </a:rPr>
              <a:t>A small fast model classifies a document. A large one handles judgment. Matching the tier to the task is most of the cost control.</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Tokens are the unit of cost</a:t>
            </a:r>
            <a:endParaRPr lang="en-US" sz="3600" dirty="0"/>
          </a:p>
        </p:txBody>
      </p:sp>
      <p:sp>
        <p:nvSpPr>
          <p:cNvPr id="3" name="Text 1"/>
          <p:cNvSpPr/>
          <p:nvPr/>
        </p:nvSpPr>
        <p:spPr>
          <a:xfrm>
            <a:off x="822960" y="1234440"/>
            <a:ext cx="10424160" cy="41148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Models read and write in tokens, not words. A token is roughly three quarters of a word, and you are billed for everything that goes in and everything that comes back.</a:t>
            </a:r>
            <a:endParaRPr lang="en-US" sz="1600" dirty="0"/>
          </a:p>
        </p:txBody>
      </p:sp>
      <p:sp>
        <p:nvSpPr>
          <p:cNvPr id="4" name="Shape 2"/>
          <p:cNvSpPr/>
          <p:nvPr/>
        </p:nvSpPr>
        <p:spPr>
          <a:xfrm>
            <a:off x="822960" y="1874520"/>
            <a:ext cx="3337560" cy="1600200"/>
          </a:xfrm>
          <a:prstGeom prst="roundRect">
            <a:avLst>
              <a:gd name="adj" fmla="val 4571"/>
            </a:avLst>
          </a:prstGeom>
          <a:solidFill>
            <a:srgbClr val="F4F6FA"/>
          </a:solidFill>
          <a:ln/>
        </p:spPr>
        <p:txBody>
          <a:bodyPr/>
          <a:lstStyle/>
          <a:p>
            <a:endParaRPr lang="en-US"/>
          </a:p>
        </p:txBody>
      </p:sp>
      <p:sp>
        <p:nvSpPr>
          <p:cNvPr id="5" name="Text 3"/>
          <p:cNvSpPr/>
          <p:nvPr/>
        </p:nvSpPr>
        <p:spPr>
          <a:xfrm>
            <a:off x="1097280" y="2057400"/>
            <a:ext cx="2788920" cy="685800"/>
          </a:xfrm>
          <a:prstGeom prst="rect">
            <a:avLst/>
          </a:prstGeom>
          <a:noFill/>
          <a:ln/>
        </p:spPr>
        <p:txBody>
          <a:bodyPr wrap="square" lIns="0" tIns="0" rIns="0" bIns="0" rtlCol="0" anchor="ctr"/>
          <a:lstStyle/>
          <a:p>
            <a:pPr marL="0" indent="0">
              <a:buNone/>
            </a:pPr>
            <a:r>
              <a:rPr lang="en-US" sz="4000" b="1" dirty="0">
                <a:solidFill>
                  <a:srgbClr val="2E6FD8"/>
                </a:solidFill>
                <a:latin typeface="Arial" pitchFamily="34" charset="0"/>
                <a:ea typeface="Arial" pitchFamily="34" charset="-122"/>
                <a:cs typeface="Arial" pitchFamily="34" charset="-120"/>
              </a:rPr>
              <a:t>750</a:t>
            </a:r>
            <a:endParaRPr lang="en-US" sz="4000" dirty="0"/>
          </a:p>
        </p:txBody>
      </p:sp>
      <p:sp>
        <p:nvSpPr>
          <p:cNvPr id="6" name="Text 4"/>
          <p:cNvSpPr/>
          <p:nvPr/>
        </p:nvSpPr>
        <p:spPr>
          <a:xfrm>
            <a:off x="1097280" y="2788920"/>
            <a:ext cx="2834640" cy="50292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words in about 1,000 tokens</a:t>
            </a:r>
            <a:endParaRPr lang="en-US" sz="1300" dirty="0"/>
          </a:p>
        </p:txBody>
      </p:sp>
      <p:sp>
        <p:nvSpPr>
          <p:cNvPr id="7" name="Shape 5"/>
          <p:cNvSpPr/>
          <p:nvPr/>
        </p:nvSpPr>
        <p:spPr>
          <a:xfrm>
            <a:off x="4434840" y="1874520"/>
            <a:ext cx="3337560" cy="1600200"/>
          </a:xfrm>
          <a:prstGeom prst="roundRect">
            <a:avLst>
              <a:gd name="adj" fmla="val 4571"/>
            </a:avLst>
          </a:prstGeom>
          <a:solidFill>
            <a:srgbClr val="F4F6FA"/>
          </a:solidFill>
          <a:ln/>
        </p:spPr>
        <p:txBody>
          <a:bodyPr/>
          <a:lstStyle/>
          <a:p>
            <a:endParaRPr lang="en-US"/>
          </a:p>
        </p:txBody>
      </p:sp>
      <p:sp>
        <p:nvSpPr>
          <p:cNvPr id="8" name="Text 6"/>
          <p:cNvSpPr/>
          <p:nvPr/>
        </p:nvSpPr>
        <p:spPr>
          <a:xfrm>
            <a:off x="4709160" y="2057400"/>
            <a:ext cx="2788920" cy="685800"/>
          </a:xfrm>
          <a:prstGeom prst="rect">
            <a:avLst/>
          </a:prstGeom>
          <a:noFill/>
          <a:ln/>
        </p:spPr>
        <p:txBody>
          <a:bodyPr wrap="square" lIns="0" tIns="0" rIns="0" bIns="0" rtlCol="0" anchor="ctr"/>
          <a:lstStyle/>
          <a:p>
            <a:pPr marL="0" indent="0">
              <a:buNone/>
            </a:pPr>
            <a:r>
              <a:rPr lang="en-US" sz="4000" b="1" dirty="0">
                <a:solidFill>
                  <a:srgbClr val="1B2B4B"/>
                </a:solidFill>
                <a:latin typeface="Arial" pitchFamily="34" charset="0"/>
                <a:ea typeface="Arial" pitchFamily="34" charset="-122"/>
                <a:cs typeface="Arial" pitchFamily="34" charset="-120"/>
              </a:rPr>
              <a:t>20k</a:t>
            </a:r>
            <a:endParaRPr lang="en-US" sz="4000" dirty="0"/>
          </a:p>
        </p:txBody>
      </p:sp>
      <p:sp>
        <p:nvSpPr>
          <p:cNvPr id="9" name="Text 7"/>
          <p:cNvSpPr/>
          <p:nvPr/>
        </p:nvSpPr>
        <p:spPr>
          <a:xfrm>
            <a:off x="4709160" y="2788920"/>
            <a:ext cx="2834640" cy="50292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tokens in a typical commitment</a:t>
            </a:r>
            <a:endParaRPr lang="en-US" sz="1300" dirty="0"/>
          </a:p>
        </p:txBody>
      </p:sp>
      <p:sp>
        <p:nvSpPr>
          <p:cNvPr id="10" name="Shape 8"/>
          <p:cNvSpPr/>
          <p:nvPr/>
        </p:nvSpPr>
        <p:spPr>
          <a:xfrm>
            <a:off x="8046720" y="1874520"/>
            <a:ext cx="3337560" cy="1600200"/>
          </a:xfrm>
          <a:prstGeom prst="roundRect">
            <a:avLst>
              <a:gd name="adj" fmla="val 4571"/>
            </a:avLst>
          </a:prstGeom>
          <a:solidFill>
            <a:srgbClr val="F4F6FA"/>
          </a:solidFill>
          <a:ln/>
        </p:spPr>
        <p:txBody>
          <a:bodyPr/>
          <a:lstStyle/>
          <a:p>
            <a:endParaRPr lang="en-US"/>
          </a:p>
        </p:txBody>
      </p:sp>
      <p:sp>
        <p:nvSpPr>
          <p:cNvPr id="11" name="Text 9"/>
          <p:cNvSpPr/>
          <p:nvPr/>
        </p:nvSpPr>
        <p:spPr>
          <a:xfrm>
            <a:off x="8321040" y="2057400"/>
            <a:ext cx="2788920" cy="685800"/>
          </a:xfrm>
          <a:prstGeom prst="rect">
            <a:avLst/>
          </a:prstGeom>
          <a:noFill/>
          <a:ln/>
        </p:spPr>
        <p:txBody>
          <a:bodyPr wrap="square" lIns="0" tIns="0" rIns="0" bIns="0" rtlCol="0" anchor="ctr"/>
          <a:lstStyle/>
          <a:p>
            <a:pPr marL="0" indent="0">
              <a:buNone/>
            </a:pPr>
            <a:r>
              <a:rPr lang="en-US" sz="4000" b="1" dirty="0">
                <a:solidFill>
                  <a:srgbClr val="D8262C"/>
                </a:solidFill>
                <a:latin typeface="Arial" pitchFamily="34" charset="0"/>
                <a:ea typeface="Arial" pitchFamily="34" charset="-122"/>
                <a:cs typeface="Arial" pitchFamily="34" charset="-120"/>
              </a:rPr>
              <a:t>cents</a:t>
            </a:r>
            <a:endParaRPr lang="en-US" sz="4000" dirty="0"/>
          </a:p>
        </p:txBody>
      </p:sp>
      <p:sp>
        <p:nvSpPr>
          <p:cNvPr id="12" name="Text 10"/>
          <p:cNvSpPr/>
          <p:nvPr/>
        </p:nvSpPr>
        <p:spPr>
          <a:xfrm>
            <a:off x="8321040" y="2788920"/>
            <a:ext cx="2834640" cy="502920"/>
          </a:xfrm>
          <a:prstGeom prst="rect">
            <a:avLst/>
          </a:prstGeom>
          <a:noFill/>
          <a:ln/>
        </p:spPr>
        <p:txBody>
          <a:bodyPr wrap="square" lIns="0" tIns="0" rIns="0" bIns="0" rtlCol="0" anchor="ctr"/>
          <a:lstStyle/>
          <a:p>
            <a:pPr marL="0" indent="0">
              <a:buNone/>
            </a:pPr>
            <a:r>
              <a:rPr lang="en-US" sz="1300" dirty="0">
                <a:solidFill>
                  <a:srgbClr val="5A6472"/>
                </a:solidFill>
                <a:latin typeface="Arial" pitchFamily="34" charset="0"/>
                <a:ea typeface="Arial" pitchFamily="34" charset="-122"/>
                <a:cs typeface="Arial" pitchFamily="34" charset="-120"/>
              </a:rPr>
              <a:t>to have a model read one</a:t>
            </a:r>
            <a:endParaRPr lang="en-US" sz="1300" dirty="0"/>
          </a:p>
        </p:txBody>
      </p:sp>
      <p:sp>
        <p:nvSpPr>
          <p:cNvPr id="13" name="Shape 11"/>
          <p:cNvSpPr/>
          <p:nvPr/>
        </p:nvSpPr>
        <p:spPr>
          <a:xfrm>
            <a:off x="822960" y="3749040"/>
            <a:ext cx="5074920" cy="1828800"/>
          </a:xfrm>
          <a:prstGeom prst="roundRect">
            <a:avLst>
              <a:gd name="adj" fmla="val 4000"/>
            </a:avLst>
          </a:prstGeom>
          <a:solidFill>
            <a:srgbClr val="F4F6FA"/>
          </a:solidFill>
          <a:ln/>
        </p:spPr>
        <p:txBody>
          <a:bodyPr/>
          <a:lstStyle/>
          <a:p>
            <a:endParaRPr lang="en-US"/>
          </a:p>
        </p:txBody>
      </p:sp>
      <p:sp>
        <p:nvSpPr>
          <p:cNvPr id="14" name="Shape 12"/>
          <p:cNvSpPr/>
          <p:nvPr/>
        </p:nvSpPr>
        <p:spPr>
          <a:xfrm>
            <a:off x="1188720" y="4023360"/>
            <a:ext cx="457200" cy="457200"/>
          </a:xfrm>
          <a:prstGeom prst="ellipse">
            <a:avLst/>
          </a:prstGeom>
          <a:solidFill>
            <a:srgbClr val="2E6FD8"/>
          </a:solidFill>
          <a:ln/>
        </p:spPr>
        <p:txBody>
          <a:bodyPr/>
          <a:lstStyle/>
          <a:p>
            <a:endParaRPr lang="en-US"/>
          </a:p>
        </p:txBody>
      </p:sp>
      <p:pic>
        <p:nvPicPr>
          <p:cNvPr id="15" name="Image 0" descr="icons/layers_w.png"/>
          <p:cNvPicPr>
            <a:picLocks noChangeAspect="1"/>
          </p:cNvPicPr>
          <p:nvPr/>
        </p:nvPicPr>
        <p:blipFill>
          <a:blip r:embed="rId3"/>
          <a:stretch>
            <a:fillRect/>
          </a:stretch>
        </p:blipFill>
        <p:spPr>
          <a:xfrm>
            <a:off x="1298448" y="4133088"/>
            <a:ext cx="237744" cy="237744"/>
          </a:xfrm>
          <a:prstGeom prst="rect">
            <a:avLst/>
          </a:prstGeom>
        </p:spPr>
      </p:pic>
      <p:sp>
        <p:nvSpPr>
          <p:cNvPr id="16" name="Text 13"/>
          <p:cNvSpPr/>
          <p:nvPr/>
        </p:nvSpPr>
        <p:spPr>
          <a:xfrm>
            <a:off x="1783080" y="4069080"/>
            <a:ext cx="3840480" cy="365760"/>
          </a:xfrm>
          <a:prstGeom prst="rect">
            <a:avLst/>
          </a:prstGeom>
          <a:noFill/>
          <a:ln/>
        </p:spPr>
        <p:txBody>
          <a:bodyPr wrap="square" lIns="0" tIns="0" rIns="0" bIns="0" rtlCol="0" anchor="ctr"/>
          <a:lstStyle/>
          <a:p>
            <a:pPr marL="0" indent="0">
              <a:buNone/>
            </a:pPr>
            <a:r>
              <a:rPr lang="en-US" sz="1700" b="1" dirty="0">
                <a:solidFill>
                  <a:srgbClr val="1B2B4B"/>
                </a:solidFill>
                <a:latin typeface="Arial" pitchFamily="34" charset="0"/>
                <a:ea typeface="Arial" pitchFamily="34" charset="-122"/>
                <a:cs typeface="Arial" pitchFamily="34" charset="-120"/>
              </a:rPr>
              <a:t>The context window</a:t>
            </a:r>
            <a:endParaRPr lang="en-US" sz="1700" dirty="0"/>
          </a:p>
        </p:txBody>
      </p:sp>
      <p:sp>
        <p:nvSpPr>
          <p:cNvPr id="17" name="Text 14"/>
          <p:cNvSpPr/>
          <p:nvPr/>
        </p:nvSpPr>
        <p:spPr>
          <a:xfrm>
            <a:off x="1188720" y="4617720"/>
            <a:ext cx="4434840" cy="86868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How much the model can hold at once. Large windows let you drop in a whole file, but every token in there is billed, and accuracy drops when it is packed with material the question never needed.</a:t>
            </a:r>
            <a:endParaRPr lang="en-US" sz="1250" dirty="0"/>
          </a:p>
        </p:txBody>
      </p:sp>
      <p:sp>
        <p:nvSpPr>
          <p:cNvPr id="18" name="Shape 15"/>
          <p:cNvSpPr/>
          <p:nvPr/>
        </p:nvSpPr>
        <p:spPr>
          <a:xfrm>
            <a:off x="6263640" y="3749040"/>
            <a:ext cx="5074920" cy="1828800"/>
          </a:xfrm>
          <a:prstGeom prst="roundRect">
            <a:avLst>
              <a:gd name="adj" fmla="val 4000"/>
            </a:avLst>
          </a:prstGeom>
          <a:solidFill>
            <a:srgbClr val="1B2B4B"/>
          </a:solidFill>
          <a:ln/>
        </p:spPr>
        <p:txBody>
          <a:bodyPr/>
          <a:lstStyle/>
          <a:p>
            <a:endParaRPr lang="en-US"/>
          </a:p>
        </p:txBody>
      </p:sp>
      <p:sp>
        <p:nvSpPr>
          <p:cNvPr id="19" name="Shape 16"/>
          <p:cNvSpPr/>
          <p:nvPr/>
        </p:nvSpPr>
        <p:spPr>
          <a:xfrm>
            <a:off x="6629400" y="4023360"/>
            <a:ext cx="457200" cy="457200"/>
          </a:xfrm>
          <a:prstGeom prst="ellipse">
            <a:avLst/>
          </a:prstGeom>
          <a:solidFill>
            <a:srgbClr val="D8262C"/>
          </a:solidFill>
          <a:ln/>
        </p:spPr>
        <p:txBody>
          <a:bodyPr/>
          <a:lstStyle/>
          <a:p>
            <a:endParaRPr lang="en-US"/>
          </a:p>
        </p:txBody>
      </p:sp>
      <p:pic>
        <p:nvPicPr>
          <p:cNvPr id="20" name="Image 1" descr="icons/trend_w.png"/>
          <p:cNvPicPr>
            <a:picLocks noChangeAspect="1"/>
          </p:cNvPicPr>
          <p:nvPr/>
        </p:nvPicPr>
        <p:blipFill>
          <a:blip r:embed="rId4"/>
          <a:stretch>
            <a:fillRect/>
          </a:stretch>
        </p:blipFill>
        <p:spPr>
          <a:xfrm>
            <a:off x="6739128" y="4133088"/>
            <a:ext cx="237744" cy="237744"/>
          </a:xfrm>
          <a:prstGeom prst="rect">
            <a:avLst/>
          </a:prstGeom>
        </p:spPr>
      </p:pic>
      <p:sp>
        <p:nvSpPr>
          <p:cNvPr id="21" name="Text 17"/>
          <p:cNvSpPr/>
          <p:nvPr/>
        </p:nvSpPr>
        <p:spPr>
          <a:xfrm>
            <a:off x="7223760" y="4069080"/>
            <a:ext cx="3840480" cy="36576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What drives your bill</a:t>
            </a:r>
            <a:endParaRPr lang="en-US" sz="1700" dirty="0"/>
          </a:p>
        </p:txBody>
      </p:sp>
      <p:sp>
        <p:nvSpPr>
          <p:cNvPr id="22" name="Text 18"/>
          <p:cNvSpPr/>
          <p:nvPr/>
        </p:nvSpPr>
        <p:spPr>
          <a:xfrm>
            <a:off x="6629400" y="4617720"/>
            <a:ext cx="4434840" cy="868680"/>
          </a:xfrm>
          <a:prstGeom prst="rect">
            <a:avLst/>
          </a:prstGeom>
          <a:noFill/>
          <a:ln/>
        </p:spPr>
        <p:txBody>
          <a:bodyPr wrap="square" lIns="0" tIns="0" rIns="0" bIns="0" rtlCol="0" anchor="ctr"/>
          <a:lstStyle/>
          <a:p>
            <a:pPr marL="0" indent="0">
              <a:buNone/>
            </a:pPr>
            <a:r>
              <a:rPr lang="en-US" sz="1250" dirty="0">
                <a:solidFill>
                  <a:srgbClr val="9DBFF0"/>
                </a:solidFill>
                <a:latin typeface="Arial" pitchFamily="34" charset="0"/>
                <a:ea typeface="Arial" pitchFamily="34" charset="-122"/>
                <a:cs typeface="Arial" pitchFamily="34" charset="-120"/>
              </a:rPr>
              <a:t>Pages processed, not seats. A chat subscription is a flat monthly cost. Automation is metered per document, so spend tracks your file count and you can forecast it per closing.</a:t>
            </a:r>
            <a:endParaRPr lang="en-US" sz="1250" dirty="0"/>
          </a:p>
        </p:txBody>
      </p:sp>
      <p:sp>
        <p:nvSpPr>
          <p:cNvPr id="23" name="Text 19"/>
          <p:cNvSpPr/>
          <p:nvPr/>
        </p:nvSpPr>
        <p:spPr>
          <a:xfrm>
            <a:off x="822960" y="5806440"/>
            <a:ext cx="10515600" cy="457200"/>
          </a:xfrm>
          <a:prstGeom prst="rect">
            <a:avLst/>
          </a:prstGeom>
          <a:noFill/>
          <a:ln/>
        </p:spPr>
        <p:txBody>
          <a:bodyPr wrap="square" lIns="0" tIns="0" rIns="0" bIns="0" rtlCol="0" anchor="ctr"/>
          <a:lstStyle/>
          <a:p>
            <a:pPr marL="0" indent="0">
              <a:buNone/>
            </a:pPr>
            <a:r>
              <a:rPr lang="en-US" sz="1450" b="1" i="1" dirty="0">
                <a:solidFill>
                  <a:srgbClr val="2E6FD8"/>
                </a:solidFill>
                <a:latin typeface="Arial" pitchFamily="34" charset="0"/>
                <a:ea typeface="Arial" pitchFamily="34" charset="-122"/>
                <a:cs typeface="Arial" pitchFamily="34" charset="-120"/>
              </a:rPr>
              <a:t>This is why the agent retrieves the right documents first instead of handing the model the entire plant.</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Deterministic vs. probabilistic</a:t>
            </a:r>
            <a:endParaRPr lang="en-US" sz="3600" dirty="0"/>
          </a:p>
        </p:txBody>
      </p:sp>
      <p:sp>
        <p:nvSpPr>
          <p:cNvPr id="3" name="Shape 1"/>
          <p:cNvSpPr/>
          <p:nvPr/>
        </p:nvSpPr>
        <p:spPr>
          <a:xfrm>
            <a:off x="822960" y="1554480"/>
            <a:ext cx="5074920" cy="3977640"/>
          </a:xfrm>
          <a:prstGeom prst="roundRect">
            <a:avLst>
              <a:gd name="adj" fmla="val 1839"/>
            </a:avLst>
          </a:prstGeom>
          <a:solidFill>
            <a:srgbClr val="F4F6FA"/>
          </a:solidFill>
          <a:ln/>
        </p:spPr>
        <p:txBody>
          <a:bodyPr/>
          <a:lstStyle/>
          <a:p>
            <a:endParaRPr lang="en-US"/>
          </a:p>
        </p:txBody>
      </p:sp>
      <p:sp>
        <p:nvSpPr>
          <p:cNvPr id="4" name="Shape 2"/>
          <p:cNvSpPr/>
          <p:nvPr/>
        </p:nvSpPr>
        <p:spPr>
          <a:xfrm>
            <a:off x="1188720" y="1874520"/>
            <a:ext cx="548640" cy="548640"/>
          </a:xfrm>
          <a:prstGeom prst="ellipse">
            <a:avLst/>
          </a:prstGeom>
          <a:solidFill>
            <a:srgbClr val="1B2B4B"/>
          </a:solidFill>
          <a:ln/>
        </p:spPr>
        <p:txBody>
          <a:bodyPr/>
          <a:lstStyle/>
          <a:p>
            <a:endParaRPr lang="en-US"/>
          </a:p>
        </p:txBody>
      </p:sp>
      <p:pic>
        <p:nvPicPr>
          <p:cNvPr id="5" name="Image 0" descr="icons/repeat_w.png"/>
          <p:cNvPicPr>
            <a:picLocks noChangeAspect="1"/>
          </p:cNvPicPr>
          <p:nvPr/>
        </p:nvPicPr>
        <p:blipFill>
          <a:blip r:embed="rId3"/>
          <a:stretch>
            <a:fillRect/>
          </a:stretch>
        </p:blipFill>
        <p:spPr>
          <a:xfrm>
            <a:off x="1325880" y="2011680"/>
            <a:ext cx="274320" cy="274320"/>
          </a:xfrm>
          <a:prstGeom prst="rect">
            <a:avLst/>
          </a:prstGeom>
        </p:spPr>
      </p:pic>
      <p:sp>
        <p:nvSpPr>
          <p:cNvPr id="6" name="Text 3"/>
          <p:cNvSpPr/>
          <p:nvPr/>
        </p:nvSpPr>
        <p:spPr>
          <a:xfrm>
            <a:off x="1874520" y="1965960"/>
            <a:ext cx="3200400" cy="365760"/>
          </a:xfrm>
          <a:prstGeom prst="rect">
            <a:avLst/>
          </a:prstGeom>
          <a:noFill/>
          <a:ln/>
        </p:spPr>
        <p:txBody>
          <a:bodyPr wrap="square" lIns="0" tIns="0" rIns="0" bIns="0" rtlCol="0" anchor="ctr"/>
          <a:lstStyle/>
          <a:p>
            <a:pPr marL="0" indent="0">
              <a:buNone/>
            </a:pPr>
            <a:r>
              <a:rPr lang="en-US" sz="2000" b="1" dirty="0">
                <a:solidFill>
                  <a:srgbClr val="1B2B4B"/>
                </a:solidFill>
                <a:latin typeface="Arial" pitchFamily="34" charset="0"/>
                <a:ea typeface="Arial" pitchFamily="34" charset="-122"/>
                <a:cs typeface="Arial" pitchFamily="34" charset="-120"/>
              </a:rPr>
              <a:t>Deterministic</a:t>
            </a:r>
            <a:endParaRPr lang="en-US" sz="2000" dirty="0"/>
          </a:p>
        </p:txBody>
      </p:sp>
      <p:sp>
        <p:nvSpPr>
          <p:cNvPr id="7" name="Text 4"/>
          <p:cNvSpPr/>
          <p:nvPr/>
        </p:nvSpPr>
        <p:spPr>
          <a:xfrm>
            <a:off x="1188720" y="2606040"/>
            <a:ext cx="4389120" cy="320040"/>
          </a:xfrm>
          <a:prstGeom prst="rect">
            <a:avLst/>
          </a:prstGeom>
          <a:noFill/>
          <a:ln/>
        </p:spPr>
        <p:txBody>
          <a:bodyPr wrap="square" lIns="0" tIns="0" rIns="0" bIns="0" rtlCol="0" anchor="ctr"/>
          <a:lstStyle/>
          <a:p>
            <a:pPr marL="0" indent="0">
              <a:buNone/>
            </a:pPr>
            <a:r>
              <a:rPr lang="en-US" sz="1300" b="1" dirty="0">
                <a:solidFill>
                  <a:srgbClr val="5A6472"/>
                </a:solidFill>
                <a:latin typeface="Arial" pitchFamily="34" charset="0"/>
                <a:ea typeface="Arial" pitchFamily="34" charset="-122"/>
                <a:cs typeface="Arial" pitchFamily="34" charset="-120"/>
              </a:rPr>
              <a:t>Same input, same output, every time</a:t>
            </a:r>
            <a:endParaRPr lang="en-US" sz="1300" dirty="0"/>
          </a:p>
        </p:txBody>
      </p:sp>
      <p:sp>
        <p:nvSpPr>
          <p:cNvPr id="8" name="Text 5"/>
          <p:cNvSpPr/>
          <p:nvPr/>
        </p:nvSpPr>
        <p:spPr>
          <a:xfrm>
            <a:off x="1188720" y="3063240"/>
            <a:ext cx="4389120" cy="1554480"/>
          </a:xfrm>
          <a:prstGeom prst="rect">
            <a:avLst/>
          </a:prstGeom>
          <a:noFill/>
          <a:ln/>
        </p:spPr>
        <p:txBody>
          <a:bodyPr wrap="square" lIns="0" tIns="0" rIns="0" bIns="0" rtlCol="0" anchor="ctr"/>
          <a:lstStyle/>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Prorations and payoff math</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Recording fees and transfer tax</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Net sheets and settlement statements</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Anything with a formula or a rule</a:t>
            </a:r>
            <a:endParaRPr lang="en-US" sz="1350" dirty="0"/>
          </a:p>
        </p:txBody>
      </p:sp>
      <p:sp>
        <p:nvSpPr>
          <p:cNvPr id="9" name="Text 6"/>
          <p:cNvSpPr/>
          <p:nvPr/>
        </p:nvSpPr>
        <p:spPr>
          <a:xfrm>
            <a:off x="1188720" y="4800600"/>
            <a:ext cx="4389120" cy="640080"/>
          </a:xfrm>
          <a:prstGeom prst="rect">
            <a:avLst/>
          </a:prstGeom>
          <a:noFill/>
          <a:ln/>
        </p:spPr>
        <p:txBody>
          <a:bodyPr wrap="square" lIns="0" tIns="0" rIns="0" bIns="0" rtlCol="0" anchor="ctr"/>
          <a:lstStyle/>
          <a:p>
            <a:pPr marL="0" indent="0">
              <a:buNone/>
            </a:pPr>
            <a:r>
              <a:rPr lang="en-US" sz="1250" i="1" dirty="0">
                <a:solidFill>
                  <a:srgbClr val="2E6FD8"/>
                </a:solidFill>
                <a:latin typeface="Arial" pitchFamily="34" charset="0"/>
                <a:ea typeface="Arial" pitchFamily="34" charset="-122"/>
                <a:cs typeface="Arial" pitchFamily="34" charset="-120"/>
              </a:rPr>
              <a:t>Keep this in software and formulas. AI should call the calculator, not be the calculator.</a:t>
            </a:r>
            <a:endParaRPr lang="en-US" sz="1250" dirty="0"/>
          </a:p>
        </p:txBody>
      </p:sp>
      <p:sp>
        <p:nvSpPr>
          <p:cNvPr id="10" name="Shape 7"/>
          <p:cNvSpPr/>
          <p:nvPr/>
        </p:nvSpPr>
        <p:spPr>
          <a:xfrm>
            <a:off x="6263640" y="1554480"/>
            <a:ext cx="5074920" cy="3977640"/>
          </a:xfrm>
          <a:prstGeom prst="roundRect">
            <a:avLst>
              <a:gd name="adj" fmla="val 1839"/>
            </a:avLst>
          </a:prstGeom>
          <a:solidFill>
            <a:srgbClr val="F4F6FA"/>
          </a:solidFill>
          <a:ln/>
        </p:spPr>
        <p:txBody>
          <a:bodyPr/>
          <a:lstStyle/>
          <a:p>
            <a:endParaRPr lang="en-US"/>
          </a:p>
        </p:txBody>
      </p:sp>
      <p:sp>
        <p:nvSpPr>
          <p:cNvPr id="11" name="Shape 8"/>
          <p:cNvSpPr/>
          <p:nvPr/>
        </p:nvSpPr>
        <p:spPr>
          <a:xfrm>
            <a:off x="6629400" y="1874520"/>
            <a:ext cx="548640" cy="548640"/>
          </a:xfrm>
          <a:prstGeom prst="ellipse">
            <a:avLst/>
          </a:prstGeom>
          <a:solidFill>
            <a:srgbClr val="2E6FD8"/>
          </a:solidFill>
          <a:ln/>
        </p:spPr>
        <p:txBody>
          <a:bodyPr/>
          <a:lstStyle/>
          <a:p>
            <a:endParaRPr lang="en-US"/>
          </a:p>
        </p:txBody>
      </p:sp>
      <p:pic>
        <p:nvPicPr>
          <p:cNvPr id="12" name="Image 1" descr="icons/branch_w.png"/>
          <p:cNvPicPr>
            <a:picLocks noChangeAspect="1"/>
          </p:cNvPicPr>
          <p:nvPr/>
        </p:nvPicPr>
        <p:blipFill>
          <a:blip r:embed="rId4"/>
          <a:stretch>
            <a:fillRect/>
          </a:stretch>
        </p:blipFill>
        <p:spPr>
          <a:xfrm>
            <a:off x="6766560" y="2011680"/>
            <a:ext cx="274320" cy="274320"/>
          </a:xfrm>
          <a:prstGeom prst="rect">
            <a:avLst/>
          </a:prstGeom>
        </p:spPr>
      </p:pic>
      <p:sp>
        <p:nvSpPr>
          <p:cNvPr id="13" name="Text 9"/>
          <p:cNvSpPr/>
          <p:nvPr/>
        </p:nvSpPr>
        <p:spPr>
          <a:xfrm>
            <a:off x="7315200" y="1965960"/>
            <a:ext cx="3200400" cy="365760"/>
          </a:xfrm>
          <a:prstGeom prst="rect">
            <a:avLst/>
          </a:prstGeom>
          <a:noFill/>
          <a:ln/>
        </p:spPr>
        <p:txBody>
          <a:bodyPr wrap="square" lIns="0" tIns="0" rIns="0" bIns="0" rtlCol="0" anchor="ctr"/>
          <a:lstStyle/>
          <a:p>
            <a:pPr marL="0" indent="0">
              <a:buNone/>
            </a:pPr>
            <a:r>
              <a:rPr lang="en-US" sz="2000" b="1" dirty="0">
                <a:solidFill>
                  <a:srgbClr val="1B2B4B"/>
                </a:solidFill>
                <a:latin typeface="Arial" pitchFamily="34" charset="0"/>
                <a:ea typeface="Arial" pitchFamily="34" charset="-122"/>
                <a:cs typeface="Arial" pitchFamily="34" charset="-120"/>
              </a:rPr>
              <a:t>Probabilistic</a:t>
            </a:r>
            <a:endParaRPr lang="en-US" sz="2000" dirty="0"/>
          </a:p>
        </p:txBody>
      </p:sp>
      <p:sp>
        <p:nvSpPr>
          <p:cNvPr id="14" name="Text 10"/>
          <p:cNvSpPr/>
          <p:nvPr/>
        </p:nvSpPr>
        <p:spPr>
          <a:xfrm>
            <a:off x="6629400" y="2606040"/>
            <a:ext cx="4389120" cy="320040"/>
          </a:xfrm>
          <a:prstGeom prst="rect">
            <a:avLst/>
          </a:prstGeom>
          <a:noFill/>
          <a:ln/>
        </p:spPr>
        <p:txBody>
          <a:bodyPr wrap="square" lIns="0" tIns="0" rIns="0" bIns="0" rtlCol="0" anchor="ctr"/>
          <a:lstStyle/>
          <a:p>
            <a:pPr marL="0" indent="0">
              <a:buNone/>
            </a:pPr>
            <a:r>
              <a:rPr lang="en-US" sz="1300" b="1" dirty="0">
                <a:solidFill>
                  <a:srgbClr val="5A6472"/>
                </a:solidFill>
                <a:latin typeface="Arial" pitchFamily="34" charset="0"/>
                <a:ea typeface="Arial" pitchFamily="34" charset="-122"/>
                <a:cs typeface="Arial" pitchFamily="34" charset="-120"/>
              </a:rPr>
              <a:t>Best judgment with a confidence level</a:t>
            </a:r>
            <a:endParaRPr lang="en-US" sz="1300" dirty="0"/>
          </a:p>
        </p:txBody>
      </p:sp>
      <p:sp>
        <p:nvSpPr>
          <p:cNvPr id="15" name="Text 11"/>
          <p:cNvSpPr/>
          <p:nvPr/>
        </p:nvSpPr>
        <p:spPr>
          <a:xfrm>
            <a:off x="6629400" y="3063240"/>
            <a:ext cx="4389120" cy="1554480"/>
          </a:xfrm>
          <a:prstGeom prst="rect">
            <a:avLst/>
          </a:prstGeom>
          <a:noFill/>
          <a:ln/>
        </p:spPr>
        <p:txBody>
          <a:bodyPr wrap="square" lIns="0" tIns="0" rIns="0" bIns="0" rtlCol="0" anchor="ctr"/>
          <a:lstStyle/>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Reading a scanned 1946 deed</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Classifying a document by type</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Matching references to recorded documents</a:t>
            </a:r>
            <a:endParaRPr lang="en-US" sz="1350" dirty="0"/>
          </a:p>
          <a:p>
            <a:pPr marL="342900" indent="-342900">
              <a:spcAft>
                <a:spcPts val="800"/>
              </a:spcAft>
              <a:buSzPct val="100000"/>
              <a:buChar char="•"/>
            </a:pPr>
            <a:r>
              <a:rPr lang="en-US" sz="1350" dirty="0">
                <a:solidFill>
                  <a:srgbClr val="1B2B4B"/>
                </a:solidFill>
                <a:latin typeface="Arial" pitchFamily="34" charset="0"/>
                <a:ea typeface="Arial" pitchFamily="34" charset="-122"/>
                <a:cs typeface="Arial" pitchFamily="34" charset="-120"/>
              </a:rPr>
              <a:t>Summarizing or drafting language</a:t>
            </a:r>
            <a:endParaRPr lang="en-US" sz="1350" dirty="0"/>
          </a:p>
        </p:txBody>
      </p:sp>
      <p:sp>
        <p:nvSpPr>
          <p:cNvPr id="16" name="Text 12"/>
          <p:cNvSpPr/>
          <p:nvPr/>
        </p:nvSpPr>
        <p:spPr>
          <a:xfrm>
            <a:off x="6629400" y="4800600"/>
            <a:ext cx="4389120" cy="640080"/>
          </a:xfrm>
          <a:prstGeom prst="rect">
            <a:avLst/>
          </a:prstGeom>
          <a:noFill/>
          <a:ln/>
        </p:spPr>
        <p:txBody>
          <a:bodyPr wrap="square" lIns="0" tIns="0" rIns="0" bIns="0" rtlCol="0" anchor="ctr"/>
          <a:lstStyle/>
          <a:p>
            <a:pPr marL="0" indent="0">
              <a:buNone/>
            </a:pPr>
            <a:r>
              <a:rPr lang="en-US" sz="1250" i="1" dirty="0">
                <a:solidFill>
                  <a:srgbClr val="2E6FD8"/>
                </a:solidFill>
                <a:latin typeface="Arial" pitchFamily="34" charset="0"/>
                <a:ea typeface="Arial" pitchFamily="34" charset="-122"/>
                <a:cs typeface="Arial" pitchFamily="34" charset="-120"/>
              </a:rPr>
              <a:t>This is where AI earns its keep. Pair it with review and confidence thresholds.</a:t>
            </a:r>
            <a:endParaRPr lang="en-US" sz="1250" dirty="0"/>
          </a:p>
        </p:txBody>
      </p:sp>
      <p:sp>
        <p:nvSpPr>
          <p:cNvPr id="17" name="Text 13"/>
          <p:cNvSpPr/>
          <p:nvPr/>
        </p:nvSpPr>
        <p:spPr>
          <a:xfrm>
            <a:off x="822960" y="5852160"/>
            <a:ext cx="10515600" cy="457200"/>
          </a:xfrm>
          <a:prstGeom prst="rect">
            <a:avLst/>
          </a:prstGeom>
          <a:noFill/>
          <a:ln/>
        </p:spPr>
        <p:txBody>
          <a:bodyPr wrap="square" lIns="0" tIns="0" rIns="0" bIns="0" rtlCol="0" anchor="ctr"/>
          <a:lstStyle/>
          <a:p>
            <a:pPr marL="0" indent="0">
              <a:buNone/>
            </a:pPr>
            <a:r>
              <a:rPr lang="en-US" sz="1500" b="1" dirty="0">
                <a:solidFill>
                  <a:srgbClr val="D8262C"/>
                </a:solidFill>
                <a:latin typeface="Arial" pitchFamily="34" charset="0"/>
                <a:ea typeface="Arial" pitchFamily="34" charset="-122"/>
                <a:cs typeface="Arial" pitchFamily="34" charset="-120"/>
              </a:rPr>
              <a:t>Rule of thumb: money and math stay deterministic. Language and documents are the AI opportunity.</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Picking the right task</a:t>
            </a:r>
            <a:endParaRPr lang="en-US" sz="3600" dirty="0"/>
          </a:p>
        </p:txBody>
      </p:sp>
      <p:sp>
        <p:nvSpPr>
          <p:cNvPr id="3" name="Text 1"/>
          <p:cNvSpPr/>
          <p:nvPr/>
        </p:nvSpPr>
        <p:spPr>
          <a:xfrm>
            <a:off x="822960" y="1234440"/>
            <a:ext cx="10058400" cy="36576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Four filters we apply before automating anything</a:t>
            </a:r>
            <a:endParaRPr lang="en-US" sz="1600" dirty="0"/>
          </a:p>
        </p:txBody>
      </p:sp>
      <p:sp>
        <p:nvSpPr>
          <p:cNvPr id="4" name="Shape 2"/>
          <p:cNvSpPr/>
          <p:nvPr/>
        </p:nvSpPr>
        <p:spPr>
          <a:xfrm>
            <a:off x="822960" y="1828800"/>
            <a:ext cx="5074920" cy="1554480"/>
          </a:xfrm>
          <a:prstGeom prst="roundRect">
            <a:avLst>
              <a:gd name="adj" fmla="val 4706"/>
            </a:avLst>
          </a:prstGeom>
          <a:solidFill>
            <a:srgbClr val="F4F6FA"/>
          </a:solidFill>
          <a:ln/>
        </p:spPr>
        <p:txBody>
          <a:bodyPr/>
          <a:lstStyle/>
          <a:p>
            <a:endParaRPr lang="en-US"/>
          </a:p>
        </p:txBody>
      </p:sp>
      <p:sp>
        <p:nvSpPr>
          <p:cNvPr id="5" name="Shape 3"/>
          <p:cNvSpPr/>
          <p:nvPr/>
        </p:nvSpPr>
        <p:spPr>
          <a:xfrm>
            <a:off x="1097280" y="2103120"/>
            <a:ext cx="502920" cy="502920"/>
          </a:xfrm>
          <a:prstGeom prst="ellipse">
            <a:avLst/>
          </a:prstGeom>
          <a:solidFill>
            <a:srgbClr val="FFFFFF"/>
          </a:solidFill>
          <a:ln w="19050">
            <a:solidFill>
              <a:srgbClr val="2E6FD8"/>
            </a:solidFill>
            <a:prstDash val="solid"/>
          </a:ln>
        </p:spPr>
        <p:txBody>
          <a:bodyPr/>
          <a:lstStyle/>
          <a:p>
            <a:endParaRPr lang="en-US"/>
          </a:p>
        </p:txBody>
      </p:sp>
      <p:pic>
        <p:nvPicPr>
          <p:cNvPr id="6" name="Image 0" descr="icons/repeat_b.png"/>
          <p:cNvPicPr>
            <a:picLocks noChangeAspect="1"/>
          </p:cNvPicPr>
          <p:nvPr/>
        </p:nvPicPr>
        <p:blipFill>
          <a:blip r:embed="rId3"/>
          <a:stretch>
            <a:fillRect/>
          </a:stretch>
        </p:blipFill>
        <p:spPr>
          <a:xfrm>
            <a:off x="1216152" y="2221992"/>
            <a:ext cx="265176" cy="265176"/>
          </a:xfrm>
          <a:prstGeom prst="rect">
            <a:avLst/>
          </a:prstGeom>
        </p:spPr>
      </p:pic>
      <p:sp>
        <p:nvSpPr>
          <p:cNvPr id="7" name="Text 4"/>
          <p:cNvSpPr/>
          <p:nvPr/>
        </p:nvSpPr>
        <p:spPr>
          <a:xfrm>
            <a:off x="1783080" y="2029968"/>
            <a:ext cx="3931920" cy="36576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High repetition, low variability</a:t>
            </a:r>
            <a:endParaRPr lang="en-US" sz="1550" dirty="0"/>
          </a:p>
        </p:txBody>
      </p:sp>
      <p:sp>
        <p:nvSpPr>
          <p:cNvPr id="8" name="Text 5"/>
          <p:cNvSpPr/>
          <p:nvPr/>
        </p:nvSpPr>
        <p:spPr>
          <a:xfrm>
            <a:off x="1783080" y="2423160"/>
            <a:ext cx="3931920" cy="8229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The task looks nearly the same on every file. Volume is where automation pays.</a:t>
            </a:r>
            <a:endParaRPr lang="en-US" sz="1250" dirty="0"/>
          </a:p>
        </p:txBody>
      </p:sp>
      <p:sp>
        <p:nvSpPr>
          <p:cNvPr id="9" name="Shape 6"/>
          <p:cNvSpPr/>
          <p:nvPr/>
        </p:nvSpPr>
        <p:spPr>
          <a:xfrm>
            <a:off x="6263640" y="1828800"/>
            <a:ext cx="5074920" cy="1554480"/>
          </a:xfrm>
          <a:prstGeom prst="roundRect">
            <a:avLst>
              <a:gd name="adj" fmla="val 4706"/>
            </a:avLst>
          </a:prstGeom>
          <a:solidFill>
            <a:srgbClr val="F4F6FA"/>
          </a:solidFill>
          <a:ln/>
        </p:spPr>
        <p:txBody>
          <a:bodyPr/>
          <a:lstStyle/>
          <a:p>
            <a:endParaRPr lang="en-US"/>
          </a:p>
        </p:txBody>
      </p:sp>
      <p:sp>
        <p:nvSpPr>
          <p:cNvPr id="10" name="Shape 7"/>
          <p:cNvSpPr/>
          <p:nvPr/>
        </p:nvSpPr>
        <p:spPr>
          <a:xfrm>
            <a:off x="6537960" y="2103120"/>
            <a:ext cx="502920" cy="502920"/>
          </a:xfrm>
          <a:prstGeom prst="ellipse">
            <a:avLst/>
          </a:prstGeom>
          <a:solidFill>
            <a:srgbClr val="FFFFFF"/>
          </a:solidFill>
          <a:ln w="19050">
            <a:solidFill>
              <a:srgbClr val="2E6FD8"/>
            </a:solidFill>
            <a:prstDash val="solid"/>
          </a:ln>
        </p:spPr>
        <p:txBody>
          <a:bodyPr/>
          <a:lstStyle/>
          <a:p>
            <a:endParaRPr lang="en-US"/>
          </a:p>
        </p:txBody>
      </p:sp>
      <p:pic>
        <p:nvPicPr>
          <p:cNvPr id="11" name="Image 1" descr="icons/layers_b.png"/>
          <p:cNvPicPr>
            <a:picLocks noChangeAspect="1"/>
          </p:cNvPicPr>
          <p:nvPr/>
        </p:nvPicPr>
        <p:blipFill>
          <a:blip r:embed="rId4"/>
          <a:stretch>
            <a:fillRect/>
          </a:stretch>
        </p:blipFill>
        <p:spPr>
          <a:xfrm>
            <a:off x="6656832" y="2221992"/>
            <a:ext cx="265176" cy="265176"/>
          </a:xfrm>
          <a:prstGeom prst="rect">
            <a:avLst/>
          </a:prstGeom>
        </p:spPr>
      </p:pic>
      <p:sp>
        <p:nvSpPr>
          <p:cNvPr id="12" name="Text 8"/>
          <p:cNvSpPr/>
          <p:nvPr/>
        </p:nvSpPr>
        <p:spPr>
          <a:xfrm>
            <a:off x="7223760" y="2029968"/>
            <a:ext cx="3931920" cy="36576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Clearly defined inputs and outputs</a:t>
            </a:r>
            <a:endParaRPr lang="en-US" sz="1550" dirty="0"/>
          </a:p>
        </p:txBody>
      </p:sp>
      <p:sp>
        <p:nvSpPr>
          <p:cNvPr id="13" name="Text 9"/>
          <p:cNvSpPr/>
          <p:nvPr/>
        </p:nvSpPr>
        <p:spPr>
          <a:xfrm>
            <a:off x="7223760" y="2423160"/>
            <a:ext cx="3931920" cy="8229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You can describe exactly what goes in and what a correct result looks like.</a:t>
            </a:r>
            <a:endParaRPr lang="en-US" sz="1250" dirty="0"/>
          </a:p>
        </p:txBody>
      </p:sp>
      <p:sp>
        <p:nvSpPr>
          <p:cNvPr id="14" name="Shape 10"/>
          <p:cNvSpPr/>
          <p:nvPr/>
        </p:nvSpPr>
        <p:spPr>
          <a:xfrm>
            <a:off x="822960" y="3611880"/>
            <a:ext cx="5074920" cy="1554480"/>
          </a:xfrm>
          <a:prstGeom prst="roundRect">
            <a:avLst>
              <a:gd name="adj" fmla="val 4706"/>
            </a:avLst>
          </a:prstGeom>
          <a:solidFill>
            <a:srgbClr val="F4F6FA"/>
          </a:solidFill>
          <a:ln/>
        </p:spPr>
        <p:txBody>
          <a:bodyPr/>
          <a:lstStyle/>
          <a:p>
            <a:endParaRPr lang="en-US"/>
          </a:p>
        </p:txBody>
      </p:sp>
      <p:sp>
        <p:nvSpPr>
          <p:cNvPr id="15" name="Shape 11"/>
          <p:cNvSpPr/>
          <p:nvPr/>
        </p:nvSpPr>
        <p:spPr>
          <a:xfrm>
            <a:off x="1097280" y="3886200"/>
            <a:ext cx="502920" cy="502920"/>
          </a:xfrm>
          <a:prstGeom prst="ellipse">
            <a:avLst/>
          </a:prstGeom>
          <a:solidFill>
            <a:srgbClr val="FFFFFF"/>
          </a:solidFill>
          <a:ln w="19050">
            <a:solidFill>
              <a:srgbClr val="2E6FD8"/>
            </a:solidFill>
            <a:prstDash val="solid"/>
          </a:ln>
        </p:spPr>
        <p:txBody>
          <a:bodyPr/>
          <a:lstStyle/>
          <a:p>
            <a:endParaRPr lang="en-US"/>
          </a:p>
        </p:txBody>
      </p:sp>
      <p:pic>
        <p:nvPicPr>
          <p:cNvPr id="16" name="Image 2" descr="icons/shield_b.png"/>
          <p:cNvPicPr>
            <a:picLocks noChangeAspect="1"/>
          </p:cNvPicPr>
          <p:nvPr/>
        </p:nvPicPr>
        <p:blipFill>
          <a:blip r:embed="rId5"/>
          <a:stretch>
            <a:fillRect/>
          </a:stretch>
        </p:blipFill>
        <p:spPr>
          <a:xfrm>
            <a:off x="1216152" y="4005072"/>
            <a:ext cx="265176" cy="265176"/>
          </a:xfrm>
          <a:prstGeom prst="rect">
            <a:avLst/>
          </a:prstGeom>
        </p:spPr>
      </p:pic>
      <p:sp>
        <p:nvSpPr>
          <p:cNvPr id="17" name="Text 12"/>
          <p:cNvSpPr/>
          <p:nvPr/>
        </p:nvSpPr>
        <p:spPr>
          <a:xfrm>
            <a:off x="1783080" y="3813048"/>
            <a:ext cx="3931920" cy="36576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Low blast radius if it fails</a:t>
            </a:r>
            <a:endParaRPr lang="en-US" sz="1550" dirty="0"/>
          </a:p>
        </p:txBody>
      </p:sp>
      <p:sp>
        <p:nvSpPr>
          <p:cNvPr id="18" name="Text 13"/>
          <p:cNvSpPr/>
          <p:nvPr/>
        </p:nvSpPr>
        <p:spPr>
          <a:xfrm>
            <a:off x="1783080" y="4206240"/>
            <a:ext cx="3931920" cy="8229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A miss is caught internally and costs minutes, not a claim or a customer.</a:t>
            </a:r>
            <a:endParaRPr lang="en-US" sz="1250" dirty="0"/>
          </a:p>
        </p:txBody>
      </p:sp>
      <p:sp>
        <p:nvSpPr>
          <p:cNvPr id="19" name="Shape 14"/>
          <p:cNvSpPr/>
          <p:nvPr/>
        </p:nvSpPr>
        <p:spPr>
          <a:xfrm>
            <a:off x="6263640" y="3611880"/>
            <a:ext cx="5074920" cy="1554480"/>
          </a:xfrm>
          <a:prstGeom prst="roundRect">
            <a:avLst>
              <a:gd name="adj" fmla="val 4706"/>
            </a:avLst>
          </a:prstGeom>
          <a:solidFill>
            <a:srgbClr val="F4F6FA"/>
          </a:solidFill>
          <a:ln/>
        </p:spPr>
        <p:txBody>
          <a:bodyPr/>
          <a:lstStyle/>
          <a:p>
            <a:endParaRPr lang="en-US"/>
          </a:p>
        </p:txBody>
      </p:sp>
      <p:sp>
        <p:nvSpPr>
          <p:cNvPr id="20" name="Shape 15"/>
          <p:cNvSpPr/>
          <p:nvPr/>
        </p:nvSpPr>
        <p:spPr>
          <a:xfrm>
            <a:off x="6537960" y="3886200"/>
            <a:ext cx="502920" cy="502920"/>
          </a:xfrm>
          <a:prstGeom prst="ellipse">
            <a:avLst/>
          </a:prstGeom>
          <a:solidFill>
            <a:srgbClr val="FFFFFF"/>
          </a:solidFill>
          <a:ln w="19050">
            <a:solidFill>
              <a:srgbClr val="2E6FD8"/>
            </a:solidFill>
            <a:prstDash val="solid"/>
          </a:ln>
        </p:spPr>
        <p:txBody>
          <a:bodyPr/>
          <a:lstStyle/>
          <a:p>
            <a:endParaRPr lang="en-US"/>
          </a:p>
        </p:txBody>
      </p:sp>
      <p:pic>
        <p:nvPicPr>
          <p:cNvPr id="21" name="Image 3" descr="icons/eye_b.png"/>
          <p:cNvPicPr>
            <a:picLocks noChangeAspect="1"/>
          </p:cNvPicPr>
          <p:nvPr/>
        </p:nvPicPr>
        <p:blipFill>
          <a:blip r:embed="rId6"/>
          <a:stretch>
            <a:fillRect/>
          </a:stretch>
        </p:blipFill>
        <p:spPr>
          <a:xfrm>
            <a:off x="6656832" y="4005072"/>
            <a:ext cx="265176" cy="265176"/>
          </a:xfrm>
          <a:prstGeom prst="rect">
            <a:avLst/>
          </a:prstGeom>
        </p:spPr>
      </p:pic>
      <p:sp>
        <p:nvSpPr>
          <p:cNvPr id="22" name="Text 16"/>
          <p:cNvSpPr/>
          <p:nvPr/>
        </p:nvSpPr>
        <p:spPr>
          <a:xfrm>
            <a:off x="7223760" y="3813048"/>
            <a:ext cx="3931920" cy="36576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A human stays in the loop</a:t>
            </a:r>
            <a:endParaRPr lang="en-US" sz="1550" dirty="0"/>
          </a:p>
        </p:txBody>
      </p:sp>
      <p:sp>
        <p:nvSpPr>
          <p:cNvPr id="23" name="Text 17"/>
          <p:cNvSpPr/>
          <p:nvPr/>
        </p:nvSpPr>
        <p:spPr>
          <a:xfrm>
            <a:off x="7223760" y="4206240"/>
            <a:ext cx="3931920" cy="82296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Review the output, especially early. Trust is earned per workflow.</a:t>
            </a:r>
            <a:endParaRPr lang="en-US" sz="1250" dirty="0"/>
          </a:p>
        </p:txBody>
      </p:sp>
      <p:sp>
        <p:nvSpPr>
          <p:cNvPr id="24" name="Text 18"/>
          <p:cNvSpPr/>
          <p:nvPr/>
        </p:nvSpPr>
        <p:spPr>
          <a:xfrm>
            <a:off x="822960" y="5715000"/>
            <a:ext cx="10515600" cy="457200"/>
          </a:xfrm>
          <a:prstGeom prst="rect">
            <a:avLst/>
          </a:prstGeom>
          <a:noFill/>
          <a:ln/>
        </p:spPr>
        <p:txBody>
          <a:bodyPr wrap="square" lIns="0" tIns="0" rIns="0" bIns="0" rtlCol="0" anchor="ctr"/>
          <a:lstStyle/>
          <a:p>
            <a:pPr marL="0" indent="0">
              <a:buNone/>
            </a:pPr>
            <a:r>
              <a:rPr lang="en-US" sz="1700" b="1" i="1" dirty="0">
                <a:solidFill>
                  <a:srgbClr val="2E6FD8"/>
                </a:solidFill>
                <a:latin typeface="Arial" pitchFamily="34" charset="0"/>
                <a:ea typeface="Arial" pitchFamily="34" charset="-122"/>
                <a:cs typeface="Arial" pitchFamily="34" charset="-120"/>
              </a:rPr>
              <a:t>The goal is to remove mechanical work, not judgment.</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Getting good results</a:t>
            </a:r>
            <a:endParaRPr lang="en-US" sz="3600" dirty="0"/>
          </a:p>
        </p:txBody>
      </p:sp>
      <p:sp>
        <p:nvSpPr>
          <p:cNvPr id="3" name="Text 1"/>
          <p:cNvSpPr/>
          <p:nvPr/>
        </p:nvSpPr>
        <p:spPr>
          <a:xfrm>
            <a:off x="822960" y="1234440"/>
            <a:ext cx="10058400" cy="36576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The habits that separate useful output from noise</a:t>
            </a:r>
            <a:endParaRPr lang="en-US" sz="1600" dirty="0"/>
          </a:p>
        </p:txBody>
      </p:sp>
      <p:sp>
        <p:nvSpPr>
          <p:cNvPr id="4" name="Shape 2"/>
          <p:cNvSpPr/>
          <p:nvPr/>
        </p:nvSpPr>
        <p:spPr>
          <a:xfrm>
            <a:off x="822960" y="2011680"/>
            <a:ext cx="475488" cy="475488"/>
          </a:xfrm>
          <a:prstGeom prst="ellipse">
            <a:avLst/>
          </a:prstGeom>
          <a:solidFill>
            <a:srgbClr val="2E6FD8"/>
          </a:solidFill>
          <a:ln/>
        </p:spPr>
        <p:txBody>
          <a:bodyPr/>
          <a:lstStyle/>
          <a:p>
            <a:endParaRPr lang="en-US"/>
          </a:p>
        </p:txBody>
      </p:sp>
      <p:pic>
        <p:nvPicPr>
          <p:cNvPr id="5" name="Image 0" descr="icons/edit_b.png"/>
          <p:cNvPicPr>
            <a:picLocks noChangeAspect="1"/>
          </p:cNvPicPr>
          <p:nvPr/>
        </p:nvPicPr>
        <p:blipFill>
          <a:blip r:embed="rId3"/>
          <a:stretch>
            <a:fillRect/>
          </a:stretch>
        </p:blipFill>
        <p:spPr>
          <a:xfrm>
            <a:off x="932688" y="2121408"/>
            <a:ext cx="256032" cy="256032"/>
          </a:xfrm>
          <a:prstGeom prst="rect">
            <a:avLst/>
          </a:prstGeom>
        </p:spPr>
      </p:pic>
      <p:sp>
        <p:nvSpPr>
          <p:cNvPr id="6" name="Text 3"/>
          <p:cNvSpPr/>
          <p:nvPr/>
        </p:nvSpPr>
        <p:spPr>
          <a:xfrm>
            <a:off x="1463040" y="1956816"/>
            <a:ext cx="466344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Be specific and give context</a:t>
            </a:r>
            <a:endParaRPr lang="en-US" sz="1600" dirty="0"/>
          </a:p>
        </p:txBody>
      </p:sp>
      <p:sp>
        <p:nvSpPr>
          <p:cNvPr id="7" name="Text 4"/>
          <p:cNvSpPr/>
          <p:nvPr/>
        </p:nvSpPr>
        <p:spPr>
          <a:xfrm>
            <a:off x="1463040" y="2249424"/>
            <a:ext cx="4663440" cy="7772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Treat it like a new hire on day one. Include the document, the county quirks, and what a good answer looks like.</a:t>
            </a:r>
            <a:endParaRPr lang="en-US" sz="1250" dirty="0"/>
          </a:p>
        </p:txBody>
      </p:sp>
      <p:sp>
        <p:nvSpPr>
          <p:cNvPr id="8" name="Shape 5"/>
          <p:cNvSpPr/>
          <p:nvPr/>
        </p:nvSpPr>
        <p:spPr>
          <a:xfrm>
            <a:off x="822960" y="3246120"/>
            <a:ext cx="475488" cy="475488"/>
          </a:xfrm>
          <a:prstGeom prst="ellipse">
            <a:avLst/>
          </a:prstGeom>
          <a:solidFill>
            <a:srgbClr val="2E6FD8"/>
          </a:solidFill>
          <a:ln/>
        </p:spPr>
        <p:txBody>
          <a:bodyPr/>
          <a:lstStyle/>
          <a:p>
            <a:endParaRPr lang="en-US"/>
          </a:p>
        </p:txBody>
      </p:sp>
      <p:pic>
        <p:nvPicPr>
          <p:cNvPr id="9" name="Image 1" descr="icons/file_b.png"/>
          <p:cNvPicPr>
            <a:picLocks noChangeAspect="1"/>
          </p:cNvPicPr>
          <p:nvPr/>
        </p:nvPicPr>
        <p:blipFill>
          <a:blip r:embed="rId4"/>
          <a:stretch>
            <a:fillRect/>
          </a:stretch>
        </p:blipFill>
        <p:spPr>
          <a:xfrm>
            <a:off x="932688" y="3355848"/>
            <a:ext cx="256032" cy="256032"/>
          </a:xfrm>
          <a:prstGeom prst="rect">
            <a:avLst/>
          </a:prstGeom>
        </p:spPr>
      </p:pic>
      <p:sp>
        <p:nvSpPr>
          <p:cNvPr id="10" name="Text 6"/>
          <p:cNvSpPr/>
          <p:nvPr/>
        </p:nvSpPr>
        <p:spPr>
          <a:xfrm>
            <a:off x="1463040" y="3191256"/>
            <a:ext cx="466344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Show examples of correct output</a:t>
            </a:r>
            <a:endParaRPr lang="en-US" sz="1600" dirty="0"/>
          </a:p>
        </p:txBody>
      </p:sp>
      <p:sp>
        <p:nvSpPr>
          <p:cNvPr id="11" name="Text 7"/>
          <p:cNvSpPr/>
          <p:nvPr/>
        </p:nvSpPr>
        <p:spPr>
          <a:xfrm>
            <a:off x="1463040" y="3483864"/>
            <a:ext cx="4663440" cy="7772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One or two worked examples improve accuracy more than a page of instructions.</a:t>
            </a:r>
            <a:endParaRPr lang="en-US" sz="1250" dirty="0"/>
          </a:p>
        </p:txBody>
      </p:sp>
      <p:sp>
        <p:nvSpPr>
          <p:cNvPr id="12" name="Shape 8"/>
          <p:cNvSpPr/>
          <p:nvPr/>
        </p:nvSpPr>
        <p:spPr>
          <a:xfrm>
            <a:off x="822960" y="4480560"/>
            <a:ext cx="475488" cy="475488"/>
          </a:xfrm>
          <a:prstGeom prst="ellipse">
            <a:avLst/>
          </a:prstGeom>
          <a:solidFill>
            <a:srgbClr val="1F9D55"/>
          </a:solidFill>
          <a:ln/>
        </p:spPr>
        <p:txBody>
          <a:bodyPr/>
          <a:lstStyle/>
          <a:p>
            <a:endParaRPr lang="en-US"/>
          </a:p>
        </p:txBody>
      </p:sp>
      <p:pic>
        <p:nvPicPr>
          <p:cNvPr id="13" name="Image 2" descr="icons/check_g.png"/>
          <p:cNvPicPr>
            <a:picLocks noChangeAspect="1"/>
          </p:cNvPicPr>
          <p:nvPr/>
        </p:nvPicPr>
        <p:blipFill>
          <a:blip r:embed="rId5"/>
          <a:stretch>
            <a:fillRect/>
          </a:stretch>
        </p:blipFill>
        <p:spPr>
          <a:xfrm>
            <a:off x="932688" y="4590288"/>
            <a:ext cx="256032" cy="256032"/>
          </a:xfrm>
          <a:prstGeom prst="rect">
            <a:avLst/>
          </a:prstGeom>
        </p:spPr>
      </p:pic>
      <p:sp>
        <p:nvSpPr>
          <p:cNvPr id="14" name="Text 9"/>
          <p:cNvSpPr/>
          <p:nvPr/>
        </p:nvSpPr>
        <p:spPr>
          <a:xfrm>
            <a:off x="1463040" y="4425696"/>
            <a:ext cx="4663440" cy="320040"/>
          </a:xfrm>
          <a:prstGeom prst="rect">
            <a:avLst/>
          </a:prstGeom>
          <a:noFill/>
          <a:ln/>
        </p:spPr>
        <p:txBody>
          <a:bodyPr wrap="square" lIns="0" tIns="0" rIns="0" bIns="0" rtlCol="0" anchor="ctr"/>
          <a:lstStyle/>
          <a:p>
            <a:pPr marL="0" indent="0">
              <a:buNone/>
            </a:pPr>
            <a:r>
              <a:rPr lang="en-US" sz="1600" b="1" dirty="0">
                <a:solidFill>
                  <a:srgbClr val="1B2B4B"/>
                </a:solidFill>
                <a:latin typeface="Arial" pitchFamily="34" charset="0"/>
                <a:ea typeface="Arial" pitchFamily="34" charset="-122"/>
                <a:cs typeface="Arial" pitchFamily="34" charset="-120"/>
              </a:rPr>
              <a:t>Verify before it reaches a customer</a:t>
            </a:r>
            <a:endParaRPr lang="en-US" sz="1600" dirty="0"/>
          </a:p>
        </p:txBody>
      </p:sp>
      <p:sp>
        <p:nvSpPr>
          <p:cNvPr id="15" name="Text 10"/>
          <p:cNvSpPr/>
          <p:nvPr/>
        </p:nvSpPr>
        <p:spPr>
          <a:xfrm>
            <a:off x="1463040" y="4718304"/>
            <a:ext cx="4663440" cy="7772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Spot check outputs, track error rates, and only expand scope once the numbers hold.</a:t>
            </a:r>
            <a:endParaRPr lang="en-US" sz="1250" dirty="0"/>
          </a:p>
        </p:txBody>
      </p:sp>
      <p:sp>
        <p:nvSpPr>
          <p:cNvPr id="16" name="Shape 11"/>
          <p:cNvSpPr/>
          <p:nvPr/>
        </p:nvSpPr>
        <p:spPr>
          <a:xfrm>
            <a:off x="6400800" y="1965960"/>
            <a:ext cx="4937760" cy="3794760"/>
          </a:xfrm>
          <a:prstGeom prst="roundRect">
            <a:avLst>
              <a:gd name="adj" fmla="val 1928"/>
            </a:avLst>
          </a:prstGeom>
          <a:solidFill>
            <a:srgbClr val="1B2B4B"/>
          </a:solidFill>
          <a:ln/>
        </p:spPr>
        <p:txBody>
          <a:bodyPr/>
          <a:lstStyle/>
          <a:p>
            <a:endParaRPr lang="en-US"/>
          </a:p>
        </p:txBody>
      </p:sp>
      <p:sp>
        <p:nvSpPr>
          <p:cNvPr id="17" name="Text 12"/>
          <p:cNvSpPr/>
          <p:nvPr/>
        </p:nvSpPr>
        <p:spPr>
          <a:xfrm>
            <a:off x="6812280" y="2331720"/>
            <a:ext cx="4114800" cy="365760"/>
          </a:xfrm>
          <a:prstGeom prst="rect">
            <a:avLst/>
          </a:prstGeom>
          <a:noFill/>
          <a:ln/>
        </p:spPr>
        <p:txBody>
          <a:bodyPr wrap="square" lIns="0" tIns="0" rIns="0" bIns="0" rtlCol="0" anchor="ctr"/>
          <a:lstStyle/>
          <a:p>
            <a:pPr marL="0" indent="0">
              <a:buNone/>
            </a:pPr>
            <a:r>
              <a:rPr lang="en-US" sz="1600" b="1" dirty="0">
                <a:solidFill>
                  <a:srgbClr val="9DBFF0"/>
                </a:solidFill>
                <a:latin typeface="Arial" pitchFamily="34" charset="0"/>
                <a:ea typeface="Arial" pitchFamily="34" charset="-122"/>
                <a:cs typeface="Arial" pitchFamily="34" charset="-120"/>
              </a:rPr>
              <a:t>Where to start today</a:t>
            </a:r>
            <a:endParaRPr lang="en-US" sz="1600" dirty="0"/>
          </a:p>
        </p:txBody>
      </p:sp>
      <p:sp>
        <p:nvSpPr>
          <p:cNvPr id="18" name="Text 13"/>
          <p:cNvSpPr/>
          <p:nvPr/>
        </p:nvSpPr>
        <p:spPr>
          <a:xfrm>
            <a:off x="6812280" y="2834640"/>
            <a:ext cx="4206240" cy="1920240"/>
          </a:xfrm>
          <a:prstGeom prst="rect">
            <a:avLst/>
          </a:prstGeom>
          <a:noFill/>
          <a:ln/>
        </p:spPr>
        <p:txBody>
          <a:bodyPr wrap="square" lIns="0" tIns="0" rIns="0" bIns="0" rtlCol="0" anchor="ctr"/>
          <a:lstStyle/>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Summarize a long commitment before an exam</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Draft a first pass of a client email</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Extract parties and legals from a scanned deed</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Compare two versions of a contract</a:t>
            </a:r>
            <a:endParaRPr lang="en-US" sz="1400" dirty="0"/>
          </a:p>
        </p:txBody>
      </p:sp>
      <p:sp>
        <p:nvSpPr>
          <p:cNvPr id="19" name="Text 14"/>
          <p:cNvSpPr/>
          <p:nvPr/>
        </p:nvSpPr>
        <p:spPr>
          <a:xfrm>
            <a:off x="6812280" y="5029200"/>
            <a:ext cx="4206240" cy="548640"/>
          </a:xfrm>
          <a:prstGeom prst="rect">
            <a:avLst/>
          </a:prstGeom>
          <a:noFill/>
          <a:ln/>
        </p:spPr>
        <p:txBody>
          <a:bodyPr wrap="square" lIns="0" tIns="0" rIns="0" bIns="0" rtlCol="0" anchor="ctr"/>
          <a:lstStyle/>
          <a:p>
            <a:pPr marL="0" indent="0">
              <a:buNone/>
            </a:pPr>
            <a:r>
              <a:rPr lang="en-US" sz="1300" i="1" dirty="0">
                <a:solidFill>
                  <a:srgbClr val="9DBFF0"/>
                </a:solidFill>
                <a:latin typeface="Arial" pitchFamily="34" charset="0"/>
                <a:ea typeface="Arial" pitchFamily="34" charset="-122"/>
                <a:cs typeface="Arial" pitchFamily="34" charset="-120"/>
              </a:rPr>
              <a:t>Low risk, immediate value, no integration required.</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1D30"/>
        </a:solidFill>
        <a:effectLst/>
      </p:bgPr>
    </p:bg>
    <p:spTree>
      <p:nvGrpSpPr>
        <p:cNvPr id="1" name=""/>
        <p:cNvGrpSpPr/>
        <p:nvPr/>
      </p:nvGrpSpPr>
      <p:grpSpPr>
        <a:xfrm>
          <a:off x="0" y="0"/>
          <a:ext cx="0" cy="0"/>
          <a:chOff x="0" y="0"/>
          <a:chExt cx="0" cy="0"/>
        </a:xfrm>
      </p:grpSpPr>
      <p:pic>
        <p:nvPicPr>
          <p:cNvPr id="2" name="Image 0" descr="assets/logo_dark.png"/>
          <p:cNvPicPr>
            <a:picLocks noChangeAspect="1"/>
          </p:cNvPicPr>
          <p:nvPr/>
        </p:nvPicPr>
        <p:blipFill>
          <a:blip r:embed="rId3"/>
          <a:stretch>
            <a:fillRect/>
          </a:stretch>
        </p:blipFill>
        <p:spPr>
          <a:xfrm>
            <a:off x="9646920" y="5989320"/>
            <a:ext cx="1737360" cy="649224"/>
          </a:xfrm>
          <a:prstGeom prst="rect">
            <a:avLst/>
          </a:prstGeom>
        </p:spPr>
      </p:pic>
      <p:sp>
        <p:nvSpPr>
          <p:cNvPr id="3" name="Text 0"/>
          <p:cNvSpPr/>
          <p:nvPr/>
        </p:nvSpPr>
        <p:spPr>
          <a:xfrm>
            <a:off x="822960" y="1371600"/>
            <a:ext cx="4572000" cy="365760"/>
          </a:xfrm>
          <a:prstGeom prst="rect">
            <a:avLst/>
          </a:prstGeom>
          <a:noFill/>
          <a:ln/>
        </p:spPr>
        <p:txBody>
          <a:bodyPr wrap="square" lIns="0" tIns="0" rIns="0" bIns="0" rtlCol="0" anchor="ctr"/>
          <a:lstStyle/>
          <a:p>
            <a:pPr marL="0" indent="0">
              <a:buNone/>
            </a:pPr>
            <a:r>
              <a:rPr lang="en-US" sz="1600" b="1" kern="0" spc="300" dirty="0">
                <a:solidFill>
                  <a:srgbClr val="D8262C"/>
                </a:solidFill>
                <a:latin typeface="Arial" pitchFamily="34" charset="0"/>
                <a:ea typeface="Arial" pitchFamily="34" charset="-122"/>
                <a:cs typeface="Arial" pitchFamily="34" charset="-120"/>
              </a:rPr>
              <a:t>WORKFLOW 1</a:t>
            </a:r>
            <a:endParaRPr lang="en-US" sz="1600" dirty="0"/>
          </a:p>
        </p:txBody>
      </p:sp>
      <p:sp>
        <p:nvSpPr>
          <p:cNvPr id="4" name="Text 1"/>
          <p:cNvSpPr/>
          <p:nvPr/>
        </p:nvSpPr>
        <p:spPr>
          <a:xfrm>
            <a:off x="822960" y="1828800"/>
            <a:ext cx="10515600" cy="822960"/>
          </a:xfrm>
          <a:prstGeom prst="rect">
            <a:avLst/>
          </a:prstGeom>
          <a:noFill/>
          <a:ln/>
        </p:spPr>
        <p:txBody>
          <a:bodyPr wrap="square" lIns="0" tIns="0" rIns="0" bIns="0" rtlCol="0" anchor="ctr"/>
          <a:lstStyle/>
          <a:p>
            <a:pPr marL="0" indent="0">
              <a:buNone/>
            </a:pPr>
            <a:r>
              <a:rPr lang="en-US" sz="4400" b="1" dirty="0">
                <a:solidFill>
                  <a:srgbClr val="FFFFFF"/>
                </a:solidFill>
                <a:latin typeface="Arial" pitchFamily="34" charset="0"/>
                <a:ea typeface="Arial" pitchFamily="34" charset="-122"/>
                <a:cs typeface="Arial" pitchFamily="34" charset="-120"/>
              </a:rPr>
              <a:t>Commitment hyperlinking</a:t>
            </a:r>
            <a:endParaRPr lang="en-US" sz="4400" dirty="0"/>
          </a:p>
        </p:txBody>
      </p:sp>
      <p:sp>
        <p:nvSpPr>
          <p:cNvPr id="5" name="Text 2"/>
          <p:cNvSpPr/>
          <p:nvPr/>
        </p:nvSpPr>
        <p:spPr>
          <a:xfrm>
            <a:off x="822960" y="2880360"/>
            <a:ext cx="9875520" cy="822960"/>
          </a:xfrm>
          <a:prstGeom prst="rect">
            <a:avLst/>
          </a:prstGeom>
          <a:noFill/>
          <a:ln/>
        </p:spPr>
        <p:txBody>
          <a:bodyPr wrap="square" lIns="0" tIns="0" rIns="0" bIns="0" rtlCol="0" anchor="ctr"/>
          <a:lstStyle/>
          <a:p>
            <a:pPr marL="0" indent="0">
              <a:buNone/>
            </a:pPr>
            <a:r>
              <a:rPr lang="en-US" sz="1800" dirty="0">
                <a:solidFill>
                  <a:srgbClr val="9DBFF0"/>
                </a:solidFill>
                <a:latin typeface="Arial" pitchFamily="34" charset="0"/>
                <a:ea typeface="Arial" pitchFamily="34" charset="-122"/>
                <a:cs typeface="Arial" pitchFamily="34" charset="-120"/>
              </a:rPr>
              <a:t>Every commitment references recorded documents: plats, covenants, easements, prior deeds. Someone has to find each one and attach or link it.</a:t>
            </a:r>
            <a:endParaRPr lang="en-US" sz="1800" dirty="0"/>
          </a:p>
        </p:txBody>
      </p:sp>
      <p:sp>
        <p:nvSpPr>
          <p:cNvPr id="6" name="Shape 3"/>
          <p:cNvSpPr/>
          <p:nvPr/>
        </p:nvSpPr>
        <p:spPr>
          <a:xfrm>
            <a:off x="822960" y="4206240"/>
            <a:ext cx="3291840" cy="1371600"/>
          </a:xfrm>
          <a:prstGeom prst="roundRect">
            <a:avLst>
              <a:gd name="adj" fmla="val 5333"/>
            </a:avLst>
          </a:prstGeom>
          <a:solidFill>
            <a:srgbClr val="24365C"/>
          </a:solidFill>
          <a:ln/>
        </p:spPr>
        <p:txBody>
          <a:bodyPr/>
          <a:lstStyle/>
          <a:p>
            <a:endParaRPr lang="en-US"/>
          </a:p>
        </p:txBody>
      </p:sp>
      <p:pic>
        <p:nvPicPr>
          <p:cNvPr id="7" name="Image 1" descr="icons/clock_w.png"/>
          <p:cNvPicPr>
            <a:picLocks noChangeAspect="1"/>
          </p:cNvPicPr>
          <p:nvPr/>
        </p:nvPicPr>
        <p:blipFill>
          <a:blip r:embed="rId4"/>
          <a:stretch>
            <a:fillRect/>
          </a:stretch>
        </p:blipFill>
        <p:spPr>
          <a:xfrm>
            <a:off x="1143000" y="4572000"/>
            <a:ext cx="411480" cy="411480"/>
          </a:xfrm>
          <a:prstGeom prst="rect">
            <a:avLst/>
          </a:prstGeom>
        </p:spPr>
      </p:pic>
      <p:sp>
        <p:nvSpPr>
          <p:cNvPr id="8" name="Text 4"/>
          <p:cNvSpPr/>
          <p:nvPr/>
        </p:nvSpPr>
        <p:spPr>
          <a:xfrm>
            <a:off x="1737360" y="4590288"/>
            <a:ext cx="228600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Manual on every file</a:t>
            </a:r>
            <a:endParaRPr lang="en-US" sz="1500" dirty="0"/>
          </a:p>
        </p:txBody>
      </p:sp>
      <p:sp>
        <p:nvSpPr>
          <p:cNvPr id="9" name="Shape 5"/>
          <p:cNvSpPr/>
          <p:nvPr/>
        </p:nvSpPr>
        <p:spPr>
          <a:xfrm>
            <a:off x="4480560" y="4206240"/>
            <a:ext cx="3291840" cy="1371600"/>
          </a:xfrm>
          <a:prstGeom prst="roundRect">
            <a:avLst>
              <a:gd name="adj" fmla="val 5333"/>
            </a:avLst>
          </a:prstGeom>
          <a:solidFill>
            <a:srgbClr val="24365C"/>
          </a:solidFill>
          <a:ln/>
        </p:spPr>
        <p:txBody>
          <a:bodyPr/>
          <a:lstStyle/>
          <a:p>
            <a:endParaRPr lang="en-US"/>
          </a:p>
        </p:txBody>
      </p:sp>
      <p:pic>
        <p:nvPicPr>
          <p:cNvPr id="10" name="Image 2" descr="icons/repeat_w.png"/>
          <p:cNvPicPr>
            <a:picLocks noChangeAspect="1"/>
          </p:cNvPicPr>
          <p:nvPr/>
        </p:nvPicPr>
        <p:blipFill>
          <a:blip r:embed="rId5"/>
          <a:stretch>
            <a:fillRect/>
          </a:stretch>
        </p:blipFill>
        <p:spPr>
          <a:xfrm>
            <a:off x="4800600" y="4572000"/>
            <a:ext cx="411480" cy="411480"/>
          </a:xfrm>
          <a:prstGeom prst="rect">
            <a:avLst/>
          </a:prstGeom>
        </p:spPr>
      </p:pic>
      <p:sp>
        <p:nvSpPr>
          <p:cNvPr id="11" name="Text 6"/>
          <p:cNvSpPr/>
          <p:nvPr/>
        </p:nvSpPr>
        <p:spPr>
          <a:xfrm>
            <a:off x="5394960" y="4590288"/>
            <a:ext cx="228600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Repetitive and slow</a:t>
            </a:r>
            <a:endParaRPr lang="en-US" sz="1500" dirty="0"/>
          </a:p>
        </p:txBody>
      </p:sp>
      <p:sp>
        <p:nvSpPr>
          <p:cNvPr id="12" name="Shape 7"/>
          <p:cNvSpPr/>
          <p:nvPr/>
        </p:nvSpPr>
        <p:spPr>
          <a:xfrm>
            <a:off x="8138160" y="4206240"/>
            <a:ext cx="3291840" cy="1371600"/>
          </a:xfrm>
          <a:prstGeom prst="roundRect">
            <a:avLst>
              <a:gd name="adj" fmla="val 5333"/>
            </a:avLst>
          </a:prstGeom>
          <a:solidFill>
            <a:srgbClr val="24365C"/>
          </a:solidFill>
          <a:ln/>
        </p:spPr>
        <p:txBody>
          <a:bodyPr/>
          <a:lstStyle/>
          <a:p>
            <a:endParaRPr lang="en-US"/>
          </a:p>
        </p:txBody>
      </p:sp>
      <p:pic>
        <p:nvPicPr>
          <p:cNvPr id="13" name="Image 3" descr="icons/alert_w.png"/>
          <p:cNvPicPr>
            <a:picLocks noChangeAspect="1"/>
          </p:cNvPicPr>
          <p:nvPr/>
        </p:nvPicPr>
        <p:blipFill>
          <a:blip r:embed="rId6"/>
          <a:stretch>
            <a:fillRect/>
          </a:stretch>
        </p:blipFill>
        <p:spPr>
          <a:xfrm>
            <a:off x="8458200" y="4572000"/>
            <a:ext cx="411480" cy="411480"/>
          </a:xfrm>
          <a:prstGeom prst="rect">
            <a:avLst/>
          </a:prstGeom>
        </p:spPr>
      </p:pic>
      <p:sp>
        <p:nvSpPr>
          <p:cNvPr id="14" name="Text 8"/>
          <p:cNvSpPr/>
          <p:nvPr/>
        </p:nvSpPr>
        <p:spPr>
          <a:xfrm>
            <a:off x="9052560" y="4590288"/>
            <a:ext cx="228600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Inconsistent output</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What we built</a:t>
            </a:r>
            <a:endParaRPr lang="en-US" sz="3600" dirty="0"/>
          </a:p>
        </p:txBody>
      </p:sp>
      <p:sp>
        <p:nvSpPr>
          <p:cNvPr id="3" name="Text 1"/>
          <p:cNvSpPr/>
          <p:nvPr/>
        </p:nvSpPr>
        <p:spPr>
          <a:xfrm>
            <a:off x="822960" y="1234440"/>
            <a:ext cx="10424160" cy="36576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Email a commitment to the service. A hyperlinked version comes back in minutes.</a:t>
            </a:r>
            <a:endParaRPr lang="en-US" sz="1600" dirty="0"/>
          </a:p>
        </p:txBody>
      </p:sp>
      <p:sp>
        <p:nvSpPr>
          <p:cNvPr id="4" name="Shape 2"/>
          <p:cNvSpPr/>
          <p:nvPr/>
        </p:nvSpPr>
        <p:spPr>
          <a:xfrm>
            <a:off x="822960" y="2103120"/>
            <a:ext cx="2468880" cy="2834640"/>
          </a:xfrm>
          <a:prstGeom prst="roundRect">
            <a:avLst>
              <a:gd name="adj" fmla="val 2963"/>
            </a:avLst>
          </a:prstGeom>
          <a:solidFill>
            <a:srgbClr val="F4F6FA"/>
          </a:solidFill>
          <a:ln/>
        </p:spPr>
        <p:txBody>
          <a:bodyPr/>
          <a:lstStyle/>
          <a:p>
            <a:endParaRPr lang="en-US"/>
          </a:p>
        </p:txBody>
      </p:sp>
      <p:sp>
        <p:nvSpPr>
          <p:cNvPr id="5" name="Shape 3"/>
          <p:cNvSpPr/>
          <p:nvPr/>
        </p:nvSpPr>
        <p:spPr>
          <a:xfrm>
            <a:off x="1645920" y="2423160"/>
            <a:ext cx="822960" cy="822960"/>
          </a:xfrm>
          <a:prstGeom prst="ellipse">
            <a:avLst/>
          </a:prstGeom>
          <a:solidFill>
            <a:srgbClr val="1B2B4B"/>
          </a:solidFill>
          <a:ln/>
        </p:spPr>
        <p:txBody>
          <a:bodyPr/>
          <a:lstStyle/>
          <a:p>
            <a:endParaRPr lang="en-US"/>
          </a:p>
        </p:txBody>
      </p:sp>
      <p:pic>
        <p:nvPicPr>
          <p:cNvPr id="6" name="Image 0" descr="icons/mail_w.png"/>
          <p:cNvPicPr>
            <a:picLocks noChangeAspect="1"/>
          </p:cNvPicPr>
          <p:nvPr/>
        </p:nvPicPr>
        <p:blipFill>
          <a:blip r:embed="rId3"/>
          <a:stretch>
            <a:fillRect/>
          </a:stretch>
        </p:blipFill>
        <p:spPr>
          <a:xfrm>
            <a:off x="1847088" y="2624328"/>
            <a:ext cx="420624" cy="420624"/>
          </a:xfrm>
          <a:prstGeom prst="rect">
            <a:avLst/>
          </a:prstGeom>
        </p:spPr>
      </p:pic>
      <p:sp>
        <p:nvSpPr>
          <p:cNvPr id="7" name="Text 4"/>
          <p:cNvSpPr/>
          <p:nvPr/>
        </p:nvSpPr>
        <p:spPr>
          <a:xfrm>
            <a:off x="1051560" y="3429000"/>
            <a:ext cx="2011680" cy="365760"/>
          </a:xfrm>
          <a:prstGeom prst="rect">
            <a:avLst/>
          </a:prstGeom>
          <a:noFill/>
          <a:ln/>
        </p:spPr>
        <p:txBody>
          <a:bodyPr wrap="square" lIns="0" tIns="0" rIns="0" bIns="0" rtlCol="0" anchor="ctr"/>
          <a:lstStyle/>
          <a:p>
            <a:pPr marL="0" indent="0" algn="ctr">
              <a:buNone/>
            </a:pPr>
            <a:r>
              <a:rPr lang="en-US" sz="1700" b="1" dirty="0">
                <a:solidFill>
                  <a:srgbClr val="1B2B4B"/>
                </a:solidFill>
                <a:latin typeface="Arial" pitchFamily="34" charset="0"/>
                <a:ea typeface="Arial" pitchFamily="34" charset="-122"/>
                <a:cs typeface="Arial" pitchFamily="34" charset="-120"/>
              </a:rPr>
              <a:t>Receive</a:t>
            </a:r>
            <a:endParaRPr lang="en-US" sz="1700" dirty="0"/>
          </a:p>
        </p:txBody>
      </p:sp>
      <p:sp>
        <p:nvSpPr>
          <p:cNvPr id="8" name="Text 5"/>
          <p:cNvSpPr/>
          <p:nvPr/>
        </p:nvSpPr>
        <p:spPr>
          <a:xfrm>
            <a:off x="1051560" y="3840480"/>
            <a:ext cx="2011680" cy="1005840"/>
          </a:xfrm>
          <a:prstGeom prst="rect">
            <a:avLst/>
          </a:prstGeom>
          <a:noFill/>
          <a:ln/>
        </p:spPr>
        <p:txBody>
          <a:bodyPr wrap="square" lIns="0" tIns="0" rIns="0" bIns="0" rtlCol="0" anchor="ctr"/>
          <a:lstStyle/>
          <a:p>
            <a:pPr marL="0" indent="0" algn="ctr">
              <a:buNone/>
            </a:pPr>
            <a:r>
              <a:rPr lang="en-US" sz="1150" dirty="0">
                <a:solidFill>
                  <a:srgbClr val="5A6472"/>
                </a:solidFill>
                <a:latin typeface="Arial" pitchFamily="34" charset="0"/>
                <a:ea typeface="Arial" pitchFamily="34" charset="-122"/>
                <a:cs typeface="Arial" pitchFamily="34" charset="-120"/>
              </a:rPr>
              <a:t>Commitment arrives at a dedicated order address</a:t>
            </a:r>
            <a:endParaRPr lang="en-US" sz="1150" dirty="0"/>
          </a:p>
        </p:txBody>
      </p:sp>
      <p:sp>
        <p:nvSpPr>
          <p:cNvPr id="9" name="Text 6"/>
          <p:cNvSpPr/>
          <p:nvPr/>
        </p:nvSpPr>
        <p:spPr>
          <a:xfrm>
            <a:off x="3273552" y="3246120"/>
            <a:ext cx="384048" cy="457200"/>
          </a:xfrm>
          <a:prstGeom prst="rect">
            <a:avLst/>
          </a:prstGeom>
          <a:noFill/>
          <a:ln/>
        </p:spPr>
        <p:txBody>
          <a:bodyPr wrap="square" lIns="0" tIns="0" rIns="0" bIns="0" rtlCol="0" anchor="ctr"/>
          <a:lstStyle/>
          <a:p>
            <a:pPr marL="0" indent="0" algn="ctr">
              <a:buNone/>
            </a:pPr>
            <a:r>
              <a:rPr lang="en-US" sz="2400" b="1" dirty="0">
                <a:solidFill>
                  <a:srgbClr val="2E6FD8"/>
                </a:solidFill>
                <a:latin typeface="Arial" pitchFamily="34" charset="0"/>
                <a:ea typeface="Arial" pitchFamily="34" charset="-122"/>
                <a:cs typeface="Arial" pitchFamily="34" charset="-120"/>
              </a:rPr>
              <a:t>→</a:t>
            </a:r>
            <a:endParaRPr lang="en-US" sz="2400" dirty="0"/>
          </a:p>
        </p:txBody>
      </p:sp>
      <p:sp>
        <p:nvSpPr>
          <p:cNvPr id="10" name="Shape 7"/>
          <p:cNvSpPr/>
          <p:nvPr/>
        </p:nvSpPr>
        <p:spPr>
          <a:xfrm>
            <a:off x="3611880" y="2103120"/>
            <a:ext cx="2468880" cy="2834640"/>
          </a:xfrm>
          <a:prstGeom prst="roundRect">
            <a:avLst>
              <a:gd name="adj" fmla="val 2963"/>
            </a:avLst>
          </a:prstGeom>
          <a:solidFill>
            <a:srgbClr val="F4F6FA"/>
          </a:solidFill>
          <a:ln/>
        </p:spPr>
        <p:txBody>
          <a:bodyPr/>
          <a:lstStyle/>
          <a:p>
            <a:endParaRPr lang="en-US"/>
          </a:p>
        </p:txBody>
      </p:sp>
      <p:sp>
        <p:nvSpPr>
          <p:cNvPr id="11" name="Shape 8"/>
          <p:cNvSpPr/>
          <p:nvPr/>
        </p:nvSpPr>
        <p:spPr>
          <a:xfrm>
            <a:off x="4434840" y="2423160"/>
            <a:ext cx="822960" cy="822960"/>
          </a:xfrm>
          <a:prstGeom prst="ellipse">
            <a:avLst/>
          </a:prstGeom>
          <a:solidFill>
            <a:srgbClr val="2E6FD8"/>
          </a:solidFill>
          <a:ln/>
        </p:spPr>
        <p:txBody>
          <a:bodyPr/>
          <a:lstStyle/>
          <a:p>
            <a:endParaRPr lang="en-US"/>
          </a:p>
        </p:txBody>
      </p:sp>
      <p:pic>
        <p:nvPicPr>
          <p:cNvPr id="12" name="Image 1" descr="icons/search_w.png"/>
          <p:cNvPicPr>
            <a:picLocks noChangeAspect="1"/>
          </p:cNvPicPr>
          <p:nvPr/>
        </p:nvPicPr>
        <p:blipFill>
          <a:blip r:embed="rId4"/>
          <a:stretch>
            <a:fillRect/>
          </a:stretch>
        </p:blipFill>
        <p:spPr>
          <a:xfrm>
            <a:off x="4636008" y="2624328"/>
            <a:ext cx="420624" cy="420624"/>
          </a:xfrm>
          <a:prstGeom prst="rect">
            <a:avLst/>
          </a:prstGeom>
        </p:spPr>
      </p:pic>
      <p:sp>
        <p:nvSpPr>
          <p:cNvPr id="13" name="Text 9"/>
          <p:cNvSpPr/>
          <p:nvPr/>
        </p:nvSpPr>
        <p:spPr>
          <a:xfrm>
            <a:off x="3840480" y="3429000"/>
            <a:ext cx="2011680" cy="365760"/>
          </a:xfrm>
          <a:prstGeom prst="rect">
            <a:avLst/>
          </a:prstGeom>
          <a:noFill/>
          <a:ln/>
        </p:spPr>
        <p:txBody>
          <a:bodyPr wrap="square" lIns="0" tIns="0" rIns="0" bIns="0" rtlCol="0" anchor="ctr"/>
          <a:lstStyle/>
          <a:p>
            <a:pPr marL="0" indent="0" algn="ctr">
              <a:buNone/>
            </a:pPr>
            <a:r>
              <a:rPr lang="en-US" sz="1700" b="1" dirty="0">
                <a:solidFill>
                  <a:srgbClr val="1B2B4B"/>
                </a:solidFill>
                <a:latin typeface="Arial" pitchFamily="34" charset="0"/>
                <a:ea typeface="Arial" pitchFamily="34" charset="-122"/>
                <a:cs typeface="Arial" pitchFamily="34" charset="-120"/>
              </a:rPr>
              <a:t>Read</a:t>
            </a:r>
            <a:endParaRPr lang="en-US" sz="1700" dirty="0"/>
          </a:p>
        </p:txBody>
      </p:sp>
      <p:sp>
        <p:nvSpPr>
          <p:cNvPr id="14" name="Text 10"/>
          <p:cNvSpPr/>
          <p:nvPr/>
        </p:nvSpPr>
        <p:spPr>
          <a:xfrm>
            <a:off x="3840480" y="3840480"/>
            <a:ext cx="2011680" cy="1005840"/>
          </a:xfrm>
          <a:prstGeom prst="rect">
            <a:avLst/>
          </a:prstGeom>
          <a:noFill/>
          <a:ln/>
        </p:spPr>
        <p:txBody>
          <a:bodyPr wrap="square" lIns="0" tIns="0" rIns="0" bIns="0" rtlCol="0" anchor="ctr"/>
          <a:lstStyle/>
          <a:p>
            <a:pPr marL="0" indent="0" algn="ctr">
              <a:buNone/>
            </a:pPr>
            <a:r>
              <a:rPr lang="en-US" sz="1150" dirty="0">
                <a:solidFill>
                  <a:srgbClr val="5A6472"/>
                </a:solidFill>
                <a:latin typeface="Arial" pitchFamily="34" charset="0"/>
                <a:ea typeface="Arial" pitchFamily="34" charset="-122"/>
                <a:cs typeface="Arial" pitchFamily="34" charset="-120"/>
              </a:rPr>
              <a:t>AI reads the commitment and identifies every referenced instrument</a:t>
            </a:r>
            <a:endParaRPr lang="en-US" sz="1150" dirty="0"/>
          </a:p>
        </p:txBody>
      </p:sp>
      <p:sp>
        <p:nvSpPr>
          <p:cNvPr id="15" name="Text 11"/>
          <p:cNvSpPr/>
          <p:nvPr/>
        </p:nvSpPr>
        <p:spPr>
          <a:xfrm>
            <a:off x="6062472" y="3246120"/>
            <a:ext cx="384048" cy="457200"/>
          </a:xfrm>
          <a:prstGeom prst="rect">
            <a:avLst/>
          </a:prstGeom>
          <a:noFill/>
          <a:ln/>
        </p:spPr>
        <p:txBody>
          <a:bodyPr wrap="square" lIns="0" tIns="0" rIns="0" bIns="0" rtlCol="0" anchor="ctr"/>
          <a:lstStyle/>
          <a:p>
            <a:pPr marL="0" indent="0" algn="ctr">
              <a:buNone/>
            </a:pPr>
            <a:r>
              <a:rPr lang="en-US" sz="2400" b="1" dirty="0">
                <a:solidFill>
                  <a:srgbClr val="2E6FD8"/>
                </a:solidFill>
                <a:latin typeface="Arial" pitchFamily="34" charset="0"/>
                <a:ea typeface="Arial" pitchFamily="34" charset="-122"/>
                <a:cs typeface="Arial" pitchFamily="34" charset="-120"/>
              </a:rPr>
              <a:t>→</a:t>
            </a:r>
            <a:endParaRPr lang="en-US" sz="2400" dirty="0"/>
          </a:p>
        </p:txBody>
      </p:sp>
      <p:sp>
        <p:nvSpPr>
          <p:cNvPr id="16" name="Shape 12"/>
          <p:cNvSpPr/>
          <p:nvPr/>
        </p:nvSpPr>
        <p:spPr>
          <a:xfrm>
            <a:off x="6400800" y="2103120"/>
            <a:ext cx="2468880" cy="2834640"/>
          </a:xfrm>
          <a:prstGeom prst="roundRect">
            <a:avLst>
              <a:gd name="adj" fmla="val 2963"/>
            </a:avLst>
          </a:prstGeom>
          <a:solidFill>
            <a:srgbClr val="F4F6FA"/>
          </a:solidFill>
          <a:ln/>
        </p:spPr>
        <p:txBody>
          <a:bodyPr/>
          <a:lstStyle/>
          <a:p>
            <a:endParaRPr lang="en-US"/>
          </a:p>
        </p:txBody>
      </p:sp>
      <p:sp>
        <p:nvSpPr>
          <p:cNvPr id="17" name="Shape 13"/>
          <p:cNvSpPr/>
          <p:nvPr/>
        </p:nvSpPr>
        <p:spPr>
          <a:xfrm>
            <a:off x="7223760" y="2423160"/>
            <a:ext cx="822960" cy="822960"/>
          </a:xfrm>
          <a:prstGeom prst="ellipse">
            <a:avLst/>
          </a:prstGeom>
          <a:solidFill>
            <a:srgbClr val="2E6FD8"/>
          </a:solidFill>
          <a:ln/>
        </p:spPr>
        <p:txBody>
          <a:bodyPr/>
          <a:lstStyle/>
          <a:p>
            <a:endParaRPr lang="en-US"/>
          </a:p>
        </p:txBody>
      </p:sp>
      <p:pic>
        <p:nvPicPr>
          <p:cNvPr id="18" name="Image 2" descr="icons/db_w.png"/>
          <p:cNvPicPr>
            <a:picLocks noChangeAspect="1"/>
          </p:cNvPicPr>
          <p:nvPr/>
        </p:nvPicPr>
        <p:blipFill>
          <a:blip r:embed="rId5"/>
          <a:stretch>
            <a:fillRect/>
          </a:stretch>
        </p:blipFill>
        <p:spPr>
          <a:xfrm>
            <a:off x="7424928" y="2624328"/>
            <a:ext cx="420624" cy="420624"/>
          </a:xfrm>
          <a:prstGeom prst="rect">
            <a:avLst/>
          </a:prstGeom>
        </p:spPr>
      </p:pic>
      <p:sp>
        <p:nvSpPr>
          <p:cNvPr id="19" name="Text 14"/>
          <p:cNvSpPr/>
          <p:nvPr/>
        </p:nvSpPr>
        <p:spPr>
          <a:xfrm>
            <a:off x="6629400" y="3429000"/>
            <a:ext cx="2011680" cy="365760"/>
          </a:xfrm>
          <a:prstGeom prst="rect">
            <a:avLst/>
          </a:prstGeom>
          <a:noFill/>
          <a:ln/>
        </p:spPr>
        <p:txBody>
          <a:bodyPr wrap="square" lIns="0" tIns="0" rIns="0" bIns="0" rtlCol="0" anchor="ctr"/>
          <a:lstStyle/>
          <a:p>
            <a:pPr marL="0" indent="0" algn="ctr">
              <a:buNone/>
            </a:pPr>
            <a:r>
              <a:rPr lang="en-US" sz="1700" b="1" dirty="0">
                <a:solidFill>
                  <a:srgbClr val="1B2B4B"/>
                </a:solidFill>
                <a:latin typeface="Arial" pitchFamily="34" charset="0"/>
                <a:ea typeface="Arial" pitchFamily="34" charset="-122"/>
                <a:cs typeface="Arial" pitchFamily="34" charset="-120"/>
              </a:rPr>
              <a:t>Match</a:t>
            </a:r>
            <a:endParaRPr lang="en-US" sz="1700" dirty="0"/>
          </a:p>
        </p:txBody>
      </p:sp>
      <p:sp>
        <p:nvSpPr>
          <p:cNvPr id="20" name="Text 15"/>
          <p:cNvSpPr/>
          <p:nvPr/>
        </p:nvSpPr>
        <p:spPr>
          <a:xfrm>
            <a:off x="6629400" y="3840480"/>
            <a:ext cx="2011680" cy="1005840"/>
          </a:xfrm>
          <a:prstGeom prst="rect">
            <a:avLst/>
          </a:prstGeom>
          <a:noFill/>
          <a:ln/>
        </p:spPr>
        <p:txBody>
          <a:bodyPr wrap="square" lIns="0" tIns="0" rIns="0" bIns="0" rtlCol="0" anchor="ctr"/>
          <a:lstStyle/>
          <a:p>
            <a:pPr marL="0" indent="0" algn="ctr">
              <a:buNone/>
            </a:pPr>
            <a:r>
              <a:rPr lang="en-US" sz="1150" dirty="0">
                <a:solidFill>
                  <a:srgbClr val="5A6472"/>
                </a:solidFill>
                <a:latin typeface="Arial" pitchFamily="34" charset="0"/>
                <a:ea typeface="Arial" pitchFamily="34" charset="-122"/>
                <a:cs typeface="Arial" pitchFamily="34" charset="-120"/>
              </a:rPr>
              <a:t>References are matched against recorded documents in our plant data</a:t>
            </a:r>
            <a:endParaRPr lang="en-US" sz="1150" dirty="0"/>
          </a:p>
        </p:txBody>
      </p:sp>
      <p:sp>
        <p:nvSpPr>
          <p:cNvPr id="21" name="Text 16"/>
          <p:cNvSpPr/>
          <p:nvPr/>
        </p:nvSpPr>
        <p:spPr>
          <a:xfrm>
            <a:off x="8851392" y="3246120"/>
            <a:ext cx="384048" cy="457200"/>
          </a:xfrm>
          <a:prstGeom prst="rect">
            <a:avLst/>
          </a:prstGeom>
          <a:noFill/>
          <a:ln/>
        </p:spPr>
        <p:txBody>
          <a:bodyPr wrap="square" lIns="0" tIns="0" rIns="0" bIns="0" rtlCol="0" anchor="ctr"/>
          <a:lstStyle/>
          <a:p>
            <a:pPr marL="0" indent="0" algn="ctr">
              <a:buNone/>
            </a:pPr>
            <a:r>
              <a:rPr lang="en-US" sz="2400" b="1" dirty="0">
                <a:solidFill>
                  <a:srgbClr val="2E6FD8"/>
                </a:solidFill>
                <a:latin typeface="Arial" pitchFamily="34" charset="0"/>
                <a:ea typeface="Arial" pitchFamily="34" charset="-122"/>
                <a:cs typeface="Arial" pitchFamily="34" charset="-120"/>
              </a:rPr>
              <a:t>→</a:t>
            </a:r>
            <a:endParaRPr lang="en-US" sz="2400" dirty="0"/>
          </a:p>
        </p:txBody>
      </p:sp>
      <p:sp>
        <p:nvSpPr>
          <p:cNvPr id="22" name="Shape 17"/>
          <p:cNvSpPr/>
          <p:nvPr/>
        </p:nvSpPr>
        <p:spPr>
          <a:xfrm>
            <a:off x="9189720" y="2103120"/>
            <a:ext cx="2468880" cy="2834640"/>
          </a:xfrm>
          <a:prstGeom prst="roundRect">
            <a:avLst>
              <a:gd name="adj" fmla="val 2963"/>
            </a:avLst>
          </a:prstGeom>
          <a:solidFill>
            <a:srgbClr val="F4F6FA"/>
          </a:solidFill>
          <a:ln/>
        </p:spPr>
        <p:txBody>
          <a:bodyPr/>
          <a:lstStyle/>
          <a:p>
            <a:endParaRPr lang="en-US"/>
          </a:p>
        </p:txBody>
      </p:sp>
      <p:sp>
        <p:nvSpPr>
          <p:cNvPr id="23" name="Shape 18"/>
          <p:cNvSpPr/>
          <p:nvPr/>
        </p:nvSpPr>
        <p:spPr>
          <a:xfrm>
            <a:off x="10012680" y="2423160"/>
            <a:ext cx="822960" cy="822960"/>
          </a:xfrm>
          <a:prstGeom prst="ellipse">
            <a:avLst/>
          </a:prstGeom>
          <a:solidFill>
            <a:srgbClr val="D8262C"/>
          </a:solidFill>
          <a:ln/>
        </p:spPr>
        <p:txBody>
          <a:bodyPr/>
          <a:lstStyle/>
          <a:p>
            <a:endParaRPr lang="en-US"/>
          </a:p>
        </p:txBody>
      </p:sp>
      <p:pic>
        <p:nvPicPr>
          <p:cNvPr id="24" name="Image 3" descr="icons/link_w.png"/>
          <p:cNvPicPr>
            <a:picLocks noChangeAspect="1"/>
          </p:cNvPicPr>
          <p:nvPr/>
        </p:nvPicPr>
        <p:blipFill>
          <a:blip r:embed="rId6"/>
          <a:stretch>
            <a:fillRect/>
          </a:stretch>
        </p:blipFill>
        <p:spPr>
          <a:xfrm>
            <a:off x="10213848" y="2624328"/>
            <a:ext cx="420624" cy="420624"/>
          </a:xfrm>
          <a:prstGeom prst="rect">
            <a:avLst/>
          </a:prstGeom>
        </p:spPr>
      </p:pic>
      <p:sp>
        <p:nvSpPr>
          <p:cNvPr id="25" name="Text 19"/>
          <p:cNvSpPr/>
          <p:nvPr/>
        </p:nvSpPr>
        <p:spPr>
          <a:xfrm>
            <a:off x="9418320" y="3429000"/>
            <a:ext cx="2011680" cy="365760"/>
          </a:xfrm>
          <a:prstGeom prst="rect">
            <a:avLst/>
          </a:prstGeom>
          <a:noFill/>
          <a:ln/>
        </p:spPr>
        <p:txBody>
          <a:bodyPr wrap="square" lIns="0" tIns="0" rIns="0" bIns="0" rtlCol="0" anchor="ctr"/>
          <a:lstStyle/>
          <a:p>
            <a:pPr marL="0" indent="0" algn="ctr">
              <a:buNone/>
            </a:pPr>
            <a:r>
              <a:rPr lang="en-US" sz="1700" b="1" dirty="0">
                <a:solidFill>
                  <a:srgbClr val="1B2B4B"/>
                </a:solidFill>
                <a:latin typeface="Arial" pitchFamily="34" charset="0"/>
                <a:ea typeface="Arial" pitchFamily="34" charset="-122"/>
                <a:cs typeface="Arial" pitchFamily="34" charset="-120"/>
              </a:rPr>
              <a:t>Link + deliver</a:t>
            </a:r>
            <a:endParaRPr lang="en-US" sz="1700" dirty="0"/>
          </a:p>
        </p:txBody>
      </p:sp>
      <p:sp>
        <p:nvSpPr>
          <p:cNvPr id="26" name="Text 20"/>
          <p:cNvSpPr/>
          <p:nvPr/>
        </p:nvSpPr>
        <p:spPr>
          <a:xfrm>
            <a:off x="9418320" y="3840480"/>
            <a:ext cx="2011680" cy="1005840"/>
          </a:xfrm>
          <a:prstGeom prst="rect">
            <a:avLst/>
          </a:prstGeom>
          <a:noFill/>
          <a:ln/>
        </p:spPr>
        <p:txBody>
          <a:bodyPr wrap="square" lIns="0" tIns="0" rIns="0" bIns="0" rtlCol="0" anchor="ctr"/>
          <a:lstStyle/>
          <a:p>
            <a:pPr marL="0" indent="0" algn="ctr">
              <a:buNone/>
            </a:pPr>
            <a:r>
              <a:rPr lang="en-US" sz="1150" dirty="0">
                <a:solidFill>
                  <a:srgbClr val="5A6472"/>
                </a:solidFill>
                <a:latin typeface="Arial" pitchFamily="34" charset="0"/>
                <a:ea typeface="Arial" pitchFamily="34" charset="-122"/>
                <a:cs typeface="Arial" pitchFamily="34" charset="-120"/>
              </a:rPr>
              <a:t>Hyperlinks are inserted and the finished PDF is emailed back</a:t>
            </a:r>
            <a:endParaRPr lang="en-US" sz="1150" dirty="0"/>
          </a:p>
        </p:txBody>
      </p:sp>
      <p:sp>
        <p:nvSpPr>
          <p:cNvPr id="27" name="Shape 21"/>
          <p:cNvSpPr/>
          <p:nvPr/>
        </p:nvSpPr>
        <p:spPr>
          <a:xfrm>
            <a:off x="822960" y="5394960"/>
            <a:ext cx="10561320" cy="868680"/>
          </a:xfrm>
          <a:prstGeom prst="roundRect">
            <a:avLst>
              <a:gd name="adj" fmla="val 8421"/>
            </a:avLst>
          </a:prstGeom>
          <a:solidFill>
            <a:srgbClr val="1B2B4B"/>
          </a:solidFill>
          <a:ln/>
        </p:spPr>
        <p:txBody>
          <a:bodyPr/>
          <a:lstStyle/>
          <a:p>
            <a:endParaRPr lang="en-US"/>
          </a:p>
        </p:txBody>
      </p:sp>
      <p:sp>
        <p:nvSpPr>
          <p:cNvPr id="28" name="Text 22"/>
          <p:cNvSpPr/>
          <p:nvPr/>
        </p:nvSpPr>
        <p:spPr>
          <a:xfrm>
            <a:off x="1188720" y="5623560"/>
            <a:ext cx="9875520" cy="45720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No new software to learn. </a:t>
            </a:r>
            <a:r>
              <a:rPr lang="en-US" sz="1500" dirty="0">
                <a:solidFill>
                  <a:srgbClr val="9DBFF0"/>
                </a:solidFill>
                <a:latin typeface="Arial" pitchFamily="34" charset="0"/>
                <a:ea typeface="Arial" pitchFamily="34" charset="-122"/>
                <a:cs typeface="Arial" pitchFamily="34" charset="-120"/>
              </a:rPr>
              <a:t>The workflow lives inside email, the tool the team already uses all day.</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02920"/>
            <a:ext cx="10058400" cy="594360"/>
          </a:xfrm>
          <a:prstGeom prst="rect">
            <a:avLst/>
          </a:prstGeom>
          <a:noFill/>
          <a:ln/>
        </p:spPr>
        <p:txBody>
          <a:bodyPr wrap="square" lIns="0" tIns="0" rIns="0" bIns="0" rtlCol="0" anchor="ctr"/>
          <a:lstStyle/>
          <a:p>
            <a:pPr marL="0" indent="0">
              <a:buNone/>
            </a:pPr>
            <a:r>
              <a:rPr lang="en-US" sz="3200" b="1" dirty="0">
                <a:solidFill>
                  <a:srgbClr val="1B2B4B"/>
                </a:solidFill>
                <a:latin typeface="Arial" pitchFamily="34" charset="0"/>
                <a:ea typeface="Arial" pitchFamily="34" charset="-122"/>
                <a:cs typeface="Arial" pitchFamily="34" charset="-120"/>
              </a:rPr>
              <a:t>The result: a real production file</a:t>
            </a:r>
            <a:endParaRPr lang="en-US" sz="3200" dirty="0"/>
          </a:p>
        </p:txBody>
      </p:sp>
      <p:sp>
        <p:nvSpPr>
          <p:cNvPr id="3" name="Shape 1"/>
          <p:cNvSpPr/>
          <p:nvPr/>
        </p:nvSpPr>
        <p:spPr>
          <a:xfrm>
            <a:off x="777240" y="1325880"/>
            <a:ext cx="6858000" cy="5029200"/>
          </a:xfrm>
          <a:prstGeom prst="roundRect">
            <a:avLst>
              <a:gd name="adj" fmla="val 1091"/>
            </a:avLst>
          </a:prstGeom>
          <a:solidFill>
            <a:srgbClr val="FFFFFF"/>
          </a:solidFill>
          <a:ln w="12700">
            <a:solidFill>
              <a:srgbClr val="D0D6E0"/>
            </a:solidFill>
            <a:prstDash val="solid"/>
          </a:ln>
          <a:effectLst>
            <a:outerShdw blurRad="101600" dist="38100" dir="5400000" algn="bl" rotWithShape="0">
              <a:srgbClr val="000000">
                <a:alpha val="25000"/>
              </a:srgbClr>
            </a:outerShdw>
          </a:effectLst>
        </p:spPr>
        <p:txBody>
          <a:bodyPr/>
          <a:lstStyle/>
          <a:p>
            <a:endParaRPr lang="en-US"/>
          </a:p>
        </p:txBody>
      </p:sp>
      <p:sp>
        <p:nvSpPr>
          <p:cNvPr id="5" name="Text 2"/>
          <p:cNvSpPr/>
          <p:nvPr/>
        </p:nvSpPr>
        <p:spPr>
          <a:xfrm>
            <a:off x="868680" y="6446520"/>
            <a:ext cx="6675120" cy="320040"/>
          </a:xfrm>
          <a:prstGeom prst="rect">
            <a:avLst/>
          </a:prstGeom>
          <a:noFill/>
          <a:ln/>
        </p:spPr>
        <p:txBody>
          <a:bodyPr wrap="square" lIns="0" tIns="0" rIns="0" bIns="0" rtlCol="0" anchor="ctr"/>
          <a:lstStyle/>
          <a:p>
            <a:pPr marL="0" indent="0">
              <a:buNone/>
            </a:pPr>
            <a:r>
              <a:rPr lang="en-US" sz="1150" i="1" dirty="0">
                <a:solidFill>
                  <a:srgbClr val="5A6472"/>
                </a:solidFill>
                <a:latin typeface="Arial" pitchFamily="34" charset="0"/>
                <a:ea typeface="Arial" pitchFamily="34" charset="-122"/>
                <a:cs typeface="Arial" pitchFamily="34" charset="-120"/>
              </a:rPr>
              <a:t>Schedule B-II, with every reference now a working link</a:t>
            </a:r>
            <a:endParaRPr lang="en-US" sz="1150" dirty="0"/>
          </a:p>
        </p:txBody>
      </p:sp>
      <p:sp>
        <p:nvSpPr>
          <p:cNvPr id="6" name="Shape 3"/>
          <p:cNvSpPr/>
          <p:nvPr/>
        </p:nvSpPr>
        <p:spPr>
          <a:xfrm>
            <a:off x="8001000" y="1463040"/>
            <a:ext cx="3383280" cy="1463040"/>
          </a:xfrm>
          <a:prstGeom prst="roundRect">
            <a:avLst>
              <a:gd name="adj" fmla="val 5000"/>
            </a:avLst>
          </a:prstGeom>
          <a:solidFill>
            <a:srgbClr val="F4F6FA"/>
          </a:solidFill>
          <a:ln/>
        </p:spPr>
        <p:txBody>
          <a:bodyPr/>
          <a:lstStyle/>
          <a:p>
            <a:endParaRPr lang="en-US"/>
          </a:p>
        </p:txBody>
      </p:sp>
      <p:sp>
        <p:nvSpPr>
          <p:cNvPr id="7" name="Text 4"/>
          <p:cNvSpPr/>
          <p:nvPr/>
        </p:nvSpPr>
        <p:spPr>
          <a:xfrm>
            <a:off x="8229600" y="1600200"/>
            <a:ext cx="2926080" cy="640080"/>
          </a:xfrm>
          <a:prstGeom prst="rect">
            <a:avLst/>
          </a:prstGeom>
          <a:noFill/>
          <a:ln/>
        </p:spPr>
        <p:txBody>
          <a:bodyPr wrap="square" lIns="0" tIns="0" rIns="0" bIns="0" rtlCol="0" anchor="ctr"/>
          <a:lstStyle/>
          <a:p>
            <a:pPr marL="0" indent="0">
              <a:buNone/>
            </a:pPr>
            <a:r>
              <a:rPr lang="en-US" sz="4000" b="1" dirty="0">
                <a:solidFill>
                  <a:srgbClr val="2E6FD8"/>
                </a:solidFill>
                <a:latin typeface="Arial" pitchFamily="34" charset="0"/>
                <a:cs typeface="Arial" pitchFamily="34" charset="-120"/>
              </a:rPr>
              <a:t>9</a:t>
            </a:r>
            <a:endParaRPr lang="en-US" sz="4000" dirty="0"/>
          </a:p>
        </p:txBody>
      </p:sp>
      <p:sp>
        <p:nvSpPr>
          <p:cNvPr id="8" name="Text 5"/>
          <p:cNvSpPr/>
          <p:nvPr/>
        </p:nvSpPr>
        <p:spPr>
          <a:xfrm>
            <a:off x="8229600" y="2286000"/>
            <a:ext cx="2971800" cy="5486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references linked on this file</a:t>
            </a:r>
            <a:endParaRPr lang="en-US" sz="1250" dirty="0"/>
          </a:p>
        </p:txBody>
      </p:sp>
      <p:sp>
        <p:nvSpPr>
          <p:cNvPr id="9" name="Shape 6"/>
          <p:cNvSpPr/>
          <p:nvPr/>
        </p:nvSpPr>
        <p:spPr>
          <a:xfrm>
            <a:off x="8001000" y="3154680"/>
            <a:ext cx="3383280" cy="1463040"/>
          </a:xfrm>
          <a:prstGeom prst="roundRect">
            <a:avLst>
              <a:gd name="adj" fmla="val 5000"/>
            </a:avLst>
          </a:prstGeom>
          <a:solidFill>
            <a:srgbClr val="F4F6FA"/>
          </a:solidFill>
          <a:ln/>
        </p:spPr>
        <p:txBody>
          <a:bodyPr/>
          <a:lstStyle/>
          <a:p>
            <a:endParaRPr lang="en-US" dirty="0"/>
          </a:p>
        </p:txBody>
      </p:sp>
      <p:sp>
        <p:nvSpPr>
          <p:cNvPr id="10" name="Text 7"/>
          <p:cNvSpPr/>
          <p:nvPr/>
        </p:nvSpPr>
        <p:spPr>
          <a:xfrm>
            <a:off x="8229600" y="3291840"/>
            <a:ext cx="2926080" cy="640080"/>
          </a:xfrm>
          <a:prstGeom prst="rect">
            <a:avLst/>
          </a:prstGeom>
          <a:noFill/>
          <a:ln/>
        </p:spPr>
        <p:txBody>
          <a:bodyPr wrap="square" lIns="0" tIns="0" rIns="0" bIns="0" rtlCol="0" anchor="ctr"/>
          <a:lstStyle/>
          <a:p>
            <a:pPr marL="0" indent="0">
              <a:buNone/>
            </a:pPr>
            <a:r>
              <a:rPr lang="en-US" sz="4000" b="1" dirty="0">
                <a:solidFill>
                  <a:srgbClr val="1B2B4B"/>
                </a:solidFill>
                <a:latin typeface="Arial" pitchFamily="34" charset="0"/>
                <a:cs typeface="Arial" pitchFamily="34" charset="-120"/>
              </a:rPr>
              <a:t>45 Seconds</a:t>
            </a:r>
            <a:endParaRPr lang="en-US" sz="4000" dirty="0"/>
          </a:p>
        </p:txBody>
      </p:sp>
      <p:sp>
        <p:nvSpPr>
          <p:cNvPr id="11" name="Text 8"/>
          <p:cNvSpPr/>
          <p:nvPr/>
        </p:nvSpPr>
        <p:spPr>
          <a:xfrm>
            <a:off x="8229600" y="3977640"/>
            <a:ext cx="2971800" cy="5486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turnaround measured in seconds, not minutes or hours</a:t>
            </a:r>
            <a:endParaRPr lang="en-US" sz="1250" dirty="0"/>
          </a:p>
        </p:txBody>
      </p:sp>
      <p:sp>
        <p:nvSpPr>
          <p:cNvPr id="12" name="Shape 9"/>
          <p:cNvSpPr/>
          <p:nvPr/>
        </p:nvSpPr>
        <p:spPr>
          <a:xfrm>
            <a:off x="8001000" y="4846320"/>
            <a:ext cx="3383280" cy="1463040"/>
          </a:xfrm>
          <a:prstGeom prst="roundRect">
            <a:avLst>
              <a:gd name="adj" fmla="val 5000"/>
            </a:avLst>
          </a:prstGeom>
          <a:solidFill>
            <a:srgbClr val="F4F6FA"/>
          </a:solidFill>
          <a:ln/>
        </p:spPr>
        <p:txBody>
          <a:bodyPr/>
          <a:lstStyle/>
          <a:p>
            <a:endParaRPr lang="en-US"/>
          </a:p>
        </p:txBody>
      </p:sp>
      <p:sp>
        <p:nvSpPr>
          <p:cNvPr id="13" name="Text 10"/>
          <p:cNvSpPr/>
          <p:nvPr/>
        </p:nvSpPr>
        <p:spPr>
          <a:xfrm>
            <a:off x="8229600" y="4983480"/>
            <a:ext cx="2926080" cy="640080"/>
          </a:xfrm>
          <a:prstGeom prst="rect">
            <a:avLst/>
          </a:prstGeom>
          <a:noFill/>
          <a:ln/>
        </p:spPr>
        <p:txBody>
          <a:bodyPr wrap="square" lIns="0" tIns="0" rIns="0" bIns="0" rtlCol="0" anchor="ctr"/>
          <a:lstStyle/>
          <a:p>
            <a:pPr marL="0" indent="0">
              <a:buNone/>
            </a:pPr>
            <a:r>
              <a:rPr lang="en-US" sz="4000" b="1" dirty="0">
                <a:solidFill>
                  <a:srgbClr val="D8262C"/>
                </a:solidFill>
                <a:latin typeface="Arial" pitchFamily="34" charset="0"/>
                <a:ea typeface="Arial" pitchFamily="34" charset="-122"/>
                <a:cs typeface="Arial" pitchFamily="34" charset="-120"/>
              </a:rPr>
              <a:t>0</a:t>
            </a:r>
            <a:endParaRPr lang="en-US" sz="4000" dirty="0"/>
          </a:p>
        </p:txBody>
      </p:sp>
      <p:sp>
        <p:nvSpPr>
          <p:cNvPr id="14" name="Text 11"/>
          <p:cNvSpPr/>
          <p:nvPr/>
        </p:nvSpPr>
        <p:spPr>
          <a:xfrm>
            <a:off x="8229600" y="5669280"/>
            <a:ext cx="2971800" cy="548640"/>
          </a:xfrm>
          <a:prstGeom prst="rect">
            <a:avLst/>
          </a:prstGeom>
          <a:noFill/>
          <a:ln/>
        </p:spPr>
        <p:txBody>
          <a:bodyPr wrap="square" lIns="0" tIns="0" rIns="0" bIns="0" rtlCol="0" anchor="ctr"/>
          <a:lstStyle/>
          <a:p>
            <a:pPr marL="0" indent="0">
              <a:buNone/>
            </a:pPr>
            <a:r>
              <a:rPr lang="en-US" sz="1250" dirty="0">
                <a:solidFill>
                  <a:srgbClr val="5A6472"/>
                </a:solidFill>
                <a:latin typeface="Arial" pitchFamily="34" charset="0"/>
                <a:ea typeface="Arial" pitchFamily="34" charset="-122"/>
                <a:cs typeface="Arial" pitchFamily="34" charset="-120"/>
              </a:rPr>
              <a:t>changes to how the team orders work</a:t>
            </a:r>
            <a:endParaRPr lang="en-US" sz="1250" dirty="0"/>
          </a:p>
        </p:txBody>
      </p:sp>
      <p:pic>
        <p:nvPicPr>
          <p:cNvPr id="16" name="Picture 15">
            <a:extLst>
              <a:ext uri="{FF2B5EF4-FFF2-40B4-BE49-F238E27FC236}">
                <a16:creationId xmlns:a16="http://schemas.microsoft.com/office/drawing/2014/main" id="{385A9D8E-236F-2B80-C0B5-EA847AEE5D2C}"/>
              </a:ext>
            </a:extLst>
          </p:cNvPr>
          <p:cNvPicPr>
            <a:picLocks noChangeAspect="1"/>
          </p:cNvPicPr>
          <p:nvPr/>
        </p:nvPicPr>
        <p:blipFill>
          <a:blip r:embed="rId3"/>
          <a:stretch>
            <a:fillRect/>
          </a:stretch>
        </p:blipFill>
        <p:spPr>
          <a:xfrm>
            <a:off x="807720" y="1692902"/>
            <a:ext cx="6485982" cy="39608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1D30"/>
        </a:solidFill>
        <a:effectLst/>
      </p:bgPr>
    </p:bg>
    <p:spTree>
      <p:nvGrpSpPr>
        <p:cNvPr id="1" name=""/>
        <p:cNvGrpSpPr/>
        <p:nvPr/>
      </p:nvGrpSpPr>
      <p:grpSpPr>
        <a:xfrm>
          <a:off x="0" y="0"/>
          <a:ext cx="0" cy="0"/>
          <a:chOff x="0" y="0"/>
          <a:chExt cx="0" cy="0"/>
        </a:xfrm>
      </p:grpSpPr>
      <p:pic>
        <p:nvPicPr>
          <p:cNvPr id="2" name="Image 0" descr="assets/logo_dark.png"/>
          <p:cNvPicPr>
            <a:picLocks noChangeAspect="1"/>
          </p:cNvPicPr>
          <p:nvPr/>
        </p:nvPicPr>
        <p:blipFill>
          <a:blip r:embed="rId3"/>
          <a:stretch>
            <a:fillRect/>
          </a:stretch>
        </p:blipFill>
        <p:spPr>
          <a:xfrm>
            <a:off x="9646920" y="5989320"/>
            <a:ext cx="1737360" cy="649224"/>
          </a:xfrm>
          <a:prstGeom prst="rect">
            <a:avLst/>
          </a:prstGeom>
        </p:spPr>
      </p:pic>
      <p:sp>
        <p:nvSpPr>
          <p:cNvPr id="3" name="Text 0"/>
          <p:cNvSpPr/>
          <p:nvPr/>
        </p:nvSpPr>
        <p:spPr>
          <a:xfrm>
            <a:off x="822960" y="1371600"/>
            <a:ext cx="4572000" cy="365760"/>
          </a:xfrm>
          <a:prstGeom prst="rect">
            <a:avLst/>
          </a:prstGeom>
          <a:noFill/>
          <a:ln/>
        </p:spPr>
        <p:txBody>
          <a:bodyPr wrap="square" lIns="0" tIns="0" rIns="0" bIns="0" rtlCol="0" anchor="ctr"/>
          <a:lstStyle/>
          <a:p>
            <a:pPr marL="0" indent="0">
              <a:buNone/>
            </a:pPr>
            <a:r>
              <a:rPr lang="en-US" sz="1600" b="1" kern="0" spc="300" dirty="0">
                <a:solidFill>
                  <a:srgbClr val="D8262C"/>
                </a:solidFill>
                <a:latin typeface="Arial" pitchFamily="34" charset="0"/>
                <a:ea typeface="Arial" pitchFamily="34" charset="-122"/>
                <a:cs typeface="Arial" pitchFamily="34" charset="-120"/>
              </a:rPr>
              <a:t>WORKFLOW 2</a:t>
            </a:r>
            <a:endParaRPr lang="en-US" sz="1600" dirty="0"/>
          </a:p>
        </p:txBody>
      </p:sp>
      <p:sp>
        <p:nvSpPr>
          <p:cNvPr id="4" name="Text 1"/>
          <p:cNvSpPr/>
          <p:nvPr/>
        </p:nvSpPr>
        <p:spPr>
          <a:xfrm>
            <a:off x="822960" y="1828800"/>
            <a:ext cx="10515600" cy="822960"/>
          </a:xfrm>
          <a:prstGeom prst="rect">
            <a:avLst/>
          </a:prstGeom>
          <a:noFill/>
          <a:ln/>
        </p:spPr>
        <p:txBody>
          <a:bodyPr wrap="square" lIns="0" tIns="0" rIns="0" bIns="0" rtlCol="0" anchor="ctr"/>
          <a:lstStyle/>
          <a:p>
            <a:pPr marL="0" indent="0">
              <a:buNone/>
            </a:pPr>
            <a:r>
              <a:rPr lang="en-US" sz="4400" b="1" dirty="0">
                <a:solidFill>
                  <a:srgbClr val="FFFFFF"/>
                </a:solidFill>
                <a:latin typeface="Arial" pitchFamily="34" charset="0"/>
                <a:ea typeface="Arial" pitchFamily="34" charset="-122"/>
                <a:cs typeface="Arial" pitchFamily="34" charset="-120"/>
              </a:rPr>
              <a:t>A title plant you can talk to</a:t>
            </a:r>
            <a:endParaRPr lang="en-US" sz="4400" dirty="0"/>
          </a:p>
        </p:txBody>
      </p:sp>
      <p:sp>
        <p:nvSpPr>
          <p:cNvPr id="5" name="Text 2"/>
          <p:cNvSpPr/>
          <p:nvPr/>
        </p:nvSpPr>
        <p:spPr>
          <a:xfrm>
            <a:off x="822960" y="2880360"/>
            <a:ext cx="9875520" cy="822960"/>
          </a:xfrm>
          <a:prstGeom prst="rect">
            <a:avLst/>
          </a:prstGeom>
          <a:noFill/>
          <a:ln/>
        </p:spPr>
        <p:txBody>
          <a:bodyPr wrap="square" lIns="0" tIns="0" rIns="0" bIns="0" rtlCol="0" anchor="ctr"/>
          <a:lstStyle/>
          <a:p>
            <a:pPr marL="0" indent="0">
              <a:buNone/>
            </a:pPr>
            <a:r>
              <a:rPr lang="en-US" sz="1800" dirty="0">
                <a:solidFill>
                  <a:srgbClr val="9DBFF0"/>
                </a:solidFill>
                <a:latin typeface="Arial" pitchFamily="34" charset="0"/>
                <a:ea typeface="Arial" pitchFamily="34" charset="-122"/>
                <a:cs typeface="Arial" pitchFamily="34" charset="-120"/>
              </a:rPr>
              <a:t>Decades of indexed county records sit in the plant, but only trained staff can pull answers out of it, one search form at a time.</a:t>
            </a:r>
            <a:endParaRPr lang="en-US" sz="1800" dirty="0"/>
          </a:p>
        </p:txBody>
      </p:sp>
      <p:sp>
        <p:nvSpPr>
          <p:cNvPr id="6" name="Shape 3"/>
          <p:cNvSpPr/>
          <p:nvPr/>
        </p:nvSpPr>
        <p:spPr>
          <a:xfrm>
            <a:off x="822960" y="4114800"/>
            <a:ext cx="10561320" cy="1554480"/>
          </a:xfrm>
          <a:prstGeom prst="roundRect">
            <a:avLst>
              <a:gd name="adj" fmla="val 4706"/>
            </a:avLst>
          </a:prstGeom>
          <a:solidFill>
            <a:srgbClr val="24365C"/>
          </a:solidFill>
          <a:ln/>
        </p:spPr>
        <p:txBody>
          <a:bodyPr/>
          <a:lstStyle/>
          <a:p>
            <a:endParaRPr lang="en-US"/>
          </a:p>
        </p:txBody>
      </p:sp>
      <p:sp>
        <p:nvSpPr>
          <p:cNvPr id="7" name="Text 4"/>
          <p:cNvSpPr/>
          <p:nvPr/>
        </p:nvSpPr>
        <p:spPr>
          <a:xfrm>
            <a:off x="1188720" y="4526280"/>
            <a:ext cx="9875520" cy="822960"/>
          </a:xfrm>
          <a:prstGeom prst="rect">
            <a:avLst/>
          </a:prstGeom>
          <a:noFill/>
          <a:ln/>
        </p:spPr>
        <p:txBody>
          <a:bodyPr wrap="square" lIns="0" tIns="0" rIns="0" bIns="0" rtlCol="0" anchor="ctr"/>
          <a:lstStyle/>
          <a:p>
            <a:pPr marL="0" indent="0">
              <a:buNone/>
            </a:pPr>
            <a:r>
              <a:rPr lang="en-US" sz="1700" b="1" dirty="0">
                <a:solidFill>
                  <a:srgbClr val="D8262C"/>
                </a:solidFill>
                <a:latin typeface="Arial" pitchFamily="34" charset="0"/>
                <a:ea typeface="Arial" pitchFamily="34" charset="-122"/>
                <a:cs typeface="Arial" pitchFamily="34" charset="-120"/>
              </a:rPr>
              <a:t>The idea: </a:t>
            </a:r>
            <a:r>
              <a:rPr lang="en-US" sz="1700" dirty="0">
                <a:solidFill>
                  <a:srgbClr val="FFFFFF"/>
                </a:solidFill>
                <a:latin typeface="Arial" pitchFamily="34" charset="0"/>
                <a:ea typeface="Arial" pitchFamily="34" charset="-122"/>
                <a:cs typeface="Arial" pitchFamily="34" charset="-120"/>
              </a:rPr>
              <a:t>put an AI agent between the person and the plant. Ask a question in plain English. The agent runs the searches, pulls the documents, and assembles the answer.</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A"/>
        </a:solidFill>
        <a:effectLst/>
      </p:bgPr>
    </p:bg>
    <p:spTree>
      <p:nvGrpSpPr>
        <p:cNvPr id="1" name=""/>
        <p:cNvGrpSpPr/>
        <p:nvPr/>
      </p:nvGrpSpPr>
      <p:grpSpPr>
        <a:xfrm>
          <a:off x="0" y="0"/>
          <a:ext cx="0" cy="0"/>
          <a:chOff x="0" y="0"/>
          <a:chExt cx="0" cy="0"/>
        </a:xfrm>
      </p:grpSpPr>
      <p:sp>
        <p:nvSpPr>
          <p:cNvPr id="2" name="Text 0"/>
          <p:cNvSpPr/>
          <p:nvPr/>
        </p:nvSpPr>
        <p:spPr>
          <a:xfrm>
            <a:off x="822960" y="457200"/>
            <a:ext cx="10058400" cy="548640"/>
          </a:xfrm>
          <a:prstGeom prst="rect">
            <a:avLst/>
          </a:prstGeom>
          <a:noFill/>
          <a:ln/>
        </p:spPr>
        <p:txBody>
          <a:bodyPr wrap="square" lIns="0" tIns="0" rIns="0" bIns="0" rtlCol="0" anchor="ctr"/>
          <a:lstStyle/>
          <a:p>
            <a:pPr marL="0" indent="0">
              <a:buNone/>
            </a:pPr>
            <a:r>
              <a:rPr lang="en-US" sz="3000" b="1" dirty="0">
                <a:solidFill>
                  <a:srgbClr val="1B2B4B"/>
                </a:solidFill>
                <a:latin typeface="Arial" pitchFamily="34" charset="0"/>
                <a:ea typeface="Arial" pitchFamily="34" charset="-122"/>
                <a:cs typeface="Arial" pitchFamily="34" charset="-120"/>
              </a:rPr>
              <a:t>One question, full property report</a:t>
            </a:r>
            <a:endParaRPr lang="en-US" sz="3000" dirty="0"/>
          </a:p>
        </p:txBody>
      </p:sp>
      <p:sp>
        <p:nvSpPr>
          <p:cNvPr id="3" name="Text 1"/>
          <p:cNvSpPr/>
          <p:nvPr/>
        </p:nvSpPr>
        <p:spPr>
          <a:xfrm>
            <a:off x="822960" y="1051560"/>
            <a:ext cx="10424160" cy="411480"/>
          </a:xfrm>
          <a:prstGeom prst="rect">
            <a:avLst/>
          </a:prstGeom>
          <a:noFill/>
          <a:ln/>
        </p:spPr>
        <p:txBody>
          <a:bodyPr wrap="square" lIns="0" tIns="0" rIns="0" bIns="0" rtlCol="0" anchor="ctr"/>
          <a:lstStyle/>
          <a:p>
            <a:pPr marL="0" indent="0">
              <a:buNone/>
            </a:pPr>
            <a:r>
              <a:rPr lang="en-US" sz="1600" i="1" dirty="0">
                <a:solidFill>
                  <a:srgbClr val="2E6FD8"/>
                </a:solidFill>
                <a:latin typeface="Arial" pitchFamily="34" charset="0"/>
                <a:ea typeface="Arial" pitchFamily="34" charset="-122"/>
                <a:cs typeface="Arial" pitchFamily="34" charset="-120"/>
              </a:rPr>
              <a:t>"Can I get a property report for Lot 1 in Ramsey Place Phase 1?"</a:t>
            </a:r>
            <a:endParaRPr lang="en-US" sz="1600" dirty="0"/>
          </a:p>
        </p:txBody>
      </p:sp>
      <p:sp>
        <p:nvSpPr>
          <p:cNvPr id="4" name="Shape 2"/>
          <p:cNvSpPr/>
          <p:nvPr/>
        </p:nvSpPr>
        <p:spPr>
          <a:xfrm>
            <a:off x="1051560" y="1645920"/>
            <a:ext cx="10058400" cy="4343400"/>
          </a:xfrm>
          <a:prstGeom prst="roundRect">
            <a:avLst>
              <a:gd name="adj" fmla="val 1263"/>
            </a:avLst>
          </a:prstGeom>
          <a:solidFill>
            <a:srgbClr val="FFFFFF"/>
          </a:solidFill>
          <a:ln/>
          <a:effectLst>
            <a:outerShdw blurRad="101600" dist="38100" dir="5400000" algn="bl" rotWithShape="0">
              <a:srgbClr val="000000">
                <a:alpha val="25000"/>
              </a:srgbClr>
            </a:outerShdw>
          </a:effectLst>
        </p:spPr>
        <p:txBody>
          <a:bodyPr/>
          <a:lstStyle/>
          <a:p>
            <a:endParaRPr lang="en-US"/>
          </a:p>
        </p:txBody>
      </p:sp>
      <p:pic>
        <p:nvPicPr>
          <p:cNvPr id="5" name="Image 0" descr="assets/chat_crop.jpg"/>
          <p:cNvPicPr>
            <a:picLocks noChangeAspect="1"/>
          </p:cNvPicPr>
          <p:nvPr/>
        </p:nvPicPr>
        <p:blipFill>
          <a:blip r:embed="rId3"/>
          <a:stretch>
            <a:fillRect/>
          </a:stretch>
        </p:blipFill>
        <p:spPr>
          <a:xfrm>
            <a:off x="1234440" y="1828800"/>
            <a:ext cx="9692640" cy="4133088"/>
          </a:xfrm>
          <a:prstGeom prst="rect">
            <a:avLst/>
          </a:prstGeom>
        </p:spPr>
      </p:pic>
      <p:sp>
        <p:nvSpPr>
          <p:cNvPr id="6" name="Shape 3"/>
          <p:cNvSpPr/>
          <p:nvPr/>
        </p:nvSpPr>
        <p:spPr>
          <a:xfrm>
            <a:off x="1051560" y="6172200"/>
            <a:ext cx="10058400" cy="502920"/>
          </a:xfrm>
          <a:prstGeom prst="roundRect">
            <a:avLst>
              <a:gd name="adj" fmla="val 14545"/>
            </a:avLst>
          </a:prstGeom>
          <a:solidFill>
            <a:srgbClr val="1B2B4B"/>
          </a:solidFill>
          <a:ln/>
        </p:spPr>
        <p:txBody>
          <a:bodyPr/>
          <a:lstStyle/>
          <a:p>
            <a:endParaRPr lang="en-US"/>
          </a:p>
        </p:txBody>
      </p:sp>
      <p:sp>
        <p:nvSpPr>
          <p:cNvPr id="7" name="Text 4"/>
          <p:cNvSpPr/>
          <p:nvPr/>
        </p:nvSpPr>
        <p:spPr>
          <a:xfrm>
            <a:off x="1371600" y="6272784"/>
            <a:ext cx="9509760" cy="320040"/>
          </a:xfrm>
          <a:prstGeom prst="rect">
            <a:avLst/>
          </a:prstGeom>
          <a:noFill/>
          <a:ln/>
        </p:spPr>
        <p:txBody>
          <a:bodyPr wrap="square" lIns="0" tIns="0" rIns="0" bIns="0" rtlCol="0" anchor="ctr"/>
          <a:lstStyle/>
          <a:p>
            <a:pPr marL="0" indent="0">
              <a:buNone/>
            </a:pPr>
            <a:r>
              <a:rPr lang="en-US" sz="1350" b="1" dirty="0">
                <a:solidFill>
                  <a:srgbClr val="FFFFFF"/>
                </a:solidFill>
                <a:latin typeface="Arial" pitchFamily="34" charset="0"/>
                <a:ea typeface="Arial" pitchFamily="34" charset="-122"/>
                <a:cs typeface="Arial" pitchFamily="34" charset="-120"/>
              </a:rPr>
              <a:t>12 documents located, downloadable individually, plus a generated title report, in under two minutes.</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Where the line is</a:t>
            </a:r>
            <a:endParaRPr lang="en-US" sz="3600" dirty="0"/>
          </a:p>
        </p:txBody>
      </p:sp>
      <p:sp>
        <p:nvSpPr>
          <p:cNvPr id="3" name="Text 1"/>
          <p:cNvSpPr/>
          <p:nvPr/>
        </p:nvSpPr>
        <p:spPr>
          <a:xfrm>
            <a:off x="822960" y="1234440"/>
            <a:ext cx="10058400" cy="365760"/>
          </a:xfrm>
          <a:prstGeom prst="rect">
            <a:avLst/>
          </a:prstGeom>
          <a:noFill/>
          <a:ln/>
        </p:spPr>
        <p:txBody>
          <a:bodyPr wrap="square" lIns="0" tIns="0" rIns="0" bIns="0" rtlCol="0" anchor="ctr"/>
          <a:lstStyle/>
          <a:p>
            <a:pPr marL="0" indent="0">
              <a:buNone/>
            </a:pPr>
            <a:r>
              <a:rPr lang="en-US" sz="1600" dirty="0">
                <a:solidFill>
                  <a:srgbClr val="5A6472"/>
                </a:solidFill>
                <a:latin typeface="Arial" pitchFamily="34" charset="0"/>
                <a:ea typeface="Arial" pitchFamily="34" charset="-122"/>
                <a:cs typeface="Arial" pitchFamily="34" charset="-120"/>
              </a:rPr>
              <a:t>What we hand to AI, and what stays with people</a:t>
            </a:r>
            <a:endParaRPr lang="en-US" sz="1600" dirty="0"/>
          </a:p>
        </p:txBody>
      </p:sp>
      <p:sp>
        <p:nvSpPr>
          <p:cNvPr id="4" name="Shape 2"/>
          <p:cNvSpPr/>
          <p:nvPr/>
        </p:nvSpPr>
        <p:spPr>
          <a:xfrm>
            <a:off x="822960" y="1828800"/>
            <a:ext cx="5074920" cy="3657600"/>
          </a:xfrm>
          <a:prstGeom prst="roundRect">
            <a:avLst>
              <a:gd name="adj" fmla="val 2000"/>
            </a:avLst>
          </a:prstGeom>
          <a:solidFill>
            <a:srgbClr val="F4F6FA"/>
          </a:solidFill>
          <a:ln/>
        </p:spPr>
        <p:txBody>
          <a:bodyPr/>
          <a:lstStyle/>
          <a:p>
            <a:endParaRPr lang="en-US"/>
          </a:p>
        </p:txBody>
      </p:sp>
      <p:sp>
        <p:nvSpPr>
          <p:cNvPr id="5" name="Text 3"/>
          <p:cNvSpPr/>
          <p:nvPr/>
        </p:nvSpPr>
        <p:spPr>
          <a:xfrm>
            <a:off x="1188720" y="2148840"/>
            <a:ext cx="4206240" cy="411480"/>
          </a:xfrm>
          <a:prstGeom prst="rect">
            <a:avLst/>
          </a:prstGeom>
          <a:noFill/>
          <a:ln/>
        </p:spPr>
        <p:txBody>
          <a:bodyPr wrap="square" lIns="0" tIns="0" rIns="0" bIns="0" rtlCol="0" anchor="ctr"/>
          <a:lstStyle/>
          <a:p>
            <a:pPr marL="0" indent="0">
              <a:buNone/>
            </a:pPr>
            <a:r>
              <a:rPr lang="en-US" sz="1900" b="1" dirty="0">
                <a:solidFill>
                  <a:srgbClr val="2E6FD8"/>
                </a:solidFill>
                <a:latin typeface="Arial" pitchFamily="34" charset="0"/>
                <a:ea typeface="Arial" pitchFamily="34" charset="-122"/>
                <a:cs typeface="Arial" pitchFamily="34" charset="-120"/>
              </a:rPr>
              <a:t>AI handles</a:t>
            </a:r>
            <a:endParaRPr lang="en-US" sz="1900" dirty="0"/>
          </a:p>
        </p:txBody>
      </p:sp>
      <p:sp>
        <p:nvSpPr>
          <p:cNvPr id="6" name="Text 4"/>
          <p:cNvSpPr/>
          <p:nvPr/>
        </p:nvSpPr>
        <p:spPr>
          <a:xfrm>
            <a:off x="1188720" y="2697480"/>
            <a:ext cx="4389120" cy="2377440"/>
          </a:xfrm>
          <a:prstGeom prst="rect">
            <a:avLst/>
          </a:prstGeom>
          <a:noFill/>
          <a:ln/>
        </p:spPr>
        <p:txBody>
          <a:bodyPr wrap="square" lIns="0" tIns="0" rIns="0" bIns="0" rtlCol="0" anchor="ctr"/>
          <a:lstStyle/>
          <a:p>
            <a:pPr marL="342900" indent="-342900">
              <a:spcAft>
                <a:spcPts val="1000"/>
              </a:spcAft>
              <a:buSzPct val="100000"/>
              <a:buChar char="•"/>
            </a:pPr>
            <a:r>
              <a:rPr lang="en-US" sz="1400" dirty="0">
                <a:solidFill>
                  <a:srgbClr val="1B2B4B"/>
                </a:solidFill>
                <a:latin typeface="Arial" pitchFamily="34" charset="0"/>
                <a:ea typeface="Arial" pitchFamily="34" charset="-122"/>
                <a:cs typeface="Arial" pitchFamily="34" charset="-120"/>
              </a:rPr>
              <a:t>Reading and extracting from documents</a:t>
            </a:r>
            <a:endParaRPr lang="en-US" sz="1400" dirty="0"/>
          </a:p>
          <a:p>
            <a:pPr marL="342900" indent="-342900">
              <a:spcAft>
                <a:spcPts val="1000"/>
              </a:spcAft>
              <a:buSzPct val="100000"/>
              <a:buChar char="•"/>
            </a:pPr>
            <a:r>
              <a:rPr lang="en-US" sz="1400" dirty="0">
                <a:solidFill>
                  <a:srgbClr val="1B2B4B"/>
                </a:solidFill>
                <a:latin typeface="Arial" pitchFamily="34" charset="0"/>
                <a:ea typeface="Arial" pitchFamily="34" charset="-122"/>
                <a:cs typeface="Arial" pitchFamily="34" charset="-120"/>
              </a:rPr>
              <a:t>Matching references to records</a:t>
            </a:r>
            <a:endParaRPr lang="en-US" sz="1400" dirty="0"/>
          </a:p>
          <a:p>
            <a:pPr marL="342900" indent="-342900">
              <a:spcAft>
                <a:spcPts val="1000"/>
              </a:spcAft>
              <a:buSzPct val="100000"/>
              <a:buChar char="•"/>
            </a:pPr>
            <a:r>
              <a:rPr lang="en-US" sz="1400" dirty="0">
                <a:solidFill>
                  <a:srgbClr val="1B2B4B"/>
                </a:solidFill>
                <a:latin typeface="Arial" pitchFamily="34" charset="0"/>
                <a:ea typeface="Arial" pitchFamily="34" charset="-122"/>
                <a:cs typeface="Arial" pitchFamily="34" charset="-120"/>
              </a:rPr>
              <a:t>Classifying and indexing</a:t>
            </a:r>
            <a:endParaRPr lang="en-US" sz="1400" dirty="0"/>
          </a:p>
          <a:p>
            <a:pPr marL="342900" indent="-342900">
              <a:spcAft>
                <a:spcPts val="1000"/>
              </a:spcAft>
              <a:buSzPct val="100000"/>
              <a:buChar char="•"/>
            </a:pPr>
            <a:r>
              <a:rPr lang="en-US" sz="1400" dirty="0">
                <a:solidFill>
                  <a:srgbClr val="1B2B4B"/>
                </a:solidFill>
                <a:latin typeface="Arial" pitchFamily="34" charset="0"/>
                <a:ea typeface="Arial" pitchFamily="34" charset="-122"/>
                <a:cs typeface="Arial" pitchFamily="34" charset="-120"/>
              </a:rPr>
              <a:t>First drafts and summaries</a:t>
            </a:r>
            <a:endParaRPr lang="en-US" sz="1400" dirty="0"/>
          </a:p>
          <a:p>
            <a:pPr marL="342900" indent="-342900">
              <a:spcAft>
                <a:spcPts val="1000"/>
              </a:spcAft>
              <a:buSzPct val="100000"/>
              <a:buChar char="•"/>
            </a:pPr>
            <a:r>
              <a:rPr lang="en-US" sz="1400" dirty="0">
                <a:solidFill>
                  <a:srgbClr val="1B2B4B"/>
                </a:solidFill>
                <a:latin typeface="Arial" pitchFamily="34" charset="0"/>
                <a:ea typeface="Arial" pitchFamily="34" charset="-122"/>
                <a:cs typeface="Arial" pitchFamily="34" charset="-120"/>
              </a:rPr>
              <a:t>Running searches and assembling results</a:t>
            </a:r>
            <a:endParaRPr lang="en-US" sz="1400" dirty="0"/>
          </a:p>
        </p:txBody>
      </p:sp>
      <p:sp>
        <p:nvSpPr>
          <p:cNvPr id="7" name="Shape 5"/>
          <p:cNvSpPr/>
          <p:nvPr/>
        </p:nvSpPr>
        <p:spPr>
          <a:xfrm>
            <a:off x="6263640" y="1828800"/>
            <a:ext cx="5074920" cy="3657600"/>
          </a:xfrm>
          <a:prstGeom prst="roundRect">
            <a:avLst>
              <a:gd name="adj" fmla="val 2000"/>
            </a:avLst>
          </a:prstGeom>
          <a:solidFill>
            <a:srgbClr val="1B2B4B"/>
          </a:solidFill>
          <a:ln/>
        </p:spPr>
        <p:txBody>
          <a:bodyPr/>
          <a:lstStyle/>
          <a:p>
            <a:endParaRPr lang="en-US"/>
          </a:p>
        </p:txBody>
      </p:sp>
      <p:sp>
        <p:nvSpPr>
          <p:cNvPr id="8" name="Text 6"/>
          <p:cNvSpPr/>
          <p:nvPr/>
        </p:nvSpPr>
        <p:spPr>
          <a:xfrm>
            <a:off x="6629400" y="2148840"/>
            <a:ext cx="4206240" cy="4114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People keep</a:t>
            </a:r>
            <a:endParaRPr lang="en-US" sz="1900" dirty="0"/>
          </a:p>
        </p:txBody>
      </p:sp>
      <p:sp>
        <p:nvSpPr>
          <p:cNvPr id="9" name="Text 7"/>
          <p:cNvSpPr/>
          <p:nvPr/>
        </p:nvSpPr>
        <p:spPr>
          <a:xfrm>
            <a:off x="6629400" y="2697480"/>
            <a:ext cx="4389120" cy="2377440"/>
          </a:xfrm>
          <a:prstGeom prst="rect">
            <a:avLst/>
          </a:prstGeom>
          <a:noFill/>
          <a:ln/>
        </p:spPr>
        <p:txBody>
          <a:bodyPr wrap="square" lIns="0" tIns="0" rIns="0" bIns="0" rtlCol="0" anchor="ctr"/>
          <a:lstStyle/>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Examination decisions</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Underwriting judgment</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Anything customer facing, until reviewed</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The final call when confidence is low</a:t>
            </a:r>
            <a:endParaRPr lang="en-US" sz="1400" dirty="0"/>
          </a:p>
          <a:p>
            <a:pPr marL="342900" indent="-342900">
              <a:spcAft>
                <a:spcPts val="1000"/>
              </a:spcAft>
              <a:buSzPct val="100000"/>
              <a:buChar char="•"/>
            </a:pPr>
            <a:r>
              <a:rPr lang="en-US" sz="1400" dirty="0">
                <a:solidFill>
                  <a:srgbClr val="FFFFFF"/>
                </a:solidFill>
                <a:latin typeface="Arial" pitchFamily="34" charset="0"/>
                <a:ea typeface="Arial" pitchFamily="34" charset="-122"/>
                <a:cs typeface="Arial" pitchFamily="34" charset="-120"/>
              </a:rPr>
              <a:t>Accountability for the file</a:t>
            </a:r>
            <a:endParaRPr lang="en-US" sz="1400" dirty="0"/>
          </a:p>
        </p:txBody>
      </p:sp>
      <p:sp>
        <p:nvSpPr>
          <p:cNvPr id="10" name="Text 8"/>
          <p:cNvSpPr/>
          <p:nvPr/>
        </p:nvSpPr>
        <p:spPr>
          <a:xfrm>
            <a:off x="822960" y="5806440"/>
            <a:ext cx="10515600" cy="548640"/>
          </a:xfrm>
          <a:prstGeom prst="rect">
            <a:avLst/>
          </a:prstGeom>
          <a:noFill/>
          <a:ln/>
        </p:spPr>
        <p:txBody>
          <a:bodyPr wrap="square" lIns="0" tIns="0" rIns="0" bIns="0" rtlCol="0" anchor="ctr"/>
          <a:lstStyle/>
          <a:p>
            <a:pPr marL="0" indent="0">
              <a:buNone/>
            </a:pPr>
            <a:r>
              <a:rPr lang="en-US" sz="1400" i="1" dirty="0">
                <a:solidFill>
                  <a:srgbClr val="5A6472"/>
                </a:solidFill>
                <a:latin typeface="Arial" pitchFamily="34" charset="0"/>
                <a:ea typeface="Arial" pitchFamily="34" charset="-122"/>
                <a:cs typeface="Arial" pitchFamily="34" charset="-120"/>
              </a:rPr>
              <a:t>Our indexing workflows report a confidence score on every decision. High confidence flows through, low confidence routes to a person.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548640"/>
            <a:ext cx="10058400" cy="640080"/>
          </a:xfrm>
          <a:prstGeom prst="rect">
            <a:avLst/>
          </a:prstGeom>
          <a:noFill/>
          <a:ln/>
        </p:spPr>
        <p:txBody>
          <a:bodyPr wrap="square" lIns="0" tIns="0" rIns="0" bIns="0" rtlCol="0" anchor="ctr"/>
          <a:lstStyle/>
          <a:p>
            <a:pPr marL="0" indent="0">
              <a:buNone/>
            </a:pPr>
            <a:r>
              <a:rPr lang="en-US" sz="3600" b="1" dirty="0">
                <a:solidFill>
                  <a:srgbClr val="1B2B4B"/>
                </a:solidFill>
                <a:latin typeface="Arial" pitchFamily="34" charset="0"/>
                <a:ea typeface="Arial" pitchFamily="34" charset="-122"/>
                <a:cs typeface="Arial" pitchFamily="34" charset="-120"/>
              </a:rPr>
              <a:t>How to start in your shop</a:t>
            </a:r>
            <a:endParaRPr lang="en-US" sz="3600" dirty="0"/>
          </a:p>
        </p:txBody>
      </p:sp>
      <p:sp>
        <p:nvSpPr>
          <p:cNvPr id="3" name="Shape 1"/>
          <p:cNvSpPr/>
          <p:nvPr/>
        </p:nvSpPr>
        <p:spPr>
          <a:xfrm>
            <a:off x="822960" y="1737360"/>
            <a:ext cx="2468880" cy="3108960"/>
          </a:xfrm>
          <a:prstGeom prst="roundRect">
            <a:avLst>
              <a:gd name="adj" fmla="val 2963"/>
            </a:avLst>
          </a:prstGeom>
          <a:solidFill>
            <a:srgbClr val="F4F6FA"/>
          </a:solidFill>
          <a:ln/>
        </p:spPr>
        <p:txBody>
          <a:bodyPr/>
          <a:lstStyle/>
          <a:p>
            <a:endParaRPr lang="en-US"/>
          </a:p>
        </p:txBody>
      </p:sp>
      <p:sp>
        <p:nvSpPr>
          <p:cNvPr id="4" name="Text 2"/>
          <p:cNvSpPr/>
          <p:nvPr/>
        </p:nvSpPr>
        <p:spPr>
          <a:xfrm>
            <a:off x="1051560" y="1965960"/>
            <a:ext cx="914400" cy="731520"/>
          </a:xfrm>
          <a:prstGeom prst="rect">
            <a:avLst/>
          </a:prstGeom>
          <a:noFill/>
          <a:ln/>
        </p:spPr>
        <p:txBody>
          <a:bodyPr wrap="square" lIns="0" tIns="0" rIns="0" bIns="0" rtlCol="0" anchor="ctr"/>
          <a:lstStyle/>
          <a:p>
            <a:pPr marL="0" indent="0">
              <a:buNone/>
            </a:pPr>
            <a:r>
              <a:rPr lang="en-US" sz="4400" b="1" dirty="0">
                <a:solidFill>
                  <a:srgbClr val="2E6FD8"/>
                </a:solidFill>
                <a:latin typeface="Arial" pitchFamily="34" charset="0"/>
                <a:ea typeface="Arial" pitchFamily="34" charset="-122"/>
                <a:cs typeface="Arial" pitchFamily="34" charset="-120"/>
              </a:rPr>
              <a:t>1</a:t>
            </a:r>
            <a:endParaRPr lang="en-US" sz="4400" dirty="0"/>
          </a:p>
        </p:txBody>
      </p:sp>
      <p:sp>
        <p:nvSpPr>
          <p:cNvPr id="5" name="Text 3"/>
          <p:cNvSpPr/>
          <p:nvPr/>
        </p:nvSpPr>
        <p:spPr>
          <a:xfrm>
            <a:off x="1051560" y="2788920"/>
            <a:ext cx="2057400" cy="68580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Pick one repetitive task</a:t>
            </a:r>
            <a:endParaRPr lang="en-US" sz="1550" dirty="0"/>
          </a:p>
        </p:txBody>
      </p:sp>
      <p:sp>
        <p:nvSpPr>
          <p:cNvPr id="6" name="Text 4"/>
          <p:cNvSpPr/>
          <p:nvPr/>
        </p:nvSpPr>
        <p:spPr>
          <a:xfrm>
            <a:off x="1051560" y="3520440"/>
            <a:ext cx="2057400" cy="1188720"/>
          </a:xfrm>
          <a:prstGeom prst="rect">
            <a:avLst/>
          </a:prstGeom>
          <a:noFill/>
          <a:ln/>
        </p:spPr>
        <p:txBody>
          <a:bodyPr wrap="square" lIns="0" tIns="0" rIns="0" bIns="0" rtlCol="0" anchor="ctr"/>
          <a:lstStyle/>
          <a:p>
            <a:pPr marL="0" indent="0">
              <a:buNone/>
            </a:pPr>
            <a:r>
              <a:rPr lang="en-US" sz="1200" dirty="0">
                <a:solidFill>
                  <a:srgbClr val="5A6472"/>
                </a:solidFill>
                <a:latin typeface="Arial" pitchFamily="34" charset="0"/>
                <a:ea typeface="Arial" pitchFamily="34" charset="-122"/>
                <a:cs typeface="Arial" pitchFamily="34" charset="-120"/>
              </a:rPr>
              <a:t>Something staff grumble about that happens on every file.</a:t>
            </a:r>
            <a:endParaRPr lang="en-US" sz="1200" dirty="0"/>
          </a:p>
        </p:txBody>
      </p:sp>
      <p:sp>
        <p:nvSpPr>
          <p:cNvPr id="7" name="Shape 5"/>
          <p:cNvSpPr/>
          <p:nvPr/>
        </p:nvSpPr>
        <p:spPr>
          <a:xfrm>
            <a:off x="3611880" y="1737360"/>
            <a:ext cx="2468880" cy="3108960"/>
          </a:xfrm>
          <a:prstGeom prst="roundRect">
            <a:avLst>
              <a:gd name="adj" fmla="val 2963"/>
            </a:avLst>
          </a:prstGeom>
          <a:solidFill>
            <a:srgbClr val="F4F6FA"/>
          </a:solidFill>
          <a:ln/>
        </p:spPr>
        <p:txBody>
          <a:bodyPr/>
          <a:lstStyle/>
          <a:p>
            <a:endParaRPr lang="en-US"/>
          </a:p>
        </p:txBody>
      </p:sp>
      <p:sp>
        <p:nvSpPr>
          <p:cNvPr id="8" name="Text 6"/>
          <p:cNvSpPr/>
          <p:nvPr/>
        </p:nvSpPr>
        <p:spPr>
          <a:xfrm>
            <a:off x="3840480" y="1965960"/>
            <a:ext cx="914400" cy="731520"/>
          </a:xfrm>
          <a:prstGeom prst="rect">
            <a:avLst/>
          </a:prstGeom>
          <a:noFill/>
          <a:ln/>
        </p:spPr>
        <p:txBody>
          <a:bodyPr wrap="square" lIns="0" tIns="0" rIns="0" bIns="0" rtlCol="0" anchor="ctr"/>
          <a:lstStyle/>
          <a:p>
            <a:pPr marL="0" indent="0">
              <a:buNone/>
            </a:pPr>
            <a:r>
              <a:rPr lang="en-US" sz="4400" b="1" dirty="0">
                <a:solidFill>
                  <a:srgbClr val="2E6FD8"/>
                </a:solidFill>
                <a:latin typeface="Arial" pitchFamily="34" charset="0"/>
                <a:ea typeface="Arial" pitchFamily="34" charset="-122"/>
                <a:cs typeface="Arial" pitchFamily="34" charset="-120"/>
              </a:rPr>
              <a:t>2</a:t>
            </a:r>
            <a:endParaRPr lang="en-US" sz="4400" dirty="0"/>
          </a:p>
        </p:txBody>
      </p:sp>
      <p:sp>
        <p:nvSpPr>
          <p:cNvPr id="9" name="Text 7"/>
          <p:cNvSpPr/>
          <p:nvPr/>
        </p:nvSpPr>
        <p:spPr>
          <a:xfrm>
            <a:off x="3840480" y="2788920"/>
            <a:ext cx="2057400" cy="68580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Define correct</a:t>
            </a:r>
            <a:endParaRPr lang="en-US" sz="1550" dirty="0"/>
          </a:p>
        </p:txBody>
      </p:sp>
      <p:sp>
        <p:nvSpPr>
          <p:cNvPr id="10" name="Text 8"/>
          <p:cNvSpPr/>
          <p:nvPr/>
        </p:nvSpPr>
        <p:spPr>
          <a:xfrm>
            <a:off x="3840480" y="3520440"/>
            <a:ext cx="2057400" cy="1188720"/>
          </a:xfrm>
          <a:prstGeom prst="rect">
            <a:avLst/>
          </a:prstGeom>
          <a:noFill/>
          <a:ln/>
        </p:spPr>
        <p:txBody>
          <a:bodyPr wrap="square" lIns="0" tIns="0" rIns="0" bIns="0" rtlCol="0" anchor="ctr"/>
          <a:lstStyle/>
          <a:p>
            <a:pPr marL="0" indent="0">
              <a:buNone/>
            </a:pPr>
            <a:r>
              <a:rPr lang="en-US" sz="1200" dirty="0">
                <a:solidFill>
                  <a:srgbClr val="5A6472"/>
                </a:solidFill>
                <a:latin typeface="Arial" pitchFamily="34" charset="0"/>
                <a:ea typeface="Arial" pitchFamily="34" charset="-122"/>
                <a:cs typeface="Arial" pitchFamily="34" charset="-120"/>
              </a:rPr>
              <a:t>Write down the input, the expected output, and how you will check it.</a:t>
            </a:r>
            <a:endParaRPr lang="en-US" sz="1200" dirty="0"/>
          </a:p>
        </p:txBody>
      </p:sp>
      <p:sp>
        <p:nvSpPr>
          <p:cNvPr id="11" name="Shape 9"/>
          <p:cNvSpPr/>
          <p:nvPr/>
        </p:nvSpPr>
        <p:spPr>
          <a:xfrm>
            <a:off x="6400800" y="1737360"/>
            <a:ext cx="2468880" cy="3108960"/>
          </a:xfrm>
          <a:prstGeom prst="roundRect">
            <a:avLst>
              <a:gd name="adj" fmla="val 2963"/>
            </a:avLst>
          </a:prstGeom>
          <a:solidFill>
            <a:srgbClr val="F4F6FA"/>
          </a:solidFill>
          <a:ln/>
        </p:spPr>
        <p:txBody>
          <a:bodyPr/>
          <a:lstStyle/>
          <a:p>
            <a:endParaRPr lang="en-US"/>
          </a:p>
        </p:txBody>
      </p:sp>
      <p:sp>
        <p:nvSpPr>
          <p:cNvPr id="12" name="Text 10"/>
          <p:cNvSpPr/>
          <p:nvPr/>
        </p:nvSpPr>
        <p:spPr>
          <a:xfrm>
            <a:off x="6629400" y="1965960"/>
            <a:ext cx="914400" cy="731520"/>
          </a:xfrm>
          <a:prstGeom prst="rect">
            <a:avLst/>
          </a:prstGeom>
          <a:noFill/>
          <a:ln/>
        </p:spPr>
        <p:txBody>
          <a:bodyPr wrap="square" lIns="0" tIns="0" rIns="0" bIns="0" rtlCol="0" anchor="ctr"/>
          <a:lstStyle/>
          <a:p>
            <a:pPr marL="0" indent="0">
              <a:buNone/>
            </a:pPr>
            <a:r>
              <a:rPr lang="en-US" sz="4400" b="1" dirty="0">
                <a:solidFill>
                  <a:srgbClr val="2E6FD8"/>
                </a:solidFill>
                <a:latin typeface="Arial" pitchFamily="34" charset="0"/>
                <a:ea typeface="Arial" pitchFamily="34" charset="-122"/>
                <a:cs typeface="Arial" pitchFamily="34" charset="-120"/>
              </a:rPr>
              <a:t>3</a:t>
            </a:r>
            <a:endParaRPr lang="en-US" sz="4400" dirty="0"/>
          </a:p>
        </p:txBody>
      </p:sp>
      <p:sp>
        <p:nvSpPr>
          <p:cNvPr id="13" name="Text 11"/>
          <p:cNvSpPr/>
          <p:nvPr/>
        </p:nvSpPr>
        <p:spPr>
          <a:xfrm>
            <a:off x="6629400" y="2788920"/>
            <a:ext cx="2057400" cy="685800"/>
          </a:xfrm>
          <a:prstGeom prst="rect">
            <a:avLst/>
          </a:prstGeom>
          <a:noFill/>
          <a:ln/>
        </p:spPr>
        <p:txBody>
          <a:bodyPr wrap="square" lIns="0" tIns="0" rIns="0" bIns="0" rtlCol="0" anchor="ctr"/>
          <a:lstStyle/>
          <a:p>
            <a:pPr marL="0" indent="0">
              <a:buNone/>
            </a:pPr>
            <a:r>
              <a:rPr lang="en-US" sz="1550" b="1" dirty="0">
                <a:solidFill>
                  <a:srgbClr val="1B2B4B"/>
                </a:solidFill>
                <a:latin typeface="Arial" pitchFamily="34" charset="0"/>
                <a:ea typeface="Arial" pitchFamily="34" charset="-122"/>
                <a:cs typeface="Arial" pitchFamily="34" charset="-120"/>
              </a:rPr>
              <a:t>Run it in parallel</a:t>
            </a:r>
            <a:endParaRPr lang="en-US" sz="1550" dirty="0"/>
          </a:p>
        </p:txBody>
      </p:sp>
      <p:sp>
        <p:nvSpPr>
          <p:cNvPr id="14" name="Text 12"/>
          <p:cNvSpPr/>
          <p:nvPr/>
        </p:nvSpPr>
        <p:spPr>
          <a:xfrm>
            <a:off x="6629400" y="3520440"/>
            <a:ext cx="2057400" cy="1188720"/>
          </a:xfrm>
          <a:prstGeom prst="rect">
            <a:avLst/>
          </a:prstGeom>
          <a:noFill/>
          <a:ln/>
        </p:spPr>
        <p:txBody>
          <a:bodyPr wrap="square" lIns="0" tIns="0" rIns="0" bIns="0" rtlCol="0" anchor="ctr"/>
          <a:lstStyle/>
          <a:p>
            <a:pPr marL="0" indent="0">
              <a:buNone/>
            </a:pPr>
            <a:r>
              <a:rPr lang="en-US" sz="1200" dirty="0">
                <a:solidFill>
                  <a:srgbClr val="5A6472"/>
                </a:solidFill>
                <a:latin typeface="Arial" pitchFamily="34" charset="0"/>
                <a:ea typeface="Arial" pitchFamily="34" charset="-122"/>
                <a:cs typeface="Arial" pitchFamily="34" charset="-120"/>
              </a:rPr>
              <a:t>Let AI do the task alongside your current process. Compare results.</a:t>
            </a:r>
            <a:endParaRPr lang="en-US" sz="1200" dirty="0"/>
          </a:p>
        </p:txBody>
      </p:sp>
      <p:sp>
        <p:nvSpPr>
          <p:cNvPr id="15" name="Shape 13"/>
          <p:cNvSpPr/>
          <p:nvPr/>
        </p:nvSpPr>
        <p:spPr>
          <a:xfrm>
            <a:off x="9189720" y="1737360"/>
            <a:ext cx="2468880" cy="3108960"/>
          </a:xfrm>
          <a:prstGeom prst="roundRect">
            <a:avLst>
              <a:gd name="adj" fmla="val 2963"/>
            </a:avLst>
          </a:prstGeom>
          <a:solidFill>
            <a:srgbClr val="1B2B4B"/>
          </a:solidFill>
          <a:ln/>
        </p:spPr>
        <p:txBody>
          <a:bodyPr/>
          <a:lstStyle/>
          <a:p>
            <a:endParaRPr lang="en-US"/>
          </a:p>
        </p:txBody>
      </p:sp>
      <p:sp>
        <p:nvSpPr>
          <p:cNvPr id="16" name="Text 14"/>
          <p:cNvSpPr/>
          <p:nvPr/>
        </p:nvSpPr>
        <p:spPr>
          <a:xfrm>
            <a:off x="9418320" y="1965960"/>
            <a:ext cx="914400" cy="731520"/>
          </a:xfrm>
          <a:prstGeom prst="rect">
            <a:avLst/>
          </a:prstGeom>
          <a:noFill/>
          <a:ln/>
        </p:spPr>
        <p:txBody>
          <a:bodyPr wrap="square" lIns="0" tIns="0" rIns="0" bIns="0" rtlCol="0" anchor="ctr"/>
          <a:lstStyle/>
          <a:p>
            <a:pPr marL="0" indent="0">
              <a:buNone/>
            </a:pPr>
            <a:r>
              <a:rPr lang="en-US" sz="4400" b="1" dirty="0">
                <a:solidFill>
                  <a:srgbClr val="D8262C"/>
                </a:solidFill>
                <a:latin typeface="Arial" pitchFamily="34" charset="0"/>
                <a:ea typeface="Arial" pitchFamily="34" charset="-122"/>
                <a:cs typeface="Arial" pitchFamily="34" charset="-120"/>
              </a:rPr>
              <a:t>4</a:t>
            </a:r>
            <a:endParaRPr lang="en-US" sz="4400" dirty="0"/>
          </a:p>
        </p:txBody>
      </p:sp>
      <p:sp>
        <p:nvSpPr>
          <p:cNvPr id="17" name="Text 15"/>
          <p:cNvSpPr/>
          <p:nvPr/>
        </p:nvSpPr>
        <p:spPr>
          <a:xfrm>
            <a:off x="9418320" y="2788920"/>
            <a:ext cx="2057400" cy="685800"/>
          </a:xfrm>
          <a:prstGeom prst="rect">
            <a:avLst/>
          </a:prstGeom>
          <a:noFill/>
          <a:ln/>
        </p:spPr>
        <p:txBody>
          <a:bodyPr wrap="square" lIns="0" tIns="0" rIns="0" bIns="0" rtlCol="0" anchor="ctr"/>
          <a:lstStyle/>
          <a:p>
            <a:pPr marL="0" indent="0">
              <a:buNone/>
            </a:pPr>
            <a:r>
              <a:rPr lang="en-US" sz="1550" b="1" dirty="0">
                <a:solidFill>
                  <a:srgbClr val="FFFFFF"/>
                </a:solidFill>
                <a:latin typeface="Arial" pitchFamily="34" charset="0"/>
                <a:ea typeface="Arial" pitchFamily="34" charset="-122"/>
                <a:cs typeface="Arial" pitchFamily="34" charset="-120"/>
              </a:rPr>
              <a:t>Measure, then expand</a:t>
            </a:r>
            <a:endParaRPr lang="en-US" sz="1550" dirty="0"/>
          </a:p>
        </p:txBody>
      </p:sp>
      <p:sp>
        <p:nvSpPr>
          <p:cNvPr id="18" name="Text 16"/>
          <p:cNvSpPr/>
          <p:nvPr/>
        </p:nvSpPr>
        <p:spPr>
          <a:xfrm>
            <a:off x="9418320" y="3520440"/>
            <a:ext cx="2057400" cy="1188720"/>
          </a:xfrm>
          <a:prstGeom prst="rect">
            <a:avLst/>
          </a:prstGeom>
          <a:noFill/>
          <a:ln/>
        </p:spPr>
        <p:txBody>
          <a:bodyPr wrap="square" lIns="0" tIns="0" rIns="0" bIns="0" rtlCol="0" anchor="ctr"/>
          <a:lstStyle/>
          <a:p>
            <a:pPr marL="0" indent="0">
              <a:buNone/>
            </a:pPr>
            <a:r>
              <a:rPr lang="en-US" sz="1200" dirty="0">
                <a:solidFill>
                  <a:srgbClr val="9DBFF0"/>
                </a:solidFill>
                <a:latin typeface="Arial" pitchFamily="34" charset="0"/>
                <a:ea typeface="Arial" pitchFamily="34" charset="-122"/>
                <a:cs typeface="Arial" pitchFamily="34" charset="-120"/>
              </a:rPr>
              <a:t>When the numbers hold, reduce review and pick the next task.</a:t>
            </a:r>
            <a:endParaRPr lang="en-US" sz="1200" dirty="0"/>
          </a:p>
        </p:txBody>
      </p:sp>
      <p:sp>
        <p:nvSpPr>
          <p:cNvPr id="19" name="Shape 17"/>
          <p:cNvSpPr/>
          <p:nvPr/>
        </p:nvSpPr>
        <p:spPr>
          <a:xfrm>
            <a:off x="822960" y="5257800"/>
            <a:ext cx="10561320" cy="914400"/>
          </a:xfrm>
          <a:prstGeom prst="roundRect">
            <a:avLst>
              <a:gd name="adj" fmla="val 8000"/>
            </a:avLst>
          </a:prstGeom>
          <a:solidFill>
            <a:srgbClr val="F4F6FA"/>
          </a:solidFill>
          <a:ln/>
        </p:spPr>
        <p:txBody>
          <a:bodyPr/>
          <a:lstStyle/>
          <a:p>
            <a:endParaRPr lang="en-US"/>
          </a:p>
        </p:txBody>
      </p:sp>
      <p:sp>
        <p:nvSpPr>
          <p:cNvPr id="20" name="Text 18"/>
          <p:cNvSpPr/>
          <p:nvPr/>
        </p:nvSpPr>
        <p:spPr>
          <a:xfrm>
            <a:off x="1188720" y="5440680"/>
            <a:ext cx="9875520" cy="594360"/>
          </a:xfrm>
          <a:prstGeom prst="rect">
            <a:avLst/>
          </a:prstGeom>
          <a:noFill/>
          <a:ln/>
        </p:spPr>
        <p:txBody>
          <a:bodyPr wrap="square" lIns="0" tIns="0" rIns="0" bIns="0" rtlCol="0" anchor="ctr"/>
          <a:lstStyle/>
          <a:p>
            <a:pPr marL="0" indent="0">
              <a:buNone/>
            </a:pPr>
            <a:r>
              <a:rPr lang="en-US" sz="1450" b="1" dirty="0">
                <a:solidFill>
                  <a:srgbClr val="1B2B4B"/>
                </a:solidFill>
                <a:latin typeface="Arial" pitchFamily="34" charset="0"/>
                <a:ea typeface="Arial" pitchFamily="34" charset="-122"/>
                <a:cs typeface="Arial" pitchFamily="34" charset="-120"/>
              </a:rPr>
              <a:t>Each successful workflow is a building block. </a:t>
            </a:r>
            <a:r>
              <a:rPr lang="en-US" sz="1450" dirty="0">
                <a:solidFill>
                  <a:srgbClr val="5A6472"/>
                </a:solidFill>
                <a:latin typeface="Arial" pitchFamily="34" charset="0"/>
                <a:ea typeface="Arial" pitchFamily="34" charset="-122"/>
                <a:cs typeface="Arial" pitchFamily="34" charset="-120"/>
              </a:rPr>
              <a:t>The hyperlinker and the plant agent share the same data foundation. The second one was much easier to build than the first.</a:t>
            </a:r>
            <a:endParaRPr lang="en-US" sz="14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61D30"/>
        </a:solidFill>
        <a:effectLst/>
      </p:bgPr>
    </p:bg>
    <p:spTree>
      <p:nvGrpSpPr>
        <p:cNvPr id="1" name=""/>
        <p:cNvGrpSpPr/>
        <p:nvPr/>
      </p:nvGrpSpPr>
      <p:grpSpPr>
        <a:xfrm>
          <a:off x="0" y="0"/>
          <a:ext cx="0" cy="0"/>
          <a:chOff x="0" y="0"/>
          <a:chExt cx="0" cy="0"/>
        </a:xfrm>
      </p:grpSpPr>
      <p:pic>
        <p:nvPicPr>
          <p:cNvPr id="2" name="Image 0" descr="assets/logo_dark.png"/>
          <p:cNvPicPr>
            <a:picLocks noChangeAspect="1"/>
          </p:cNvPicPr>
          <p:nvPr/>
        </p:nvPicPr>
        <p:blipFill>
          <a:blip r:embed="rId3"/>
          <a:stretch>
            <a:fillRect/>
          </a:stretch>
        </p:blipFill>
        <p:spPr>
          <a:xfrm>
            <a:off x="749808" y="1600200"/>
            <a:ext cx="3108960" cy="1152144"/>
          </a:xfrm>
          <a:prstGeom prst="rect">
            <a:avLst/>
          </a:prstGeom>
        </p:spPr>
      </p:pic>
      <p:sp>
        <p:nvSpPr>
          <p:cNvPr id="3" name="Text 0"/>
          <p:cNvSpPr/>
          <p:nvPr/>
        </p:nvSpPr>
        <p:spPr>
          <a:xfrm>
            <a:off x="822960" y="2880360"/>
            <a:ext cx="10058400" cy="914400"/>
          </a:xfrm>
          <a:prstGeom prst="rect">
            <a:avLst/>
          </a:prstGeom>
          <a:noFill/>
          <a:ln/>
        </p:spPr>
        <p:txBody>
          <a:bodyPr wrap="square" lIns="0" tIns="0" rIns="0" bIns="0" rtlCol="0" anchor="ctr"/>
          <a:lstStyle/>
          <a:p>
            <a:pPr marL="0" indent="0">
              <a:buNone/>
            </a:pPr>
            <a:r>
              <a:rPr lang="en-US" sz="5400" b="1" dirty="0">
                <a:solidFill>
                  <a:srgbClr val="FFFFFF"/>
                </a:solidFill>
                <a:latin typeface="Arial" pitchFamily="34" charset="0"/>
                <a:ea typeface="Arial" pitchFamily="34" charset="-122"/>
                <a:cs typeface="Arial" pitchFamily="34" charset="-120"/>
              </a:rPr>
              <a:t>Thank you</a:t>
            </a:r>
            <a:endParaRPr lang="en-US" sz="5400" dirty="0"/>
          </a:p>
        </p:txBody>
      </p:sp>
      <p:sp>
        <p:nvSpPr>
          <p:cNvPr id="4" name="Text 1"/>
          <p:cNvSpPr/>
          <p:nvPr/>
        </p:nvSpPr>
        <p:spPr>
          <a:xfrm>
            <a:off x="822960" y="3931920"/>
            <a:ext cx="9601200" cy="457200"/>
          </a:xfrm>
          <a:prstGeom prst="rect">
            <a:avLst/>
          </a:prstGeom>
          <a:noFill/>
          <a:ln/>
        </p:spPr>
        <p:txBody>
          <a:bodyPr wrap="square" lIns="0" tIns="0" rIns="0" bIns="0" rtlCol="0" anchor="ctr"/>
          <a:lstStyle/>
          <a:p>
            <a:pPr marL="0" indent="0">
              <a:buNone/>
            </a:pPr>
            <a:r>
              <a:rPr lang="en-US" sz="1800" dirty="0">
                <a:solidFill>
                  <a:srgbClr val="9DBFF0"/>
                </a:solidFill>
                <a:latin typeface="Arial" pitchFamily="34" charset="0"/>
                <a:ea typeface="Arial" pitchFamily="34" charset="-122"/>
                <a:cs typeface="Arial" pitchFamily="34" charset="-120"/>
              </a:rPr>
              <a:t>Questions welcome. Happy to talk through any workflow in detail.</a:t>
            </a:r>
            <a:endParaRPr lang="en-US" sz="1800" dirty="0"/>
          </a:p>
        </p:txBody>
      </p:sp>
      <p:sp>
        <p:nvSpPr>
          <p:cNvPr id="5" name="Text 2"/>
          <p:cNvSpPr/>
          <p:nvPr/>
        </p:nvSpPr>
        <p:spPr>
          <a:xfrm>
            <a:off x="822960" y="4892040"/>
            <a:ext cx="5486400" cy="365760"/>
          </a:xfrm>
          <a:prstGeom prst="rect">
            <a:avLst/>
          </a:prstGeom>
          <a:noFill/>
          <a:ln/>
        </p:spPr>
        <p:txBody>
          <a:bodyPr wrap="square" lIns="0" tIns="0" rIns="0" bIns="0" rtlCol="0" anchor="ctr"/>
          <a:lstStyle/>
          <a:p>
            <a:pPr marL="0" indent="0">
              <a:buNone/>
            </a:pPr>
            <a:r>
              <a:rPr lang="en-US" sz="1800" b="1" dirty="0">
                <a:solidFill>
                  <a:srgbClr val="FFFFFF"/>
                </a:solidFill>
                <a:latin typeface="Arial" pitchFamily="34" charset="0"/>
                <a:ea typeface="Arial" pitchFamily="34" charset="-122"/>
                <a:cs typeface="Arial" pitchFamily="34" charset="-120"/>
              </a:rPr>
              <a:t>Patrick Curry</a:t>
            </a:r>
            <a:endParaRPr lang="en-US" sz="1800" dirty="0"/>
          </a:p>
        </p:txBody>
      </p:sp>
      <p:sp>
        <p:nvSpPr>
          <p:cNvPr id="6" name="Text 3"/>
          <p:cNvSpPr/>
          <p:nvPr/>
        </p:nvSpPr>
        <p:spPr>
          <a:xfrm>
            <a:off x="822960" y="5303520"/>
            <a:ext cx="7315200" cy="365760"/>
          </a:xfrm>
          <a:prstGeom prst="rect">
            <a:avLst/>
          </a:prstGeom>
          <a:noFill/>
          <a:ln/>
        </p:spPr>
        <p:txBody>
          <a:bodyPr wrap="square" lIns="0" tIns="0" rIns="0" bIns="0" rtlCol="0" anchor="ctr"/>
          <a:lstStyle/>
          <a:p>
            <a:pPr marL="0" indent="0">
              <a:buNone/>
            </a:pPr>
            <a:r>
              <a:rPr lang="en-US" sz="1500" dirty="0">
                <a:solidFill>
                  <a:srgbClr val="9DBFF0"/>
                </a:solidFill>
                <a:latin typeface="Arial" pitchFamily="34" charset="0"/>
                <a:ea typeface="Arial" pitchFamily="34" charset="-122"/>
                <a:cs typeface="Arial" pitchFamily="34" charset="-120"/>
              </a:rPr>
              <a:t>aboundai.com   |   info@aboundai.com</a:t>
            </a:r>
            <a:endParaRPr lang="en-US" sz="1500" dirty="0"/>
          </a:p>
        </p:txBody>
      </p:sp>
      <p:sp>
        <p:nvSpPr>
          <p:cNvPr id="7" name="Text 4"/>
          <p:cNvSpPr/>
          <p:nvPr/>
        </p:nvSpPr>
        <p:spPr>
          <a:xfrm>
            <a:off x="822960" y="5760720"/>
            <a:ext cx="7315200" cy="365760"/>
          </a:xfrm>
          <a:prstGeom prst="rect">
            <a:avLst/>
          </a:prstGeom>
          <a:noFill/>
          <a:ln/>
        </p:spPr>
        <p:txBody>
          <a:bodyPr wrap="square" lIns="0" tIns="0" rIns="0" bIns="0" rtlCol="0" anchor="ctr"/>
          <a:lstStyle/>
          <a:p>
            <a:pPr marL="0" indent="0">
              <a:buNone/>
            </a:pPr>
            <a:r>
              <a:rPr lang="en-US" sz="1300" i="1" dirty="0">
                <a:solidFill>
                  <a:srgbClr val="7E93B8"/>
                </a:solidFill>
                <a:latin typeface="Arial" pitchFamily="34" charset="0"/>
                <a:ea typeface="Arial" pitchFamily="34" charset="-122"/>
                <a:cs typeface="Arial" pitchFamily="34" charset="-120"/>
              </a:rPr>
              <a:t>AI-powered data services for title and closing</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3318</Words>
  <Application>Microsoft Office PowerPoint</Application>
  <PresentationFormat>Widescreen</PresentationFormat>
  <Paragraphs>192</Paragraphs>
  <Slides>16</Slides>
  <Notes>16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16</vt:i4>
      </vt:variant>
    </vt:vector>
  </HeadingPairs>
  <TitlesOfParts>
    <vt:vector size="18"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Patrick Curry</cp:lastModifiedBy>
  <cp:revision>2</cp:revision>
  <dcterms:created xsi:type="dcterms:W3CDTF">2026-08-14T20:48:26Z</dcterms:created>
  <dcterms:modified xsi:type="dcterms:W3CDTF">2026-08-14T20:58:15Z</dcterms:modified>
</cp:coreProperties>
</file>