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0" r:id="rId5"/>
    <p:sldMasterId id="2147483711" r:id="rId6"/>
    <p:sldMasterId id="2147483712" r:id="rId7"/>
    <p:sldMasterId id="2147483713" r:id="rId8"/>
    <p:sldMasterId id="2147483714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</p:sldIdLst>
  <p:sldSz cy="10296150" cx="18288000"/>
  <p:notesSz cx="6858000" cy="9144000"/>
  <p:embeddedFontLst>
    <p:embeddedFont>
      <p:font typeface="Figtree"/>
      <p:regular r:id="rId52"/>
      <p:bold r:id="rId53"/>
      <p:italic r:id="rId54"/>
      <p:boldItalic r:id="rId55"/>
    </p:embeddedFont>
    <p:embeddedFont>
      <p:font typeface="Figtree Medium"/>
      <p:regular r:id="rId56"/>
      <p:bold r:id="rId57"/>
      <p:italic r:id="rId58"/>
      <p:boldItalic r:id="rId59"/>
    </p:embeddedFont>
    <p:embeddedFont>
      <p:font typeface="Inter SemiBold"/>
      <p:regular r:id="rId60"/>
      <p:bold r:id="rId61"/>
      <p:italic r:id="rId62"/>
      <p:boldItalic r:id="rId63"/>
    </p:embeddedFont>
    <p:embeddedFont>
      <p:font typeface="Inter"/>
      <p:regular r:id="rId64"/>
      <p:bold r:id="rId65"/>
      <p:italic r:id="rId66"/>
      <p:boldItalic r:id="rId67"/>
    </p:embeddedFont>
    <p:embeddedFont>
      <p:font typeface="Lato"/>
      <p:regular r:id="rId68"/>
      <p:bold r:id="rId69"/>
      <p:italic r:id="rId70"/>
      <p:boldItalic r:id="rId71"/>
    </p:embeddedFont>
    <p:embeddedFont>
      <p:font typeface="Outfit Light"/>
      <p:regular r:id="rId72"/>
      <p:bold r:id="rId73"/>
    </p:embeddedFont>
    <p:embeddedFont>
      <p:font typeface="Outfit"/>
      <p:regular r:id="rId74"/>
      <p:bold r:id="rId75"/>
    </p:embeddedFont>
    <p:embeddedFont>
      <p:font typeface="Figtree SemiBold"/>
      <p:regular r:id="rId76"/>
      <p:bold r:id="rId77"/>
      <p:italic r:id="rId78"/>
      <p:boldItalic r:id="rId79"/>
    </p:embeddedFont>
    <p:embeddedFont>
      <p:font typeface="Outfit Medium"/>
      <p:regular r:id="rId80"/>
      <p:bold r:id="rId81"/>
    </p:embeddedFont>
    <p:embeddedFont>
      <p:font typeface="Outfit SemiBold"/>
      <p:regular r:id="rId82"/>
      <p:bold r:id="rId83"/>
    </p:embeddedFont>
    <p:embeddedFont>
      <p:font typeface="Inter Medium"/>
      <p:regular r:id="rId84"/>
      <p:bold r:id="rId85"/>
      <p:italic r:id="rId86"/>
      <p:boldItalic r:id="rId8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198">
          <p15:clr>
            <a:srgbClr val="747775"/>
          </p15:clr>
        </p15:guide>
        <p15:guide id="2" pos="288">
          <p15:clr>
            <a:srgbClr val="747775"/>
          </p15:clr>
        </p15:guide>
        <p15:guide id="3" pos="571">
          <p15:clr>
            <a:srgbClr val="747775"/>
          </p15:clr>
        </p15:guide>
        <p15:guide id="4" pos="10944">
          <p15:clr>
            <a:srgbClr val="747775"/>
          </p15:clr>
        </p15:guide>
        <p15:guide id="5" orient="horz" pos="288">
          <p15:clr>
            <a:srgbClr val="747775"/>
          </p15:clr>
        </p15:guide>
        <p15:guide id="6" pos="11232">
          <p15:clr>
            <a:srgbClr val="747775"/>
          </p15:clr>
        </p15:guide>
        <p15:guide id="7" orient="horz" pos="576">
          <p15:clr>
            <a:srgbClr val="747775"/>
          </p15:clr>
        </p15:guide>
        <p15:guide id="8" orient="horz" pos="591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Stephanie Davis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198" orient="horz"/>
        <p:guide pos="288"/>
        <p:guide pos="571"/>
        <p:guide pos="10944"/>
        <p:guide pos="288" orient="horz"/>
        <p:guide pos="11232"/>
        <p:guide pos="576" orient="horz"/>
        <p:guide pos="591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0.xml"/><Relationship Id="rId84" Type="http://schemas.openxmlformats.org/officeDocument/2006/relationships/font" Target="fonts/InterMedium-regular.fntdata"/><Relationship Id="rId83" Type="http://schemas.openxmlformats.org/officeDocument/2006/relationships/font" Target="fonts/OutfitSemiBold-bold.fntdata"/><Relationship Id="rId42" Type="http://schemas.openxmlformats.org/officeDocument/2006/relationships/slide" Target="slides/slide32.xml"/><Relationship Id="rId86" Type="http://schemas.openxmlformats.org/officeDocument/2006/relationships/font" Target="fonts/InterMedium-italic.fntdata"/><Relationship Id="rId41" Type="http://schemas.openxmlformats.org/officeDocument/2006/relationships/slide" Target="slides/slide31.xml"/><Relationship Id="rId85" Type="http://schemas.openxmlformats.org/officeDocument/2006/relationships/font" Target="fonts/InterMedium-bold.fntdata"/><Relationship Id="rId44" Type="http://schemas.openxmlformats.org/officeDocument/2006/relationships/slide" Target="slides/slide34.xml"/><Relationship Id="rId43" Type="http://schemas.openxmlformats.org/officeDocument/2006/relationships/slide" Target="slides/slide33.xml"/><Relationship Id="rId87" Type="http://schemas.openxmlformats.org/officeDocument/2006/relationships/font" Target="fonts/InterMedium-boldItalic.fntdata"/><Relationship Id="rId46" Type="http://schemas.openxmlformats.org/officeDocument/2006/relationships/slide" Target="slides/slide36.xml"/><Relationship Id="rId45" Type="http://schemas.openxmlformats.org/officeDocument/2006/relationships/slide" Target="slides/slide35.xml"/><Relationship Id="rId80" Type="http://schemas.openxmlformats.org/officeDocument/2006/relationships/font" Target="fonts/OutfitMedium-regular.fntdata"/><Relationship Id="rId82" Type="http://schemas.openxmlformats.org/officeDocument/2006/relationships/font" Target="fonts/OutfitSemiBold-regular.fntdata"/><Relationship Id="rId81" Type="http://schemas.openxmlformats.org/officeDocument/2006/relationships/font" Target="fonts/OutfitMedium-bold.fntdata"/><Relationship Id="rId1" Type="http://schemas.openxmlformats.org/officeDocument/2006/relationships/theme" Target="theme/theme6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Master" Target="slideMasters/slideMaster5.xml"/><Relationship Id="rId48" Type="http://schemas.openxmlformats.org/officeDocument/2006/relationships/slide" Target="slides/slide38.xml"/><Relationship Id="rId47" Type="http://schemas.openxmlformats.org/officeDocument/2006/relationships/slide" Target="slides/slide37.xml"/><Relationship Id="rId49" Type="http://schemas.openxmlformats.org/officeDocument/2006/relationships/slide" Target="slides/slide3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73" Type="http://schemas.openxmlformats.org/officeDocument/2006/relationships/font" Target="fonts/OutfitLight-bold.fntdata"/><Relationship Id="rId72" Type="http://schemas.openxmlformats.org/officeDocument/2006/relationships/font" Target="fonts/OutfitLight-regular.fntdata"/><Relationship Id="rId31" Type="http://schemas.openxmlformats.org/officeDocument/2006/relationships/slide" Target="slides/slide21.xml"/><Relationship Id="rId75" Type="http://schemas.openxmlformats.org/officeDocument/2006/relationships/font" Target="fonts/Outfit-bold.fntdata"/><Relationship Id="rId30" Type="http://schemas.openxmlformats.org/officeDocument/2006/relationships/slide" Target="slides/slide20.xml"/><Relationship Id="rId74" Type="http://schemas.openxmlformats.org/officeDocument/2006/relationships/font" Target="fonts/Outfit-regular.fntdata"/><Relationship Id="rId33" Type="http://schemas.openxmlformats.org/officeDocument/2006/relationships/slide" Target="slides/slide23.xml"/><Relationship Id="rId77" Type="http://schemas.openxmlformats.org/officeDocument/2006/relationships/font" Target="fonts/FigtreeSemiBold-bold.fntdata"/><Relationship Id="rId32" Type="http://schemas.openxmlformats.org/officeDocument/2006/relationships/slide" Target="slides/slide22.xml"/><Relationship Id="rId76" Type="http://schemas.openxmlformats.org/officeDocument/2006/relationships/font" Target="fonts/FigtreeSemiBold-regular.fntdata"/><Relationship Id="rId35" Type="http://schemas.openxmlformats.org/officeDocument/2006/relationships/slide" Target="slides/slide25.xml"/><Relationship Id="rId79" Type="http://schemas.openxmlformats.org/officeDocument/2006/relationships/font" Target="fonts/FigtreeSemiBold-boldItalic.fntdata"/><Relationship Id="rId34" Type="http://schemas.openxmlformats.org/officeDocument/2006/relationships/slide" Target="slides/slide24.xml"/><Relationship Id="rId78" Type="http://schemas.openxmlformats.org/officeDocument/2006/relationships/font" Target="fonts/FigtreeSemiBold-italic.fntdata"/><Relationship Id="rId71" Type="http://schemas.openxmlformats.org/officeDocument/2006/relationships/font" Target="fonts/Lato-boldItalic.fntdata"/><Relationship Id="rId70" Type="http://schemas.openxmlformats.org/officeDocument/2006/relationships/font" Target="fonts/Lato-italic.fntdata"/><Relationship Id="rId37" Type="http://schemas.openxmlformats.org/officeDocument/2006/relationships/slide" Target="slides/slide27.xml"/><Relationship Id="rId36" Type="http://schemas.openxmlformats.org/officeDocument/2006/relationships/slide" Target="slides/slide26.xml"/><Relationship Id="rId39" Type="http://schemas.openxmlformats.org/officeDocument/2006/relationships/slide" Target="slides/slide29.xml"/><Relationship Id="rId38" Type="http://schemas.openxmlformats.org/officeDocument/2006/relationships/slide" Target="slides/slide28.xml"/><Relationship Id="rId62" Type="http://schemas.openxmlformats.org/officeDocument/2006/relationships/font" Target="fonts/InterSemiBold-italic.fntdata"/><Relationship Id="rId61" Type="http://schemas.openxmlformats.org/officeDocument/2006/relationships/font" Target="fonts/InterSemiBold-bold.fntdata"/><Relationship Id="rId20" Type="http://schemas.openxmlformats.org/officeDocument/2006/relationships/slide" Target="slides/slide10.xml"/><Relationship Id="rId64" Type="http://schemas.openxmlformats.org/officeDocument/2006/relationships/font" Target="fonts/Inter-regular.fntdata"/><Relationship Id="rId63" Type="http://schemas.openxmlformats.org/officeDocument/2006/relationships/font" Target="fonts/InterSemiBold-boldItalic.fntdata"/><Relationship Id="rId22" Type="http://schemas.openxmlformats.org/officeDocument/2006/relationships/slide" Target="slides/slide12.xml"/><Relationship Id="rId66" Type="http://schemas.openxmlformats.org/officeDocument/2006/relationships/font" Target="fonts/Inter-italic.fntdata"/><Relationship Id="rId21" Type="http://schemas.openxmlformats.org/officeDocument/2006/relationships/slide" Target="slides/slide11.xml"/><Relationship Id="rId65" Type="http://schemas.openxmlformats.org/officeDocument/2006/relationships/font" Target="fonts/Inter-bold.fntdata"/><Relationship Id="rId24" Type="http://schemas.openxmlformats.org/officeDocument/2006/relationships/slide" Target="slides/slide14.xml"/><Relationship Id="rId68" Type="http://schemas.openxmlformats.org/officeDocument/2006/relationships/font" Target="fonts/Lato-regular.fntdata"/><Relationship Id="rId23" Type="http://schemas.openxmlformats.org/officeDocument/2006/relationships/slide" Target="slides/slide13.xml"/><Relationship Id="rId67" Type="http://schemas.openxmlformats.org/officeDocument/2006/relationships/font" Target="fonts/Inter-boldItalic.fntdata"/><Relationship Id="rId60" Type="http://schemas.openxmlformats.org/officeDocument/2006/relationships/font" Target="fonts/InterSemiBold-regular.fntdata"/><Relationship Id="rId26" Type="http://schemas.openxmlformats.org/officeDocument/2006/relationships/slide" Target="slides/slide16.xml"/><Relationship Id="rId25" Type="http://schemas.openxmlformats.org/officeDocument/2006/relationships/slide" Target="slides/slide15.xml"/><Relationship Id="rId69" Type="http://schemas.openxmlformats.org/officeDocument/2006/relationships/font" Target="fonts/Lato-bold.fntdata"/><Relationship Id="rId28" Type="http://schemas.openxmlformats.org/officeDocument/2006/relationships/slide" Target="slides/slide18.xml"/><Relationship Id="rId27" Type="http://schemas.openxmlformats.org/officeDocument/2006/relationships/slide" Target="slides/slide17.xml"/><Relationship Id="rId29" Type="http://schemas.openxmlformats.org/officeDocument/2006/relationships/slide" Target="slides/slide19.xml"/><Relationship Id="rId51" Type="http://schemas.openxmlformats.org/officeDocument/2006/relationships/slide" Target="slides/slide41.xml"/><Relationship Id="rId50" Type="http://schemas.openxmlformats.org/officeDocument/2006/relationships/slide" Target="slides/slide40.xml"/><Relationship Id="rId53" Type="http://schemas.openxmlformats.org/officeDocument/2006/relationships/font" Target="fonts/Figtree-bold.fntdata"/><Relationship Id="rId52" Type="http://schemas.openxmlformats.org/officeDocument/2006/relationships/font" Target="fonts/Figtree-regular.fntdata"/><Relationship Id="rId11" Type="http://schemas.openxmlformats.org/officeDocument/2006/relationships/slide" Target="slides/slide1.xml"/><Relationship Id="rId55" Type="http://schemas.openxmlformats.org/officeDocument/2006/relationships/font" Target="fonts/Figtree-boldItalic.fntdata"/><Relationship Id="rId10" Type="http://schemas.openxmlformats.org/officeDocument/2006/relationships/notesMaster" Target="notesMasters/notesMaster1.xml"/><Relationship Id="rId54" Type="http://schemas.openxmlformats.org/officeDocument/2006/relationships/font" Target="fonts/Figtree-italic.fntdata"/><Relationship Id="rId13" Type="http://schemas.openxmlformats.org/officeDocument/2006/relationships/slide" Target="slides/slide3.xml"/><Relationship Id="rId57" Type="http://schemas.openxmlformats.org/officeDocument/2006/relationships/font" Target="fonts/FigtreeMedium-bold.fntdata"/><Relationship Id="rId12" Type="http://schemas.openxmlformats.org/officeDocument/2006/relationships/slide" Target="slides/slide2.xml"/><Relationship Id="rId56" Type="http://schemas.openxmlformats.org/officeDocument/2006/relationships/font" Target="fonts/FigtreeMedium-regular.fntdata"/><Relationship Id="rId15" Type="http://schemas.openxmlformats.org/officeDocument/2006/relationships/slide" Target="slides/slide5.xml"/><Relationship Id="rId59" Type="http://schemas.openxmlformats.org/officeDocument/2006/relationships/font" Target="fonts/FigtreeMedium-boldItalic.fntdata"/><Relationship Id="rId14" Type="http://schemas.openxmlformats.org/officeDocument/2006/relationships/slide" Target="slides/slide4.xml"/><Relationship Id="rId58" Type="http://schemas.openxmlformats.org/officeDocument/2006/relationships/font" Target="fonts/FigtreeMedium-italic.fntdata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9" Type="http://schemas.openxmlformats.org/officeDocument/2006/relationships/slide" Target="slides/slide9.xml"/><Relationship Id="rId18" Type="http://schemas.openxmlformats.org/officeDocument/2006/relationships/slide" Target="slides/slide8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7-31T19:17:39.083">
    <p:pos x="1375" y="571"/>
    <p:text>not sure if these numbers are impactful enough to keep?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c4dcd3fd50_1_164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c4dcd3fd50_1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d7c45f2059_0_40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d7c45f205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10 years experience in Risk Management and Compliance</a:t>
            </a:r>
            <a:br>
              <a:rPr lang="en" sz="1400"/>
            </a:br>
            <a:br>
              <a:rPr lang="en" sz="1400"/>
            </a:br>
            <a:r>
              <a:rPr lang="en" sz="1400"/>
              <a:t>6 Years </a:t>
            </a:r>
            <a:r>
              <a:rPr lang="en" sz="1400"/>
              <a:t>in IDV</a:t>
            </a:r>
            <a:endParaRPr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d4cf02c80f_1_1240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d4cf02c80f_1_1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c4dcd3fd50_1_182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c4dcd3fd50_1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When we talk about wire fraud it’s easy to get lost in the numbers. And there are a lot of big numbers on the following slides. I’ve never worked as a title agent but I imagine the best part of your job is putting someone in a home, or facilitating the sale that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gives them money for retirement, or a refi that pays for college or lets them travel the world. That makes it so much much worse when fraud hits. You’re not losing money, you’re losing the dream.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c4dcd3fd50_1_188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c4dcd3fd50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This includes all types of cyber crime, investment, romance scams, crypto, etc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Let’s talk about just business email compromise…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c4dcd3fd50_1_537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c4dcd3fd50_1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What does someone need to commit fraud: english speaking, with knowledge of how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to get access to your data, and how to capitalize on that access, they needed to be in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the room with you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Technology has taken down barriers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2020- remote work, virtual closings, geography was no longer a barrier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2021- Crypto goes mainstream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2022- Chat GPT access to data and information gets even easier,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2025- Apple releases live translation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Fraud has has industrialized- it is happening at scale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e920f4d210_1_104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e920f4d210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Industrialization brings specialization</a:t>
            </a:r>
            <a:br>
              <a:rPr lang="en" sz="1400"/>
            </a:br>
            <a:br>
              <a:rPr lang="en" sz="1400"/>
            </a:br>
            <a:r>
              <a:rPr lang="en" sz="1400"/>
              <a:t>Mention Spam compounds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e920f4d210_1_185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e920f4d210_1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Deepfake video gets all the headlines, but deep fake audio is available for free, at scale and it’s almost perfect. We recently hosted a webinar with a couple that had a call from their “lender” with voice spoofing in real time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d4cf02c80f_1_91:notes"/>
          <p:cNvSpPr/>
          <p:nvPr>
            <p:ph idx="2" type="sldImg"/>
          </p:nvPr>
        </p:nvSpPr>
        <p:spPr>
          <a:xfrm>
            <a:off x="3837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g3d4cf02c80f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Look at how the threat has shifted.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The data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Before 2023: top incidents were autonomous vehicles, facial recognition, content moderation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Now: </a:t>
            </a:r>
            <a:r>
              <a:rPr b="1" lang="en">
                <a:solidFill>
                  <a:schemeClr val="dk1"/>
                </a:solidFill>
              </a:rPr>
              <a:t>deepfake video outnumbers all three combined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Scam-related AI incidents: </a:t>
            </a:r>
            <a:r>
              <a:rPr b="1" lang="en">
                <a:solidFill>
                  <a:schemeClr val="dk1"/>
                </a:solidFill>
              </a:rPr>
              <a:t>up 8x since 2022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Why it matters from title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Criminals can clone a voice from a short audio sample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 "call from your client" may not be your client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Old verification methods are becoming obsolete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The point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This isn't AI making mistakes, it's </a:t>
            </a:r>
            <a:r>
              <a:rPr b="1" lang="en">
                <a:solidFill>
                  <a:schemeClr val="dk1"/>
                </a:solidFill>
              </a:rPr>
              <a:t>AI enabling fraud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Deepfakes exploit trust, just like social engineering always has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Difference: now it's scalable, convincing, and cheap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It used to be the phrase “warmly” or “kind regards” we cant rely on these signals any more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Takeaway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Assume voices and videos can be faked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We need verification that doesn't rely on humans spotting fakes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Source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Time Magazine (January 2026), AI Incident Database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e920f4d210_1_324:notes"/>
          <p:cNvSpPr/>
          <p:nvPr>
            <p:ph idx="2" type="sldImg"/>
          </p:nvPr>
        </p:nvSpPr>
        <p:spPr>
          <a:xfrm>
            <a:off x="3837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0" name="Google Shape;510;g3e920f4d210_1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Autonomous Agents-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Prospecting agent hands off to a fishing agent- to a communication agent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Fraud as a service-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Industrialization leads to specialization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c4dcd3fd50_1_241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3c4dcd3fd50_1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Willie Sutton- why do you rob banks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f97ea9e6c6_0_38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f97ea9e6c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c4dcd3fd50_1_571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c4dcd3fd50_1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Let’s tie this back to ethics</a:t>
            </a:r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c4dcd3fd50_1_608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c4dcd3fd50_1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We have protected substantially more transactions year over year, yet the fraud numbers keep going up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Consumers wanted education, the industry started giving it to them, and it wasn’t enough. Fraud numbers keep going up and now consumer want proactive protection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Jump back 2 years ago, half of your clients were not aware of the risk of wire fraud, now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they know the danger and they are willing to pay for prevention (and pay more than you think)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3c4dcd3fd50_1_672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3c4dcd3fd50_1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c4dcd3fd50_1_694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c4dcd3fd50_1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3d7c45f2059_0_99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3d7c45f2059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min 38 seconds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c4dcd3fd50_1_711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3c4dcd3fd50_1_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3c4dcd3fd50_1_858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3c4dcd3fd50_1_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Explain FRS- Our team works directly with Law Enforcement and banks to freeze accounts and expedite return of funds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This comes from our recovery teams accepted cases 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Buyer- low hanging fruit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Mortgage payoff biggest prize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c4dcd3fd50_1_894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3c4dcd3fd50_1_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c4dcd3fd50_1_1098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3c4dcd3fd50_1_10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3c4dcd3fd50_1_1101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3c4dcd3fd50_1_1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What do people want- The want reassurance, they want protection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Infrequent transaction, large sum of money, no muscle memory, lot of parties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communicating,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3c4dcd3fd50_1_1158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3c4dcd3fd50_1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Mandatory verification of all parties (starting to see this at the state level in VA and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AZ)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3c4dcd3fd50_1_1186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3c4dcd3fd50_1_1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42% will pay over $100</a:t>
            </a:r>
            <a:endParaRPr sz="14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3c4dcd3fd50_1_1302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3c4dcd3fd50_1_1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3c4dcd3fd50_1_1388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3c4dcd3fd50_1_1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3c4dcd3fd50_1_1404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3c4dcd3fd50_1_1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g3c4dcd3fd50_1_1495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" name="Google Shape;1149;g3c4dcd3fd50_1_1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Confirmed fraud attempts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Jefferson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850">
                <a:solidFill>
                  <a:schemeClr val="dk1"/>
                </a:solidFill>
              </a:rPr>
              <a:t>6</a:t>
            </a:r>
            <a:endParaRPr b="1"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Madison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850">
                <a:solidFill>
                  <a:schemeClr val="dk1"/>
                </a:solidFill>
              </a:rPr>
              <a:t>2</a:t>
            </a:r>
            <a:endParaRPr b="1"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Tuscaloosa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850">
                <a:solidFill>
                  <a:schemeClr val="dk1"/>
                </a:solidFill>
              </a:rPr>
              <a:t>2</a:t>
            </a:r>
            <a:endParaRPr b="1"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Baldwin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850">
                <a:solidFill>
                  <a:schemeClr val="dk1"/>
                </a:solidFill>
              </a:rPr>
              <a:t>1</a:t>
            </a:r>
            <a:endParaRPr b="1"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Mobile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850">
                <a:solidFill>
                  <a:schemeClr val="dk1"/>
                </a:solidFill>
              </a:rPr>
              <a:t>1</a:t>
            </a:r>
            <a:endParaRPr b="1"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</a:rPr>
              <a:t>St. Clair</a:t>
            </a:r>
            <a:endParaRPr sz="8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850">
                <a:solidFill>
                  <a:schemeClr val="dk1"/>
                </a:solidFill>
              </a:rPr>
              <a:t>1</a:t>
            </a:r>
            <a:endParaRPr b="1" sz="8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3c4dcd3fd50_1_2005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3c4dcd3fd50_1_2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3c4dcd3fd50_1_1602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" name="Google Shape;1234;g3c4dcd3fd50_1_1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At CertifID we like to talk about layers of protection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Education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Verification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Insurance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Recovery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3f97ea9e6c6_0_102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" name="Google Shape;1265;g3f97ea9e6c6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3d0f1256a02_0_0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3d0f1256a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 min 23 seconds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g3c4dcd3fd50_1_1637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2" name="Google Shape;1302;g3c4dcd3fd50_1_1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3c4dcd3fd50_1_1698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3c4dcd3fd50_1_1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g3d4cf02c80f_1_2342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3d4cf02c80f_1_2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g3d4cf02c80f_1_3529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8" name="Google Shape;1458;g3d4cf02c80f_1_3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Google Shape;1495;g3dcd88ad643_0_0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6" name="Google Shape;1496;g3dcd88ad6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g3c4dcd3fd50_1_1742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1" name="Google Shape;1501;g3c4dcd3fd50_1_1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g3f97ea9e6c6_0_0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3" name="Google Shape;1523;g3f97ea9e6c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3d7c45f2059_0_80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5" name="Google Shape;1535;g3d7c45f2059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3dcd88ad643_0_7:notes"/>
          <p:cNvSpPr/>
          <p:nvPr>
            <p:ph idx="2" type="sldImg"/>
          </p:nvPr>
        </p:nvSpPr>
        <p:spPr>
          <a:xfrm>
            <a:off x="384009" y="685800"/>
            <a:ext cx="6090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3dcd88ad64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6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3.png"/><Relationship Id="rId3" Type="http://schemas.openxmlformats.org/officeDocument/2006/relationships/image" Target="../media/image28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9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9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3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23417" y="1490475"/>
            <a:ext cx="17041200" cy="4108800"/>
          </a:xfrm>
          <a:prstGeom prst="rect">
            <a:avLst/>
          </a:prstGeom>
        </p:spPr>
        <p:txBody>
          <a:bodyPr anchorCtr="0" anchor="b" bIns="182900" lIns="182900" spcFirstLastPara="1" rIns="182900" wrap="square" tIns="182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3"/>
              <a:buNone/>
              <a:defRPr sz="10403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3"/>
              <a:buNone/>
              <a:defRPr sz="10403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3"/>
              <a:buNone/>
              <a:defRPr sz="10403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3"/>
              <a:buNone/>
              <a:defRPr sz="10403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3"/>
              <a:buNone/>
              <a:defRPr sz="10403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3"/>
              <a:buNone/>
              <a:defRPr sz="10403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3"/>
              <a:buNone/>
              <a:defRPr sz="10403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3"/>
              <a:buNone/>
              <a:defRPr sz="10403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3"/>
              <a:buNone/>
              <a:defRPr sz="10403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23400" y="5673292"/>
            <a:ext cx="17041200" cy="1586700"/>
          </a:xfrm>
          <a:prstGeom prst="rect">
            <a:avLst/>
          </a:prstGeom>
        </p:spPr>
        <p:txBody>
          <a:bodyPr anchorCtr="0" anchor="t" bIns="182900" lIns="182900" spcFirstLastPara="1" rIns="182900" wrap="square" tIns="182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23400" y="4305526"/>
            <a:ext cx="17041200" cy="16851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2"/>
              <a:buNone/>
              <a:defRPr sz="7202"/>
            </a:lvl1pPr>
            <a:lvl2pPr lvl="1" algn="ctr">
              <a:spcBef>
                <a:spcPts val="0"/>
              </a:spcBef>
              <a:spcAft>
                <a:spcPts val="0"/>
              </a:spcAft>
              <a:buSzPts val="7202"/>
              <a:buNone/>
              <a:defRPr sz="7202"/>
            </a:lvl2pPr>
            <a:lvl3pPr lvl="2" algn="ctr">
              <a:spcBef>
                <a:spcPts val="0"/>
              </a:spcBef>
              <a:spcAft>
                <a:spcPts val="0"/>
              </a:spcAft>
              <a:buSzPts val="7202"/>
              <a:buNone/>
              <a:defRPr sz="7202"/>
            </a:lvl3pPr>
            <a:lvl4pPr lvl="3" algn="ctr">
              <a:spcBef>
                <a:spcPts val="0"/>
              </a:spcBef>
              <a:spcAft>
                <a:spcPts val="0"/>
              </a:spcAft>
              <a:buSzPts val="7202"/>
              <a:buNone/>
              <a:defRPr sz="7202"/>
            </a:lvl4pPr>
            <a:lvl5pPr lvl="4" algn="ctr">
              <a:spcBef>
                <a:spcPts val="0"/>
              </a:spcBef>
              <a:spcAft>
                <a:spcPts val="0"/>
              </a:spcAft>
              <a:buSzPts val="7202"/>
              <a:buNone/>
              <a:defRPr sz="7202"/>
            </a:lvl5pPr>
            <a:lvl6pPr lvl="5" algn="ctr">
              <a:spcBef>
                <a:spcPts val="0"/>
              </a:spcBef>
              <a:spcAft>
                <a:spcPts val="0"/>
              </a:spcAft>
              <a:buSzPts val="7202"/>
              <a:buNone/>
              <a:defRPr sz="7202"/>
            </a:lvl6pPr>
            <a:lvl7pPr lvl="6" algn="ctr">
              <a:spcBef>
                <a:spcPts val="0"/>
              </a:spcBef>
              <a:spcAft>
                <a:spcPts val="0"/>
              </a:spcAft>
              <a:buSzPts val="7202"/>
              <a:buNone/>
              <a:defRPr sz="7202"/>
            </a:lvl7pPr>
            <a:lvl8pPr lvl="7" algn="ctr">
              <a:spcBef>
                <a:spcPts val="0"/>
              </a:spcBef>
              <a:spcAft>
                <a:spcPts val="0"/>
              </a:spcAft>
              <a:buSzPts val="7202"/>
              <a:buNone/>
              <a:defRPr sz="7202"/>
            </a:lvl8pPr>
            <a:lvl9pPr lvl="8" algn="ctr">
              <a:spcBef>
                <a:spcPts val="0"/>
              </a:spcBef>
              <a:spcAft>
                <a:spcPts val="0"/>
              </a:spcAft>
              <a:buSzPts val="7202"/>
              <a:buNone/>
              <a:defRPr sz="7202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23400" y="890842"/>
            <a:ext cx="17041200" cy="1146300"/>
          </a:xfrm>
          <a:prstGeom prst="rect">
            <a:avLst/>
          </a:prstGeom>
        </p:spPr>
        <p:txBody>
          <a:bodyPr anchorCtr="0" anchor="t" bIns="182900" lIns="182900" spcFirstLastPara="1" rIns="182900" wrap="square" tIns="182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1pPr>
            <a:lvl2pPr lvl="1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2pPr>
            <a:lvl3pPr lvl="2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3pPr>
            <a:lvl4pPr lvl="3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4pPr>
            <a:lvl5pPr lvl="4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5pPr>
            <a:lvl6pPr lvl="5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6pPr>
            <a:lvl7pPr lvl="6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7pPr>
            <a:lvl8pPr lvl="7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8pPr>
            <a:lvl9pPr lvl="8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23400" y="2307000"/>
            <a:ext cx="17041200" cy="6838800"/>
          </a:xfrm>
          <a:prstGeom prst="rect">
            <a:avLst/>
          </a:prstGeom>
        </p:spPr>
        <p:txBody>
          <a:bodyPr anchorCtr="0" anchor="t" bIns="182900" lIns="182900" spcFirstLastPara="1" rIns="182900" wrap="square" tIns="182900">
            <a:normAutofit/>
          </a:bodyPr>
          <a:lstStyle>
            <a:lvl1pPr indent="-457268" lvl="0" marL="457200">
              <a:spcBef>
                <a:spcPts val="0"/>
              </a:spcBef>
              <a:spcAft>
                <a:spcPts val="0"/>
              </a:spcAft>
              <a:buSzPts val="3601"/>
              <a:buChar char="●"/>
              <a:defRPr sz="3601"/>
            </a:lvl1pPr>
            <a:lvl2pPr indent="-406453" lvl="1" marL="914400">
              <a:spcBef>
                <a:spcPts val="0"/>
              </a:spcBef>
              <a:spcAft>
                <a:spcPts val="0"/>
              </a:spcAft>
              <a:buSzPts val="2801"/>
              <a:buChar char="○"/>
              <a:defRPr sz="2801"/>
            </a:lvl2pPr>
            <a:lvl3pPr indent="-406453" lvl="2" marL="1371600">
              <a:spcBef>
                <a:spcPts val="0"/>
              </a:spcBef>
              <a:spcAft>
                <a:spcPts val="0"/>
              </a:spcAft>
              <a:buSzPts val="2801"/>
              <a:buChar char="■"/>
              <a:defRPr sz="2801"/>
            </a:lvl3pPr>
            <a:lvl4pPr indent="-406453" lvl="3" marL="1828800">
              <a:spcBef>
                <a:spcPts val="0"/>
              </a:spcBef>
              <a:spcAft>
                <a:spcPts val="0"/>
              </a:spcAft>
              <a:buSzPts val="2801"/>
              <a:buChar char="●"/>
              <a:defRPr sz="2801"/>
            </a:lvl4pPr>
            <a:lvl5pPr indent="-406453" lvl="4" marL="2286000">
              <a:spcBef>
                <a:spcPts val="0"/>
              </a:spcBef>
              <a:spcAft>
                <a:spcPts val="0"/>
              </a:spcAft>
              <a:buSzPts val="2801"/>
              <a:buChar char="○"/>
              <a:defRPr sz="2801"/>
            </a:lvl5pPr>
            <a:lvl6pPr indent="-406453" lvl="5" marL="2743200">
              <a:spcBef>
                <a:spcPts val="0"/>
              </a:spcBef>
              <a:spcAft>
                <a:spcPts val="0"/>
              </a:spcAft>
              <a:buSzPts val="2801"/>
              <a:buChar char="■"/>
              <a:defRPr sz="2801"/>
            </a:lvl6pPr>
            <a:lvl7pPr indent="-406453" lvl="6" marL="3200400">
              <a:spcBef>
                <a:spcPts val="0"/>
              </a:spcBef>
              <a:spcAft>
                <a:spcPts val="0"/>
              </a:spcAft>
              <a:buSzPts val="2801"/>
              <a:buChar char="●"/>
              <a:defRPr sz="2801"/>
            </a:lvl7pPr>
            <a:lvl8pPr indent="-406453" lvl="7" marL="3657600">
              <a:spcBef>
                <a:spcPts val="0"/>
              </a:spcBef>
              <a:spcAft>
                <a:spcPts val="0"/>
              </a:spcAft>
              <a:buSzPts val="2801"/>
              <a:buChar char="○"/>
              <a:defRPr sz="2801"/>
            </a:lvl8pPr>
            <a:lvl9pPr indent="-406453" lvl="8" marL="4114800">
              <a:spcBef>
                <a:spcPts val="0"/>
              </a:spcBef>
              <a:spcAft>
                <a:spcPts val="0"/>
              </a:spcAft>
              <a:buSzPts val="2801"/>
              <a:buChar char="■"/>
              <a:defRPr sz="2801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3400" y="890842"/>
            <a:ext cx="17041200" cy="1146300"/>
          </a:xfrm>
          <a:prstGeom prst="rect">
            <a:avLst/>
          </a:prstGeom>
        </p:spPr>
        <p:txBody>
          <a:bodyPr anchorCtr="0" anchor="t" bIns="182900" lIns="182900" spcFirstLastPara="1" rIns="182900" wrap="square" tIns="182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1pPr>
            <a:lvl2pPr lvl="1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2pPr>
            <a:lvl3pPr lvl="2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3pPr>
            <a:lvl4pPr lvl="3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4pPr>
            <a:lvl5pPr lvl="4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5pPr>
            <a:lvl6pPr lvl="5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6pPr>
            <a:lvl7pPr lvl="6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7pPr>
            <a:lvl8pPr lvl="7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8pPr>
            <a:lvl9pPr lvl="8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3400" y="2307000"/>
            <a:ext cx="7999800" cy="6838800"/>
          </a:xfrm>
          <a:prstGeom prst="rect">
            <a:avLst/>
          </a:prstGeom>
        </p:spPr>
        <p:txBody>
          <a:bodyPr anchorCtr="0" anchor="t" bIns="182900" lIns="182900" spcFirstLastPara="1" rIns="182900" wrap="square" tIns="182900">
            <a:normAutofit/>
          </a:bodyPr>
          <a:lstStyle>
            <a:lvl1pPr indent="-406453" lvl="0" marL="457200">
              <a:spcBef>
                <a:spcPts val="0"/>
              </a:spcBef>
              <a:spcAft>
                <a:spcPts val="0"/>
              </a:spcAft>
              <a:buSzPts val="2801"/>
              <a:buChar char="●"/>
              <a:defRPr sz="2801"/>
            </a:lvl1pPr>
            <a:lvl2pPr indent="-381045" lvl="1" marL="914400">
              <a:spcBef>
                <a:spcPts val="0"/>
              </a:spcBef>
              <a:spcAft>
                <a:spcPts val="0"/>
              </a:spcAft>
              <a:buSzPts val="2401"/>
              <a:buChar char="○"/>
              <a:defRPr sz="2401"/>
            </a:lvl2pPr>
            <a:lvl3pPr indent="-381045" lvl="2" marL="1371600">
              <a:spcBef>
                <a:spcPts val="0"/>
              </a:spcBef>
              <a:spcAft>
                <a:spcPts val="0"/>
              </a:spcAft>
              <a:buSzPts val="2401"/>
              <a:buChar char="■"/>
              <a:defRPr sz="2401"/>
            </a:lvl3pPr>
            <a:lvl4pPr indent="-381045" lvl="3" marL="1828800">
              <a:spcBef>
                <a:spcPts val="0"/>
              </a:spcBef>
              <a:spcAft>
                <a:spcPts val="0"/>
              </a:spcAft>
              <a:buSzPts val="2401"/>
              <a:buChar char="●"/>
              <a:defRPr sz="2401"/>
            </a:lvl4pPr>
            <a:lvl5pPr indent="-381045" lvl="4" marL="2286000">
              <a:spcBef>
                <a:spcPts val="0"/>
              </a:spcBef>
              <a:spcAft>
                <a:spcPts val="0"/>
              </a:spcAft>
              <a:buSzPts val="2401"/>
              <a:buChar char="○"/>
              <a:defRPr sz="2401"/>
            </a:lvl5pPr>
            <a:lvl6pPr indent="-381045" lvl="5" marL="2743200">
              <a:spcBef>
                <a:spcPts val="0"/>
              </a:spcBef>
              <a:spcAft>
                <a:spcPts val="0"/>
              </a:spcAft>
              <a:buSzPts val="2401"/>
              <a:buChar char="■"/>
              <a:defRPr sz="2401"/>
            </a:lvl6pPr>
            <a:lvl7pPr indent="-381045" lvl="6" marL="3200400">
              <a:spcBef>
                <a:spcPts val="0"/>
              </a:spcBef>
              <a:spcAft>
                <a:spcPts val="0"/>
              </a:spcAft>
              <a:buSzPts val="2401"/>
              <a:buChar char="●"/>
              <a:defRPr sz="2401"/>
            </a:lvl7pPr>
            <a:lvl8pPr indent="-381045" lvl="7" marL="3657600">
              <a:spcBef>
                <a:spcPts val="0"/>
              </a:spcBef>
              <a:spcAft>
                <a:spcPts val="0"/>
              </a:spcAft>
              <a:buSzPts val="2401"/>
              <a:buChar char="○"/>
              <a:defRPr sz="2401"/>
            </a:lvl8pPr>
            <a:lvl9pPr indent="-381045" lvl="8" marL="4114800">
              <a:spcBef>
                <a:spcPts val="0"/>
              </a:spcBef>
              <a:spcAft>
                <a:spcPts val="0"/>
              </a:spcAft>
              <a:buSzPts val="2401"/>
              <a:buChar char="■"/>
              <a:defRPr sz="2401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664800" y="2307000"/>
            <a:ext cx="7999800" cy="6838800"/>
          </a:xfrm>
          <a:prstGeom prst="rect">
            <a:avLst/>
          </a:prstGeom>
        </p:spPr>
        <p:txBody>
          <a:bodyPr anchorCtr="0" anchor="t" bIns="182900" lIns="182900" spcFirstLastPara="1" rIns="182900" wrap="square" tIns="182900">
            <a:normAutofit/>
          </a:bodyPr>
          <a:lstStyle>
            <a:lvl1pPr indent="-406453" lvl="0" marL="457200">
              <a:spcBef>
                <a:spcPts val="0"/>
              </a:spcBef>
              <a:spcAft>
                <a:spcPts val="0"/>
              </a:spcAft>
              <a:buSzPts val="2801"/>
              <a:buChar char="●"/>
              <a:defRPr sz="2801"/>
            </a:lvl1pPr>
            <a:lvl2pPr indent="-381045" lvl="1" marL="914400">
              <a:spcBef>
                <a:spcPts val="0"/>
              </a:spcBef>
              <a:spcAft>
                <a:spcPts val="0"/>
              </a:spcAft>
              <a:buSzPts val="2401"/>
              <a:buChar char="○"/>
              <a:defRPr sz="2401"/>
            </a:lvl2pPr>
            <a:lvl3pPr indent="-381045" lvl="2" marL="1371600">
              <a:spcBef>
                <a:spcPts val="0"/>
              </a:spcBef>
              <a:spcAft>
                <a:spcPts val="0"/>
              </a:spcAft>
              <a:buSzPts val="2401"/>
              <a:buChar char="■"/>
              <a:defRPr sz="2401"/>
            </a:lvl3pPr>
            <a:lvl4pPr indent="-381045" lvl="3" marL="1828800">
              <a:spcBef>
                <a:spcPts val="0"/>
              </a:spcBef>
              <a:spcAft>
                <a:spcPts val="0"/>
              </a:spcAft>
              <a:buSzPts val="2401"/>
              <a:buChar char="●"/>
              <a:defRPr sz="2401"/>
            </a:lvl4pPr>
            <a:lvl5pPr indent="-381045" lvl="4" marL="2286000">
              <a:spcBef>
                <a:spcPts val="0"/>
              </a:spcBef>
              <a:spcAft>
                <a:spcPts val="0"/>
              </a:spcAft>
              <a:buSzPts val="2401"/>
              <a:buChar char="○"/>
              <a:defRPr sz="2401"/>
            </a:lvl5pPr>
            <a:lvl6pPr indent="-381045" lvl="5" marL="2743200">
              <a:spcBef>
                <a:spcPts val="0"/>
              </a:spcBef>
              <a:spcAft>
                <a:spcPts val="0"/>
              </a:spcAft>
              <a:buSzPts val="2401"/>
              <a:buChar char="■"/>
              <a:defRPr sz="2401"/>
            </a:lvl6pPr>
            <a:lvl7pPr indent="-381045" lvl="6" marL="3200400">
              <a:spcBef>
                <a:spcPts val="0"/>
              </a:spcBef>
              <a:spcAft>
                <a:spcPts val="0"/>
              </a:spcAft>
              <a:buSzPts val="2401"/>
              <a:buChar char="●"/>
              <a:defRPr sz="2401"/>
            </a:lvl7pPr>
            <a:lvl8pPr indent="-381045" lvl="7" marL="3657600">
              <a:spcBef>
                <a:spcPts val="0"/>
              </a:spcBef>
              <a:spcAft>
                <a:spcPts val="0"/>
              </a:spcAft>
              <a:buSzPts val="2401"/>
              <a:buChar char="○"/>
              <a:defRPr sz="2401"/>
            </a:lvl8pPr>
            <a:lvl9pPr indent="-381045" lvl="8" marL="4114800">
              <a:spcBef>
                <a:spcPts val="0"/>
              </a:spcBef>
              <a:spcAft>
                <a:spcPts val="0"/>
              </a:spcAft>
              <a:buSzPts val="2401"/>
              <a:buChar char="■"/>
              <a:defRPr sz="2401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23400" y="890842"/>
            <a:ext cx="17041200" cy="1146300"/>
          </a:xfrm>
          <a:prstGeom prst="rect">
            <a:avLst/>
          </a:prstGeom>
        </p:spPr>
        <p:txBody>
          <a:bodyPr anchorCtr="0" anchor="t" bIns="182900" lIns="182900" spcFirstLastPara="1" rIns="182900" wrap="square" tIns="182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1pPr>
            <a:lvl2pPr lvl="1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2pPr>
            <a:lvl3pPr lvl="2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3pPr>
            <a:lvl4pPr lvl="3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4pPr>
            <a:lvl5pPr lvl="4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5pPr>
            <a:lvl6pPr lvl="5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6pPr>
            <a:lvl7pPr lvl="6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7pPr>
            <a:lvl8pPr lvl="7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8pPr>
            <a:lvl9pPr lvl="8">
              <a:spcBef>
                <a:spcPts val="0"/>
              </a:spcBef>
              <a:spcAft>
                <a:spcPts val="0"/>
              </a:spcAft>
              <a:buSzPts val="5602"/>
              <a:buNone/>
              <a:defRPr sz="5602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23400" y="1112188"/>
            <a:ext cx="5616000" cy="1512600"/>
          </a:xfrm>
          <a:prstGeom prst="rect">
            <a:avLst/>
          </a:prstGeom>
        </p:spPr>
        <p:txBody>
          <a:bodyPr anchorCtr="0" anchor="b" bIns="182900" lIns="182900" spcFirstLastPara="1" rIns="182900" wrap="square" tIns="182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1"/>
              <a:buNone/>
              <a:defRPr sz="4801"/>
            </a:lvl1pPr>
            <a:lvl2pPr lvl="1">
              <a:spcBef>
                <a:spcPts val="0"/>
              </a:spcBef>
              <a:spcAft>
                <a:spcPts val="0"/>
              </a:spcAft>
              <a:buSzPts val="4801"/>
              <a:buNone/>
              <a:defRPr sz="4801"/>
            </a:lvl2pPr>
            <a:lvl3pPr lvl="2">
              <a:spcBef>
                <a:spcPts val="0"/>
              </a:spcBef>
              <a:spcAft>
                <a:spcPts val="0"/>
              </a:spcAft>
              <a:buSzPts val="4801"/>
              <a:buNone/>
              <a:defRPr sz="4801"/>
            </a:lvl3pPr>
            <a:lvl4pPr lvl="3">
              <a:spcBef>
                <a:spcPts val="0"/>
              </a:spcBef>
              <a:spcAft>
                <a:spcPts val="0"/>
              </a:spcAft>
              <a:buSzPts val="4801"/>
              <a:buNone/>
              <a:defRPr sz="4801"/>
            </a:lvl4pPr>
            <a:lvl5pPr lvl="4">
              <a:spcBef>
                <a:spcPts val="0"/>
              </a:spcBef>
              <a:spcAft>
                <a:spcPts val="0"/>
              </a:spcAft>
              <a:buSzPts val="4801"/>
              <a:buNone/>
              <a:defRPr sz="4801"/>
            </a:lvl5pPr>
            <a:lvl6pPr lvl="5">
              <a:spcBef>
                <a:spcPts val="0"/>
              </a:spcBef>
              <a:spcAft>
                <a:spcPts val="0"/>
              </a:spcAft>
              <a:buSzPts val="4801"/>
              <a:buNone/>
              <a:defRPr sz="4801"/>
            </a:lvl6pPr>
            <a:lvl7pPr lvl="6">
              <a:spcBef>
                <a:spcPts val="0"/>
              </a:spcBef>
              <a:spcAft>
                <a:spcPts val="0"/>
              </a:spcAft>
              <a:buSzPts val="4801"/>
              <a:buNone/>
              <a:defRPr sz="4801"/>
            </a:lvl7pPr>
            <a:lvl8pPr lvl="7">
              <a:spcBef>
                <a:spcPts val="0"/>
              </a:spcBef>
              <a:spcAft>
                <a:spcPts val="0"/>
              </a:spcAft>
              <a:buSzPts val="4801"/>
              <a:buNone/>
              <a:defRPr sz="4801"/>
            </a:lvl8pPr>
            <a:lvl9pPr lvl="8">
              <a:spcBef>
                <a:spcPts val="0"/>
              </a:spcBef>
              <a:spcAft>
                <a:spcPts val="0"/>
              </a:spcAft>
              <a:buSzPts val="4801"/>
              <a:buNone/>
              <a:defRPr sz="4801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23400" y="2781672"/>
            <a:ext cx="5616000" cy="6364500"/>
          </a:xfrm>
          <a:prstGeom prst="rect">
            <a:avLst/>
          </a:prstGeom>
        </p:spPr>
        <p:txBody>
          <a:bodyPr anchorCtr="0" anchor="t" bIns="182900" lIns="182900" spcFirstLastPara="1" rIns="182900" wrap="square" tIns="182900">
            <a:normAutofit/>
          </a:bodyPr>
          <a:lstStyle>
            <a:lvl1pPr indent="-381045" lvl="0" marL="457200">
              <a:spcBef>
                <a:spcPts val="0"/>
              </a:spcBef>
              <a:spcAft>
                <a:spcPts val="0"/>
              </a:spcAft>
              <a:buSzPts val="2401"/>
              <a:buChar char="●"/>
              <a:defRPr sz="2401"/>
            </a:lvl1pPr>
            <a:lvl2pPr indent="-381045" lvl="1" marL="914400">
              <a:spcBef>
                <a:spcPts val="0"/>
              </a:spcBef>
              <a:spcAft>
                <a:spcPts val="0"/>
              </a:spcAft>
              <a:buSzPts val="2401"/>
              <a:buChar char="○"/>
              <a:defRPr sz="2401"/>
            </a:lvl2pPr>
            <a:lvl3pPr indent="-381045" lvl="2" marL="1371600">
              <a:spcBef>
                <a:spcPts val="0"/>
              </a:spcBef>
              <a:spcAft>
                <a:spcPts val="0"/>
              </a:spcAft>
              <a:buSzPts val="2401"/>
              <a:buChar char="■"/>
              <a:defRPr sz="2401"/>
            </a:lvl3pPr>
            <a:lvl4pPr indent="-381045" lvl="3" marL="1828800">
              <a:spcBef>
                <a:spcPts val="0"/>
              </a:spcBef>
              <a:spcAft>
                <a:spcPts val="0"/>
              </a:spcAft>
              <a:buSzPts val="2401"/>
              <a:buChar char="●"/>
              <a:defRPr sz="2401"/>
            </a:lvl4pPr>
            <a:lvl5pPr indent="-381045" lvl="4" marL="2286000">
              <a:spcBef>
                <a:spcPts val="0"/>
              </a:spcBef>
              <a:spcAft>
                <a:spcPts val="0"/>
              </a:spcAft>
              <a:buSzPts val="2401"/>
              <a:buChar char="○"/>
              <a:defRPr sz="2401"/>
            </a:lvl5pPr>
            <a:lvl6pPr indent="-381045" lvl="5" marL="2743200">
              <a:spcBef>
                <a:spcPts val="0"/>
              </a:spcBef>
              <a:spcAft>
                <a:spcPts val="0"/>
              </a:spcAft>
              <a:buSzPts val="2401"/>
              <a:buChar char="■"/>
              <a:defRPr sz="2401"/>
            </a:lvl6pPr>
            <a:lvl7pPr indent="-381045" lvl="6" marL="3200400">
              <a:spcBef>
                <a:spcPts val="0"/>
              </a:spcBef>
              <a:spcAft>
                <a:spcPts val="0"/>
              </a:spcAft>
              <a:buSzPts val="2401"/>
              <a:buChar char="●"/>
              <a:defRPr sz="2401"/>
            </a:lvl7pPr>
            <a:lvl8pPr indent="-381045" lvl="7" marL="3657600">
              <a:spcBef>
                <a:spcPts val="0"/>
              </a:spcBef>
              <a:spcAft>
                <a:spcPts val="0"/>
              </a:spcAft>
              <a:buSzPts val="2401"/>
              <a:buChar char="○"/>
              <a:defRPr sz="2401"/>
            </a:lvl8pPr>
            <a:lvl9pPr indent="-381045" lvl="8" marL="4114800">
              <a:spcBef>
                <a:spcPts val="0"/>
              </a:spcBef>
              <a:spcAft>
                <a:spcPts val="0"/>
              </a:spcAft>
              <a:buSzPts val="2401"/>
              <a:buChar char="■"/>
              <a:defRPr sz="2401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80500" y="901101"/>
            <a:ext cx="12735600" cy="8188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3"/>
              <a:buNone/>
              <a:defRPr sz="9603"/>
            </a:lvl1pPr>
            <a:lvl2pPr lvl="1">
              <a:spcBef>
                <a:spcPts val="0"/>
              </a:spcBef>
              <a:spcAft>
                <a:spcPts val="0"/>
              </a:spcAft>
              <a:buSzPts val="9603"/>
              <a:buNone/>
              <a:defRPr sz="9603"/>
            </a:lvl2pPr>
            <a:lvl3pPr lvl="2">
              <a:spcBef>
                <a:spcPts val="0"/>
              </a:spcBef>
              <a:spcAft>
                <a:spcPts val="0"/>
              </a:spcAft>
              <a:buSzPts val="9603"/>
              <a:buNone/>
              <a:defRPr sz="9603"/>
            </a:lvl3pPr>
            <a:lvl4pPr lvl="3">
              <a:spcBef>
                <a:spcPts val="0"/>
              </a:spcBef>
              <a:spcAft>
                <a:spcPts val="0"/>
              </a:spcAft>
              <a:buSzPts val="9603"/>
              <a:buNone/>
              <a:defRPr sz="9603"/>
            </a:lvl4pPr>
            <a:lvl5pPr lvl="4">
              <a:spcBef>
                <a:spcPts val="0"/>
              </a:spcBef>
              <a:spcAft>
                <a:spcPts val="0"/>
              </a:spcAft>
              <a:buSzPts val="9603"/>
              <a:buNone/>
              <a:defRPr sz="9603"/>
            </a:lvl5pPr>
            <a:lvl6pPr lvl="5">
              <a:spcBef>
                <a:spcPts val="0"/>
              </a:spcBef>
              <a:spcAft>
                <a:spcPts val="0"/>
              </a:spcAft>
              <a:buSzPts val="9603"/>
              <a:buNone/>
              <a:defRPr sz="9603"/>
            </a:lvl6pPr>
            <a:lvl7pPr lvl="6">
              <a:spcBef>
                <a:spcPts val="0"/>
              </a:spcBef>
              <a:spcAft>
                <a:spcPts val="0"/>
              </a:spcAft>
              <a:buSzPts val="9603"/>
              <a:buNone/>
              <a:defRPr sz="9603"/>
            </a:lvl7pPr>
            <a:lvl8pPr lvl="7">
              <a:spcBef>
                <a:spcPts val="0"/>
              </a:spcBef>
              <a:spcAft>
                <a:spcPts val="0"/>
              </a:spcAft>
              <a:buSzPts val="9603"/>
              <a:buNone/>
              <a:defRPr sz="9603"/>
            </a:lvl8pPr>
            <a:lvl9pPr lvl="8">
              <a:spcBef>
                <a:spcPts val="0"/>
              </a:spcBef>
              <a:spcAft>
                <a:spcPts val="0"/>
              </a:spcAft>
              <a:buSzPts val="9603"/>
              <a:buNone/>
              <a:defRPr sz="960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9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31000" y="2468544"/>
            <a:ext cx="8090400" cy="2967300"/>
          </a:xfrm>
          <a:prstGeom prst="rect">
            <a:avLst/>
          </a:prstGeom>
        </p:spPr>
        <p:txBody>
          <a:bodyPr anchorCtr="0" anchor="b" bIns="182900" lIns="182900" spcFirstLastPara="1" rIns="182900" wrap="square" tIns="182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2"/>
              <a:buNone/>
              <a:defRPr sz="8402"/>
            </a:lvl1pPr>
            <a:lvl2pPr lvl="1" algn="ctr">
              <a:spcBef>
                <a:spcPts val="0"/>
              </a:spcBef>
              <a:spcAft>
                <a:spcPts val="0"/>
              </a:spcAft>
              <a:buSzPts val="8402"/>
              <a:buNone/>
              <a:defRPr sz="8402"/>
            </a:lvl2pPr>
            <a:lvl3pPr lvl="2" algn="ctr">
              <a:spcBef>
                <a:spcPts val="0"/>
              </a:spcBef>
              <a:spcAft>
                <a:spcPts val="0"/>
              </a:spcAft>
              <a:buSzPts val="8402"/>
              <a:buNone/>
              <a:defRPr sz="8402"/>
            </a:lvl3pPr>
            <a:lvl4pPr lvl="3" algn="ctr">
              <a:spcBef>
                <a:spcPts val="0"/>
              </a:spcBef>
              <a:spcAft>
                <a:spcPts val="0"/>
              </a:spcAft>
              <a:buSzPts val="8402"/>
              <a:buNone/>
              <a:defRPr sz="8402"/>
            </a:lvl4pPr>
            <a:lvl5pPr lvl="4" algn="ctr">
              <a:spcBef>
                <a:spcPts val="0"/>
              </a:spcBef>
              <a:spcAft>
                <a:spcPts val="0"/>
              </a:spcAft>
              <a:buSzPts val="8402"/>
              <a:buNone/>
              <a:defRPr sz="8402"/>
            </a:lvl5pPr>
            <a:lvl6pPr lvl="5" algn="ctr">
              <a:spcBef>
                <a:spcPts val="0"/>
              </a:spcBef>
              <a:spcAft>
                <a:spcPts val="0"/>
              </a:spcAft>
              <a:buSzPts val="8402"/>
              <a:buNone/>
              <a:defRPr sz="8402"/>
            </a:lvl6pPr>
            <a:lvl7pPr lvl="6" algn="ctr">
              <a:spcBef>
                <a:spcPts val="0"/>
              </a:spcBef>
              <a:spcAft>
                <a:spcPts val="0"/>
              </a:spcAft>
              <a:buSzPts val="8402"/>
              <a:buNone/>
              <a:defRPr sz="8402"/>
            </a:lvl7pPr>
            <a:lvl8pPr lvl="7" algn="ctr">
              <a:spcBef>
                <a:spcPts val="0"/>
              </a:spcBef>
              <a:spcAft>
                <a:spcPts val="0"/>
              </a:spcAft>
              <a:buSzPts val="8402"/>
              <a:buNone/>
              <a:defRPr sz="8402"/>
            </a:lvl8pPr>
            <a:lvl9pPr lvl="8" algn="ctr">
              <a:spcBef>
                <a:spcPts val="0"/>
              </a:spcBef>
              <a:spcAft>
                <a:spcPts val="0"/>
              </a:spcAft>
              <a:buSzPts val="8402"/>
              <a:buNone/>
              <a:defRPr sz="840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31000" y="5611137"/>
            <a:ext cx="8090400" cy="2472300"/>
          </a:xfrm>
          <a:prstGeom prst="rect">
            <a:avLst/>
          </a:prstGeom>
        </p:spPr>
        <p:txBody>
          <a:bodyPr anchorCtr="0" anchor="t" bIns="182900" lIns="182900" spcFirstLastPara="1" rIns="182900" wrap="square" tIns="182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1"/>
              <a:buNone/>
              <a:defRPr sz="420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1"/>
              <a:buNone/>
              <a:defRPr sz="420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1"/>
              <a:buNone/>
              <a:defRPr sz="420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1"/>
              <a:buNone/>
              <a:defRPr sz="420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1"/>
              <a:buNone/>
              <a:defRPr sz="420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1"/>
              <a:buNone/>
              <a:defRPr sz="420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1"/>
              <a:buNone/>
              <a:defRPr sz="420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1"/>
              <a:buNone/>
              <a:defRPr sz="420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1"/>
              <a:buNone/>
              <a:defRPr sz="4201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879000" y="1449438"/>
            <a:ext cx="7674000" cy="7396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indent="-457268" lvl="0" marL="457200">
              <a:spcBef>
                <a:spcPts val="0"/>
              </a:spcBef>
              <a:spcAft>
                <a:spcPts val="0"/>
              </a:spcAft>
              <a:buSzPts val="3601"/>
              <a:buChar char="●"/>
              <a:defRPr sz="3601"/>
            </a:lvl1pPr>
            <a:lvl2pPr indent="-406453" lvl="1" marL="914400">
              <a:spcBef>
                <a:spcPts val="0"/>
              </a:spcBef>
              <a:spcAft>
                <a:spcPts val="0"/>
              </a:spcAft>
              <a:buSzPts val="2801"/>
              <a:buChar char="○"/>
              <a:defRPr sz="2801"/>
            </a:lvl2pPr>
            <a:lvl3pPr indent="-406453" lvl="2" marL="1371600">
              <a:spcBef>
                <a:spcPts val="0"/>
              </a:spcBef>
              <a:spcAft>
                <a:spcPts val="0"/>
              </a:spcAft>
              <a:buSzPts val="2801"/>
              <a:buChar char="■"/>
              <a:defRPr sz="2801"/>
            </a:lvl3pPr>
            <a:lvl4pPr indent="-406453" lvl="3" marL="1828800">
              <a:spcBef>
                <a:spcPts val="0"/>
              </a:spcBef>
              <a:spcAft>
                <a:spcPts val="0"/>
              </a:spcAft>
              <a:buSzPts val="2801"/>
              <a:buChar char="●"/>
              <a:defRPr sz="2801"/>
            </a:lvl4pPr>
            <a:lvl5pPr indent="-406453" lvl="4" marL="2286000">
              <a:spcBef>
                <a:spcPts val="0"/>
              </a:spcBef>
              <a:spcAft>
                <a:spcPts val="0"/>
              </a:spcAft>
              <a:buSzPts val="2801"/>
              <a:buChar char="○"/>
              <a:defRPr sz="2801"/>
            </a:lvl5pPr>
            <a:lvl6pPr indent="-406453" lvl="5" marL="2743200">
              <a:spcBef>
                <a:spcPts val="0"/>
              </a:spcBef>
              <a:spcAft>
                <a:spcPts val="0"/>
              </a:spcAft>
              <a:buSzPts val="2801"/>
              <a:buChar char="■"/>
              <a:defRPr sz="2801"/>
            </a:lvl6pPr>
            <a:lvl7pPr indent="-406453" lvl="6" marL="3200400">
              <a:spcBef>
                <a:spcPts val="0"/>
              </a:spcBef>
              <a:spcAft>
                <a:spcPts val="0"/>
              </a:spcAft>
              <a:buSzPts val="2801"/>
              <a:buChar char="●"/>
              <a:defRPr sz="2801"/>
            </a:lvl7pPr>
            <a:lvl8pPr indent="-406453" lvl="7" marL="3657600">
              <a:spcBef>
                <a:spcPts val="0"/>
              </a:spcBef>
              <a:spcAft>
                <a:spcPts val="0"/>
              </a:spcAft>
              <a:buSzPts val="2801"/>
              <a:buChar char="○"/>
              <a:defRPr sz="2801"/>
            </a:lvl8pPr>
            <a:lvl9pPr indent="-406453" lvl="8" marL="4114800">
              <a:spcBef>
                <a:spcPts val="0"/>
              </a:spcBef>
              <a:spcAft>
                <a:spcPts val="0"/>
              </a:spcAft>
              <a:buSzPts val="2801"/>
              <a:buChar char="■"/>
              <a:defRPr sz="2801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23400" y="8468676"/>
            <a:ext cx="11997600" cy="12114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1"/>
              <a:buNone/>
              <a:defRPr sz="3601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23400" y="2214218"/>
            <a:ext cx="17041200" cy="3930600"/>
          </a:xfrm>
          <a:prstGeom prst="rect">
            <a:avLst/>
          </a:prstGeom>
        </p:spPr>
        <p:txBody>
          <a:bodyPr anchorCtr="0" anchor="b" bIns="182900" lIns="182900" spcFirstLastPara="1" rIns="182900" wrap="square" tIns="182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7"/>
              <a:buNone/>
              <a:defRPr sz="24007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7"/>
              <a:buNone/>
              <a:defRPr sz="24007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7"/>
              <a:buNone/>
              <a:defRPr sz="24007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7"/>
              <a:buNone/>
              <a:defRPr sz="24007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7"/>
              <a:buNone/>
              <a:defRPr sz="24007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7"/>
              <a:buNone/>
              <a:defRPr sz="24007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7"/>
              <a:buNone/>
              <a:defRPr sz="24007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7"/>
              <a:buNone/>
              <a:defRPr sz="24007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7"/>
              <a:buNone/>
              <a:defRPr sz="24007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23400" y="6310058"/>
            <a:ext cx="17041200" cy="2604000"/>
          </a:xfrm>
          <a:prstGeom prst="rect">
            <a:avLst/>
          </a:prstGeom>
        </p:spPr>
        <p:txBody>
          <a:bodyPr anchorCtr="0" anchor="t" bIns="182900" lIns="182900" spcFirstLastPara="1" rIns="182900" wrap="square" tIns="182900">
            <a:normAutofit/>
          </a:bodyPr>
          <a:lstStyle>
            <a:lvl1pPr indent="-457268" lvl="0" marL="457200" algn="ctr">
              <a:spcBef>
                <a:spcPts val="0"/>
              </a:spcBef>
              <a:spcAft>
                <a:spcPts val="0"/>
              </a:spcAft>
              <a:buSzPts val="3601"/>
              <a:buChar char="●"/>
              <a:defRPr sz="3601"/>
            </a:lvl1pPr>
            <a:lvl2pPr indent="-406453" lvl="1" marL="914400" algn="ctr">
              <a:spcBef>
                <a:spcPts val="0"/>
              </a:spcBef>
              <a:spcAft>
                <a:spcPts val="0"/>
              </a:spcAft>
              <a:buSzPts val="2801"/>
              <a:buChar char="○"/>
              <a:defRPr sz="2801"/>
            </a:lvl2pPr>
            <a:lvl3pPr indent="-406453" lvl="2" marL="1371600" algn="ctr">
              <a:spcBef>
                <a:spcPts val="0"/>
              </a:spcBef>
              <a:spcAft>
                <a:spcPts val="0"/>
              </a:spcAft>
              <a:buSzPts val="2801"/>
              <a:buChar char="■"/>
              <a:defRPr sz="2801"/>
            </a:lvl3pPr>
            <a:lvl4pPr indent="-406453" lvl="3" marL="1828800" algn="ctr">
              <a:spcBef>
                <a:spcPts val="0"/>
              </a:spcBef>
              <a:spcAft>
                <a:spcPts val="0"/>
              </a:spcAft>
              <a:buSzPts val="2801"/>
              <a:buChar char="●"/>
              <a:defRPr sz="2801"/>
            </a:lvl4pPr>
            <a:lvl5pPr indent="-406453" lvl="4" marL="2286000" algn="ctr">
              <a:spcBef>
                <a:spcPts val="0"/>
              </a:spcBef>
              <a:spcAft>
                <a:spcPts val="0"/>
              </a:spcAft>
              <a:buSzPts val="2801"/>
              <a:buChar char="○"/>
              <a:defRPr sz="2801"/>
            </a:lvl5pPr>
            <a:lvl6pPr indent="-406453" lvl="5" marL="2743200" algn="ctr">
              <a:spcBef>
                <a:spcPts val="0"/>
              </a:spcBef>
              <a:spcAft>
                <a:spcPts val="0"/>
              </a:spcAft>
              <a:buSzPts val="2801"/>
              <a:buChar char="■"/>
              <a:defRPr sz="2801"/>
            </a:lvl6pPr>
            <a:lvl7pPr indent="-406453" lvl="6" marL="3200400" algn="ctr">
              <a:spcBef>
                <a:spcPts val="0"/>
              </a:spcBef>
              <a:spcAft>
                <a:spcPts val="0"/>
              </a:spcAft>
              <a:buSzPts val="2801"/>
              <a:buChar char="●"/>
              <a:defRPr sz="2801"/>
            </a:lvl7pPr>
            <a:lvl8pPr indent="-406453" lvl="7" marL="3657600" algn="ctr">
              <a:spcBef>
                <a:spcPts val="0"/>
              </a:spcBef>
              <a:spcAft>
                <a:spcPts val="0"/>
              </a:spcAft>
              <a:buSzPts val="2801"/>
              <a:buChar char="○"/>
              <a:defRPr sz="2801"/>
            </a:lvl8pPr>
            <a:lvl9pPr indent="-406453" lvl="8" marL="4114800" algn="ctr">
              <a:spcBef>
                <a:spcPts val="0"/>
              </a:spcBef>
              <a:spcAft>
                <a:spcPts val="0"/>
              </a:spcAft>
              <a:buSzPts val="2801"/>
              <a:buChar char="■"/>
              <a:defRPr sz="2801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gradFill>
          <a:gsLst>
            <a:gs pos="0">
              <a:srgbClr val="DBEFFF"/>
            </a:gs>
            <a:gs pos="100000">
              <a:srgbClr val="F7FBFF"/>
            </a:gs>
          </a:gsLst>
          <a:lin ang="5400012" scaled="0"/>
        </a:gra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0"/>
            </a:lvl1pPr>
            <a:lvl2pPr lvl="1">
              <a:buNone/>
              <a:defRPr sz="2000"/>
            </a:lvl2pPr>
            <a:lvl3pPr lvl="2">
              <a:buNone/>
              <a:defRPr sz="2000"/>
            </a:lvl3pPr>
            <a:lvl4pPr lvl="3">
              <a:buNone/>
              <a:defRPr sz="2000"/>
            </a:lvl4pPr>
            <a:lvl5pPr lvl="4">
              <a:buNone/>
              <a:defRPr sz="2000"/>
            </a:lvl5pPr>
            <a:lvl6pPr lvl="5">
              <a:buNone/>
              <a:defRPr sz="2000"/>
            </a:lvl6pPr>
            <a:lvl7pPr lvl="6">
              <a:buNone/>
              <a:defRPr sz="2000"/>
            </a:lvl7pPr>
            <a:lvl8pPr lvl="7">
              <a:buNone/>
              <a:defRPr sz="2000"/>
            </a:lvl8pPr>
            <a:lvl9pPr lvl="8">
              <a:buNone/>
              <a:defRPr sz="20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bg>
      <p:bgPr>
        <a:gradFill>
          <a:gsLst>
            <a:gs pos="0">
              <a:srgbClr val="ECFFF3"/>
            </a:gs>
            <a:gs pos="100000">
              <a:srgbClr val="FFFFFF"/>
            </a:gs>
          </a:gsLst>
          <a:lin ang="5400700" scaled="0"/>
        </a:gra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0"/>
            </a:lvl1pPr>
            <a:lvl2pPr lvl="1">
              <a:buNone/>
              <a:defRPr sz="2000"/>
            </a:lvl2pPr>
            <a:lvl3pPr lvl="2">
              <a:buNone/>
              <a:defRPr sz="2000"/>
            </a:lvl3pPr>
            <a:lvl4pPr lvl="3">
              <a:buNone/>
              <a:defRPr sz="2000"/>
            </a:lvl4pPr>
            <a:lvl5pPr lvl="4">
              <a:buNone/>
              <a:defRPr sz="2000"/>
            </a:lvl5pPr>
            <a:lvl6pPr lvl="5">
              <a:buNone/>
              <a:defRPr sz="2000"/>
            </a:lvl6pPr>
            <a:lvl7pPr lvl="6">
              <a:buNone/>
              <a:defRPr sz="2000"/>
            </a:lvl7pPr>
            <a:lvl8pPr lvl="7">
              <a:buNone/>
              <a:defRPr sz="2000"/>
            </a:lvl8pPr>
            <a:lvl9pPr lvl="8">
              <a:buNone/>
              <a:defRPr sz="20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6" title="SOWF - Grid B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71709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5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71747" cy="10277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">
  <p:cSld name="CUSTOM_5_1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" y="0"/>
            <a:ext cx="18271747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1">
    <p:bg>
      <p:bgPr>
        <a:gradFill>
          <a:gsLst>
            <a:gs pos="0">
              <a:srgbClr val="FFE5E5"/>
            </a:gs>
            <a:gs pos="55000">
              <a:srgbClr val="FFF0F0"/>
            </a:gs>
            <a:gs pos="100000">
              <a:srgbClr val="FFFFFF"/>
            </a:gs>
          </a:gsLst>
          <a:lin ang="5400012" scaled="0"/>
        </a:gra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2">
  <p:cSld name="CUSTOM_1_2">
    <p:bg>
      <p:bgPr>
        <a:gradFill>
          <a:gsLst>
            <a:gs pos="0">
              <a:srgbClr val="FFE5E5"/>
            </a:gs>
            <a:gs pos="50000">
              <a:srgbClr val="FFF0F0"/>
            </a:gs>
            <a:gs pos="89000">
              <a:schemeClr val="lt1"/>
            </a:gs>
            <a:gs pos="100000">
              <a:srgbClr val="FFFFFF"/>
            </a:gs>
          </a:gsLst>
          <a:lin ang="10800025" scaled="0"/>
        </a:gra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1">
  <p:cSld name="CUSTOM_1_1">
    <p:bg>
      <p:bgPr>
        <a:gradFill>
          <a:gsLst>
            <a:gs pos="0">
              <a:srgbClr val="FFE5E5"/>
            </a:gs>
            <a:gs pos="55000">
              <a:srgbClr val="FFF0F0"/>
            </a:gs>
            <a:gs pos="100000">
              <a:srgbClr val="FFFFFF"/>
            </a:gs>
          </a:gsLst>
          <a:lin ang="5400012" scaled="0"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" y="0"/>
            <a:ext cx="18271747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1 1">
  <p:cSld name="CUSTOM_1_1_1">
    <p:bg>
      <p:bgPr>
        <a:gradFill>
          <a:gsLst>
            <a:gs pos="0">
              <a:srgbClr val="FFE5E5"/>
            </a:gs>
            <a:gs pos="29000">
              <a:srgbClr val="FFEBEB"/>
            </a:gs>
            <a:gs pos="76000">
              <a:schemeClr val="lt1"/>
            </a:gs>
            <a:gs pos="100000">
              <a:srgbClr val="FFFFFF"/>
            </a:gs>
          </a:gsLst>
          <a:lin ang="13500032" scaled="0"/>
        </a:gra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71747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37050" y="0"/>
            <a:ext cx="18508589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">
  <p:cSld name="CUSTOM_3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71709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 1">
  <p:cSld name="CUSTOM_3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71747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5">
  <p:cSld name="CUSTOM_4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G 1 2 1 1 1 1">
  <p:cSld name="TITLE_2_1_1_2_1_2_1_1_1_1">
    <p:bg>
      <p:bgPr>
        <a:solidFill>
          <a:schemeClr val="dk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27" title="Slide 16_9 - 8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" y="0"/>
            <a:ext cx="18271747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 1 1">
  <p:cSld name="TITLE_5_1_2">
    <p:bg>
      <p:bgPr>
        <a:solidFill>
          <a:schemeClr val="l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28" title="Figma Cover-2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8010" cy="1028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gradFill>
          <a:gsLst>
            <a:gs pos="0">
              <a:srgbClr val="DBEFFF"/>
            </a:gs>
            <a:gs pos="100000">
              <a:srgbClr val="F7FBFF"/>
            </a:gs>
          </a:gsLst>
          <a:lin ang="5400012" scaled="0"/>
        </a:gra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0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bg>
      <p:bgPr>
        <a:gradFill>
          <a:gsLst>
            <a:gs pos="0">
              <a:srgbClr val="ECFFF3"/>
            </a:gs>
            <a:gs pos="100000">
              <a:srgbClr val="FFFFFF"/>
            </a:gs>
          </a:gsLst>
          <a:lin ang="5400700" scaled="0"/>
        </a:gra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1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1"/>
            </a:lvl1pPr>
            <a:lvl2pPr lvl="1">
              <a:buNone/>
              <a:defRPr sz="2001"/>
            </a:lvl2pPr>
            <a:lvl3pPr lvl="2">
              <a:buNone/>
              <a:defRPr sz="2001"/>
            </a:lvl3pPr>
            <a:lvl4pPr lvl="3">
              <a:buNone/>
              <a:defRPr sz="2001"/>
            </a:lvl4pPr>
            <a:lvl5pPr lvl="4">
              <a:buNone/>
              <a:defRPr sz="2001"/>
            </a:lvl5pPr>
            <a:lvl6pPr lvl="5">
              <a:buNone/>
              <a:defRPr sz="2001"/>
            </a:lvl6pPr>
            <a:lvl7pPr lvl="6">
              <a:buNone/>
              <a:defRPr sz="2001"/>
            </a:lvl7pPr>
            <a:lvl8pPr lvl="7">
              <a:buNone/>
              <a:defRPr sz="2001"/>
            </a:lvl8pPr>
            <a:lvl9pPr lvl="8">
              <a:buNone/>
              <a:defRPr sz="2001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32" title="SOWF - Grid B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87962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5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88000" cy="10287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">
  <p:cSld name="CUSTOM_5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1">
    <p:bg>
      <p:bgPr>
        <a:gradFill>
          <a:gsLst>
            <a:gs pos="0">
              <a:srgbClr val="FFE5E5"/>
            </a:gs>
            <a:gs pos="55000">
              <a:srgbClr val="FFF0F0"/>
            </a:gs>
            <a:gs pos="100000">
              <a:srgbClr val="FFFFFF"/>
            </a:gs>
          </a:gsLst>
          <a:lin ang="5400012" scaled="0"/>
        </a:gra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2">
  <p:cSld name="CUSTOM_1_2">
    <p:bg>
      <p:bgPr>
        <a:gradFill>
          <a:gsLst>
            <a:gs pos="0">
              <a:srgbClr val="FFE5E5"/>
            </a:gs>
            <a:gs pos="50000">
              <a:srgbClr val="FFF0F0"/>
            </a:gs>
            <a:gs pos="89000">
              <a:schemeClr val="lt1"/>
            </a:gs>
            <a:gs pos="100000">
              <a:srgbClr val="FFFFFF"/>
            </a:gs>
          </a:gsLst>
          <a:lin ang="10800025" scaled="0"/>
        </a:gra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1">
  <p:cSld name="CUSTOM_1_1">
    <p:bg>
      <p:bgPr>
        <a:gradFill>
          <a:gsLst>
            <a:gs pos="0">
              <a:srgbClr val="FFE5E5"/>
            </a:gs>
            <a:gs pos="55000">
              <a:srgbClr val="FFF0F0"/>
            </a:gs>
            <a:gs pos="100000">
              <a:srgbClr val="FFFFFF"/>
            </a:gs>
          </a:gsLst>
          <a:lin ang="5400012" scaled="0"/>
        </a:gra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1 1">
  <p:cSld name="CUSTOM_1_1_1">
    <p:bg>
      <p:bgPr>
        <a:gradFill>
          <a:gsLst>
            <a:gs pos="0">
              <a:srgbClr val="FFE5E5"/>
            </a:gs>
            <a:gs pos="29000">
              <a:srgbClr val="FFEBEB"/>
            </a:gs>
            <a:gs pos="76000">
              <a:schemeClr val="lt1"/>
            </a:gs>
            <a:gs pos="100000">
              <a:srgbClr val="FFFFFF"/>
            </a:gs>
          </a:gsLst>
          <a:lin ang="13500032" scaled="0"/>
        </a:gra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37050" y="0"/>
            <a:ext cx="18525053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">
  <p:cSld name="CUSTOM_3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87962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 1">
  <p:cSld name="CUSTOM_3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5">
  <p:cSld name="CUSTOM_4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 1 1">
  <p:cSld name="TITLE_5_1_2">
    <p:bg>
      <p:bgPr>
        <a:solidFill>
          <a:schemeClr val="lt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43" title="Figma Cover-2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8010" cy="1028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G 1 2 1 1 1 1">
  <p:cSld name="TITLE_2_1_1_2_1_2_1_1_1_1"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44" title="Slide 16_9 - 8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1115">
          <p15:clr>
            <a:srgbClr val="E46962"/>
          </p15:clr>
        </p15:guide>
        <p15:guide id="2" pos="8519">
          <p15:clr>
            <a:srgbClr val="E46962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5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71747" cy="10277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">
  <p:cSld name="CUSTOM_3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71709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 1">
  <p:cSld name="CUSTOM_3_1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71747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gradFill>
          <a:gsLst>
            <a:gs pos="0">
              <a:srgbClr val="DBEFFF"/>
            </a:gs>
            <a:gs pos="100000">
              <a:srgbClr val="F7FBFF"/>
            </a:gs>
          </a:gsLst>
          <a:lin ang="5400012" scaled="0"/>
        </a:gra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9"/>
          <p:cNvSpPr txBox="1"/>
          <p:nvPr>
            <p:ph idx="12" type="sldNum"/>
          </p:nvPr>
        </p:nvSpPr>
        <p:spPr>
          <a:xfrm>
            <a:off x="16944916" y="9334730"/>
            <a:ext cx="10974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bg>
      <p:bgPr>
        <a:gradFill>
          <a:gsLst>
            <a:gs pos="0">
              <a:srgbClr val="ECFFF3"/>
            </a:gs>
            <a:gs pos="100000">
              <a:srgbClr val="FFFFFF"/>
            </a:gs>
          </a:gsLst>
          <a:lin ang="5400700" scaled="0"/>
        </a:gra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0"/>
          <p:cNvSpPr txBox="1"/>
          <p:nvPr>
            <p:ph idx="12" type="sldNum"/>
          </p:nvPr>
        </p:nvSpPr>
        <p:spPr>
          <a:xfrm>
            <a:off x="16944916" y="9334730"/>
            <a:ext cx="10974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">
  <p:cSld name="CUSTOM_5_1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" y="0"/>
            <a:ext cx="18271747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1">
    <p:bg>
      <p:bgPr>
        <a:gradFill>
          <a:gsLst>
            <a:gs pos="0">
              <a:srgbClr val="FFE5E5"/>
            </a:gs>
            <a:gs pos="55000">
              <a:srgbClr val="FFF0F0"/>
            </a:gs>
            <a:gs pos="100000">
              <a:srgbClr val="FFFFFF"/>
            </a:gs>
          </a:gsLst>
          <a:lin ang="5400012" scaled="0"/>
        </a:gra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2">
  <p:cSld name="CUSTOM_1_2">
    <p:bg>
      <p:bgPr>
        <a:gradFill>
          <a:gsLst>
            <a:gs pos="0">
              <a:srgbClr val="FFE5E5"/>
            </a:gs>
            <a:gs pos="50000">
              <a:srgbClr val="FFF0F0"/>
            </a:gs>
            <a:gs pos="89000">
              <a:schemeClr val="lt1"/>
            </a:gs>
            <a:gs pos="100000">
              <a:srgbClr val="FFFFFF"/>
            </a:gs>
          </a:gsLst>
          <a:lin ang="10800025" scaled="0"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1">
  <p:cSld name="CUSTOM_1_1">
    <p:bg>
      <p:bgPr>
        <a:gradFill>
          <a:gsLst>
            <a:gs pos="0">
              <a:srgbClr val="FFE5E5"/>
            </a:gs>
            <a:gs pos="55000">
              <a:srgbClr val="FFF0F0"/>
            </a:gs>
            <a:gs pos="100000">
              <a:srgbClr val="FFFFFF"/>
            </a:gs>
          </a:gsLst>
          <a:lin ang="5400012" scaled="0"/>
        </a:gra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" y="0"/>
            <a:ext cx="18271747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1 1">
  <p:cSld name="CUSTOM_1_1_1">
    <p:bg>
      <p:bgPr>
        <a:gradFill>
          <a:gsLst>
            <a:gs pos="0">
              <a:srgbClr val="FFE5E5"/>
            </a:gs>
            <a:gs pos="29000">
              <a:srgbClr val="FFEBEB"/>
            </a:gs>
            <a:gs pos="76000">
              <a:schemeClr val="lt1"/>
            </a:gs>
            <a:gs pos="100000">
              <a:srgbClr val="FFFFFF"/>
            </a:gs>
          </a:gsLst>
          <a:lin ang="13500032" scaled="0"/>
        </a:gra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71747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37050" y="0"/>
            <a:ext cx="18508589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5">
  <p:cSld name="CUSTOM_4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9"/>
          <p:cNvSpPr txBox="1"/>
          <p:nvPr>
            <p:ph type="title"/>
          </p:nvPr>
        </p:nvSpPr>
        <p:spPr>
          <a:xfrm>
            <a:off x="1247776" y="2566887"/>
            <a:ext cx="15773400" cy="42831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137200" spcFirstLastPara="1" rIns="137200" wrap="square" tIns="685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0"/>
              <a:buFont typeface="Play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37" name="Google Shape;137;p59"/>
          <p:cNvSpPr txBox="1"/>
          <p:nvPr>
            <p:ph idx="1" type="body"/>
          </p:nvPr>
        </p:nvSpPr>
        <p:spPr>
          <a:xfrm>
            <a:off x="1247776" y="6890317"/>
            <a:ext cx="15773400" cy="22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200" spcFirstLastPara="1" rIns="137200" wrap="square" tIns="685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2400"/>
              </a:spcBef>
              <a:spcAft>
                <a:spcPts val="240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8" name="Google Shape;138;p59"/>
          <p:cNvSpPr txBox="1"/>
          <p:nvPr>
            <p:ph idx="10" type="dt"/>
          </p:nvPr>
        </p:nvSpPr>
        <p:spPr>
          <a:xfrm>
            <a:off x="1257300" y="9543007"/>
            <a:ext cx="41148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137200" spcFirstLastPara="1" rIns="137200" wrap="square" tIns="685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" name="Google Shape;139;p59"/>
          <p:cNvSpPr txBox="1"/>
          <p:nvPr>
            <p:ph idx="11" type="ftr"/>
          </p:nvPr>
        </p:nvSpPr>
        <p:spPr>
          <a:xfrm>
            <a:off x="6057900" y="9543007"/>
            <a:ext cx="61722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137200" spcFirstLastPara="1" rIns="137200" wrap="square" tIns="685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" name="Google Shape;140;p59"/>
          <p:cNvSpPr txBox="1"/>
          <p:nvPr>
            <p:ph idx="12" type="sldNum"/>
          </p:nvPr>
        </p:nvSpPr>
        <p:spPr>
          <a:xfrm>
            <a:off x="12915900" y="9543007"/>
            <a:ext cx="41148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137200" spcFirstLastPara="1" rIns="137200" wrap="square" tIns="685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1" name="Google Shape;141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59"/>
          <p:cNvSpPr/>
          <p:nvPr/>
        </p:nvSpPr>
        <p:spPr>
          <a:xfrm>
            <a:off x="138896" y="-139022"/>
            <a:ext cx="9178104" cy="8717279"/>
          </a:xfrm>
          <a:custGeom>
            <a:rect b="b" l="l" r="r" t="t"/>
            <a:pathLst>
              <a:path extrusionOk="0" h="7680422" w="7680422">
                <a:moveTo>
                  <a:pt x="0" y="0"/>
                </a:moveTo>
                <a:lnTo>
                  <a:pt x="7680422" y="0"/>
                </a:lnTo>
                <a:lnTo>
                  <a:pt x="7680422" y="7680422"/>
                </a:lnTo>
                <a:lnTo>
                  <a:pt x="0" y="7680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68575" lIns="137200" spcFirstLastPara="1" rIns="137200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9"/>
          <p:cNvSpPr txBox="1"/>
          <p:nvPr/>
        </p:nvSpPr>
        <p:spPr>
          <a:xfrm>
            <a:off x="13518004" y="9251978"/>
            <a:ext cx="4477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b="0" i="0" lang="en" sz="4600" u="none" cap="none" strike="noStrike">
                <a:solidFill>
                  <a:srgbClr val="192954"/>
                </a:solidFill>
                <a:latin typeface="Arial"/>
                <a:ea typeface="Arial"/>
                <a:cs typeface="Arial"/>
                <a:sym typeface="Arial"/>
              </a:rPr>
              <a:t>#ALTAEDge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 1 1">
  <p:cSld name="TITLE_5_1_2"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60" title="Figma Cover-2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8010" cy="1028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 1 1 1">
  <p:cSld name="TITLE_5_1_2_3"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61" title="Figma Cover - Title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 1 1">
  <p:cSld name="CUSTOM_1_1_1">
    <p:bg>
      <p:bgPr>
        <a:gradFill>
          <a:gsLst>
            <a:gs pos="0">
              <a:srgbClr val="FFE5E5"/>
            </a:gs>
            <a:gs pos="29000">
              <a:srgbClr val="FFEBEB"/>
            </a:gs>
            <a:gs pos="76000">
              <a:schemeClr val="lt1"/>
            </a:gs>
            <a:gs pos="100000">
              <a:srgbClr val="FFFFFF"/>
            </a:gs>
          </a:gsLst>
          <a:lin ang="13500032" scaled="0"/>
        </a:gra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71747" cy="10277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7962" cy="10277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65" title="SOWF - Grid BG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8287962" cy="10277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gradFill>
          <a:gsLst>
            <a:gs pos="0">
              <a:srgbClr val="DBEFFF"/>
            </a:gs>
            <a:gs pos="100000">
              <a:srgbClr val="F7FBFF"/>
            </a:gs>
          </a:gsLst>
          <a:lin ang="5400012" scaled="0"/>
        </a:gra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6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>
              <a:buNone/>
              <a:defRPr sz="2000"/>
            </a:lvl1pPr>
            <a:lvl2pPr lvl="1">
              <a:buNone/>
              <a:defRPr sz="2000"/>
            </a:lvl2pPr>
            <a:lvl3pPr lvl="2">
              <a:buNone/>
              <a:defRPr sz="2000"/>
            </a:lvl3pPr>
            <a:lvl4pPr lvl="3">
              <a:buNone/>
              <a:defRPr sz="2000"/>
            </a:lvl4pPr>
            <a:lvl5pPr lvl="4">
              <a:buNone/>
              <a:defRPr sz="2000"/>
            </a:lvl5pPr>
            <a:lvl6pPr lvl="5">
              <a:buNone/>
              <a:defRPr sz="2000"/>
            </a:lvl6pPr>
            <a:lvl7pPr lvl="6">
              <a:buNone/>
              <a:defRPr sz="2000"/>
            </a:lvl7pPr>
            <a:lvl8pPr lvl="7">
              <a:buNone/>
              <a:defRPr sz="2000"/>
            </a:lvl8pPr>
            <a:lvl9pPr lvl="8">
              <a:buNone/>
              <a:defRPr sz="20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1">
  <p:cSld name="CUSTOM_7_1">
    <p:bg>
      <p:bgPr>
        <a:solidFill>
          <a:srgbClr val="FF5959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7"/>
          <p:cNvSpPr txBox="1"/>
          <p:nvPr>
            <p:ph type="title"/>
          </p:nvPr>
        </p:nvSpPr>
        <p:spPr>
          <a:xfrm>
            <a:off x="11844600" y="1107184"/>
            <a:ext cx="5232600" cy="18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Outfit Medium"/>
              <a:buNone/>
              <a:defRPr sz="4400">
                <a:latin typeface="Outfit Medium"/>
                <a:ea typeface="Outfit Medium"/>
                <a:cs typeface="Outfit Medium"/>
                <a:sym typeface="Outfi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Outfit SemiBold"/>
              <a:buNone/>
              <a:defRPr sz="4400">
                <a:latin typeface="Outfit SemiBold"/>
                <a:ea typeface="Outfit SemiBold"/>
                <a:cs typeface="Outfit SemiBold"/>
                <a:sym typeface="Outfi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Outfit SemiBold"/>
              <a:buNone/>
              <a:defRPr sz="4400">
                <a:latin typeface="Outfit SemiBold"/>
                <a:ea typeface="Outfit SemiBold"/>
                <a:cs typeface="Outfit SemiBold"/>
                <a:sym typeface="Outfi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Outfit SemiBold"/>
              <a:buNone/>
              <a:defRPr sz="4400">
                <a:latin typeface="Outfit SemiBold"/>
                <a:ea typeface="Outfit SemiBold"/>
                <a:cs typeface="Outfit SemiBold"/>
                <a:sym typeface="Outfi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Outfit SemiBold"/>
              <a:buNone/>
              <a:defRPr sz="4400">
                <a:latin typeface="Outfit SemiBold"/>
                <a:ea typeface="Outfit SemiBold"/>
                <a:cs typeface="Outfit SemiBold"/>
                <a:sym typeface="Outfi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Outfit SemiBold"/>
              <a:buNone/>
              <a:defRPr sz="4400">
                <a:latin typeface="Outfit SemiBold"/>
                <a:ea typeface="Outfit SemiBold"/>
                <a:cs typeface="Outfit SemiBold"/>
                <a:sym typeface="Outfi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Outfit SemiBold"/>
              <a:buNone/>
              <a:defRPr sz="4400">
                <a:latin typeface="Outfit SemiBold"/>
                <a:ea typeface="Outfit SemiBold"/>
                <a:cs typeface="Outfit SemiBold"/>
                <a:sym typeface="Outfi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Outfit SemiBold"/>
              <a:buNone/>
              <a:defRPr sz="4400">
                <a:latin typeface="Outfit SemiBold"/>
                <a:ea typeface="Outfit SemiBold"/>
                <a:cs typeface="Outfit SemiBold"/>
                <a:sym typeface="Outfi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Font typeface="Outfit SemiBold"/>
              <a:buNone/>
              <a:defRPr sz="4400">
                <a:latin typeface="Outfit SemiBold"/>
                <a:ea typeface="Outfit SemiBold"/>
                <a:cs typeface="Outfit SemiBold"/>
                <a:sym typeface="Outfit SemiBold"/>
              </a:defRPr>
            </a:lvl9pPr>
          </a:lstStyle>
          <a:p/>
        </p:txBody>
      </p:sp>
      <p:grpSp>
        <p:nvGrpSpPr>
          <p:cNvPr id="159" name="Google Shape;159;p67"/>
          <p:cNvGrpSpPr/>
          <p:nvPr/>
        </p:nvGrpSpPr>
        <p:grpSpPr>
          <a:xfrm>
            <a:off x="11950950" y="9109899"/>
            <a:ext cx="3309852" cy="615554"/>
            <a:chOff x="7343900" y="4703252"/>
            <a:chExt cx="1654926" cy="307500"/>
          </a:xfrm>
        </p:grpSpPr>
        <p:sp>
          <p:nvSpPr>
            <p:cNvPr id="160" name="Google Shape;160;p67"/>
            <p:cNvSpPr txBox="1"/>
            <p:nvPr/>
          </p:nvSpPr>
          <p:spPr>
            <a:xfrm>
              <a:off x="7575626" y="4703252"/>
              <a:ext cx="1423200" cy="30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82900" lIns="182900" spcFirstLastPara="1" rIns="182900" wrap="square" tIns="18290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" sz="1600" u="none" cap="none" strike="noStrike">
                  <a:solidFill>
                    <a:schemeClr val="dk1"/>
                  </a:solidFill>
                  <a:latin typeface="Outfit Light"/>
                  <a:ea typeface="Outfit Light"/>
                  <a:cs typeface="Outfit Light"/>
                  <a:sym typeface="Outfit Light"/>
                </a:rPr>
                <a:t>2024 Sued for Wire Fraud</a:t>
              </a:r>
              <a:endParaRPr b="0" i="0" sz="1600" u="sng" cap="none" strike="noStrik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endParaRPr>
            </a:p>
          </p:txBody>
        </p:sp>
        <p:pic>
          <p:nvPicPr>
            <p:cNvPr id="161" name="Google Shape;161;p6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7343900" y="4716625"/>
              <a:ext cx="267775" cy="267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2" name="Google Shape;162;p67"/>
          <p:cNvSpPr/>
          <p:nvPr>
            <p:ph idx="2" type="pic"/>
          </p:nvPr>
        </p:nvSpPr>
        <p:spPr>
          <a:xfrm>
            <a:off x="0" y="0"/>
            <a:ext cx="11284200" cy="10296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6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6" Type="http://schemas.openxmlformats.org/officeDocument/2006/relationships/theme" Target="../theme/theme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0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1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3.xml"/><Relationship Id="rId3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6.xml"/><Relationship Id="rId6" Type="http://schemas.openxmlformats.org/officeDocument/2006/relationships/slideLayout" Target="../slideLayouts/slideLayout47.xml"/><Relationship Id="rId7" Type="http://schemas.openxmlformats.org/officeDocument/2006/relationships/slideLayout" Target="../slideLayouts/slideLayout48.xml"/><Relationship Id="rId8" Type="http://schemas.openxmlformats.org/officeDocument/2006/relationships/slideLayout" Target="../slideLayouts/slideLayout49.xml"/></Relationships>
</file>

<file path=ppt/slideMasters/_rels/slideMaster5.xml.rels><?xml version="1.0" encoding="UTF-8" standalone="yes"?><Relationships xmlns="http://schemas.openxmlformats.org/package/2006/relationships"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8.xml"/><Relationship Id="rId6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0.xml"/><Relationship Id="rId8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890842"/>
            <a:ext cx="17041200" cy="11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2"/>
              <a:buNone/>
              <a:defRPr sz="5602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2"/>
              <a:buNone/>
              <a:defRPr sz="5602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2"/>
              <a:buNone/>
              <a:defRPr sz="5602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2"/>
              <a:buNone/>
              <a:defRPr sz="5602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2"/>
              <a:buNone/>
              <a:defRPr sz="5602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2"/>
              <a:buNone/>
              <a:defRPr sz="5602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2"/>
              <a:buNone/>
              <a:defRPr sz="5602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2"/>
              <a:buNone/>
              <a:defRPr sz="5602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2"/>
              <a:buNone/>
              <a:defRPr sz="5602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2307000"/>
            <a:ext cx="17041200" cy="6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rmAutofit/>
          </a:bodyPr>
          <a:lstStyle>
            <a:lvl1pPr indent="-457268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1"/>
              <a:buChar char="●"/>
              <a:defRPr sz="3601">
                <a:solidFill>
                  <a:schemeClr val="dk2"/>
                </a:solidFill>
              </a:defRPr>
            </a:lvl1pPr>
            <a:lvl2pPr indent="-406453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1"/>
              <a:buChar char="○"/>
              <a:defRPr sz="2801">
                <a:solidFill>
                  <a:schemeClr val="dk2"/>
                </a:solidFill>
              </a:defRPr>
            </a:lvl2pPr>
            <a:lvl3pPr indent="-406453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1"/>
              <a:buChar char="■"/>
              <a:defRPr sz="2801">
                <a:solidFill>
                  <a:schemeClr val="dk2"/>
                </a:solidFill>
              </a:defRPr>
            </a:lvl3pPr>
            <a:lvl4pPr indent="-406453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1"/>
              <a:buChar char="●"/>
              <a:defRPr sz="2801">
                <a:solidFill>
                  <a:schemeClr val="dk2"/>
                </a:solidFill>
              </a:defRPr>
            </a:lvl4pPr>
            <a:lvl5pPr indent="-406453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1"/>
              <a:buChar char="○"/>
              <a:defRPr sz="2801">
                <a:solidFill>
                  <a:schemeClr val="dk2"/>
                </a:solidFill>
              </a:defRPr>
            </a:lvl5pPr>
            <a:lvl6pPr indent="-406453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1"/>
              <a:buChar char="■"/>
              <a:defRPr sz="2801">
                <a:solidFill>
                  <a:schemeClr val="dk2"/>
                </a:solidFill>
              </a:defRPr>
            </a:lvl6pPr>
            <a:lvl7pPr indent="-406453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1"/>
              <a:buChar char="●"/>
              <a:defRPr sz="2801">
                <a:solidFill>
                  <a:schemeClr val="dk2"/>
                </a:solidFill>
              </a:defRPr>
            </a:lvl7pPr>
            <a:lvl8pPr indent="-406453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1"/>
              <a:buChar char="○"/>
              <a:defRPr sz="2801">
                <a:solidFill>
                  <a:schemeClr val="dk2"/>
                </a:solidFill>
              </a:defRPr>
            </a:lvl8pPr>
            <a:lvl9pPr indent="-406453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1"/>
              <a:buChar char="■"/>
              <a:defRPr sz="2801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 algn="r">
              <a:buNone/>
              <a:defRPr sz="2001">
                <a:solidFill>
                  <a:schemeClr val="dk2"/>
                </a:solidFill>
              </a:defRPr>
            </a:lvl1pPr>
            <a:lvl2pPr lvl="1" algn="r">
              <a:buNone/>
              <a:defRPr sz="2001">
                <a:solidFill>
                  <a:schemeClr val="dk2"/>
                </a:solidFill>
              </a:defRPr>
            </a:lvl2pPr>
            <a:lvl3pPr lvl="2" algn="r">
              <a:buNone/>
              <a:defRPr sz="2001">
                <a:solidFill>
                  <a:schemeClr val="dk2"/>
                </a:solidFill>
              </a:defRPr>
            </a:lvl3pPr>
            <a:lvl4pPr lvl="3" algn="r">
              <a:buNone/>
              <a:defRPr sz="2001">
                <a:solidFill>
                  <a:schemeClr val="dk2"/>
                </a:solidFill>
              </a:defRPr>
            </a:lvl4pPr>
            <a:lvl5pPr lvl="4" algn="r">
              <a:buNone/>
              <a:defRPr sz="2001">
                <a:solidFill>
                  <a:schemeClr val="dk2"/>
                </a:solidFill>
              </a:defRPr>
            </a:lvl5pPr>
            <a:lvl6pPr lvl="5" algn="r">
              <a:buNone/>
              <a:defRPr sz="2001">
                <a:solidFill>
                  <a:schemeClr val="dk2"/>
                </a:solidFill>
              </a:defRPr>
            </a:lvl6pPr>
            <a:lvl7pPr lvl="6" algn="r">
              <a:buNone/>
              <a:defRPr sz="2001">
                <a:solidFill>
                  <a:schemeClr val="dk2"/>
                </a:solidFill>
              </a:defRPr>
            </a:lvl7pPr>
            <a:lvl8pPr lvl="7" algn="r">
              <a:buNone/>
              <a:defRPr sz="2001">
                <a:solidFill>
                  <a:schemeClr val="dk2"/>
                </a:solidFill>
              </a:defRPr>
            </a:lvl8pPr>
            <a:lvl9pPr lvl="8" algn="r">
              <a:buNone/>
              <a:defRPr sz="2001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9"/>
          <p:cNvSpPr txBox="1"/>
          <p:nvPr>
            <p:ph idx="12" type="sldNum"/>
          </p:nvPr>
        </p:nvSpPr>
        <p:spPr>
          <a:xfrm>
            <a:off x="16944916" y="9334729"/>
            <a:ext cx="10974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rmAutofit/>
          </a:bodyPr>
          <a:lstStyle>
            <a:lvl1pPr lvl="0" algn="r">
              <a:buNone/>
              <a:defRPr sz="2001">
                <a:solidFill>
                  <a:schemeClr val="dk2"/>
                </a:solidFill>
              </a:defRPr>
            </a:lvl1pPr>
            <a:lvl2pPr lvl="1" algn="r">
              <a:buNone/>
              <a:defRPr sz="2001">
                <a:solidFill>
                  <a:schemeClr val="dk2"/>
                </a:solidFill>
              </a:defRPr>
            </a:lvl2pPr>
            <a:lvl3pPr lvl="2" algn="r">
              <a:buNone/>
              <a:defRPr sz="2001">
                <a:solidFill>
                  <a:schemeClr val="dk2"/>
                </a:solidFill>
              </a:defRPr>
            </a:lvl3pPr>
            <a:lvl4pPr lvl="3" algn="r">
              <a:buNone/>
              <a:defRPr sz="2001">
                <a:solidFill>
                  <a:schemeClr val="dk2"/>
                </a:solidFill>
              </a:defRPr>
            </a:lvl4pPr>
            <a:lvl5pPr lvl="4" algn="r">
              <a:buNone/>
              <a:defRPr sz="2001">
                <a:solidFill>
                  <a:schemeClr val="dk2"/>
                </a:solidFill>
              </a:defRPr>
            </a:lvl5pPr>
            <a:lvl6pPr lvl="5" algn="r">
              <a:buNone/>
              <a:defRPr sz="2001">
                <a:solidFill>
                  <a:schemeClr val="dk2"/>
                </a:solidFill>
              </a:defRPr>
            </a:lvl6pPr>
            <a:lvl7pPr lvl="6" algn="r">
              <a:buNone/>
              <a:defRPr sz="2001">
                <a:solidFill>
                  <a:schemeClr val="dk2"/>
                </a:solidFill>
              </a:defRPr>
            </a:lvl7pPr>
            <a:lvl8pPr lvl="7" algn="r">
              <a:buNone/>
              <a:defRPr sz="2001">
                <a:solidFill>
                  <a:schemeClr val="dk2"/>
                </a:solidFill>
              </a:defRPr>
            </a:lvl8pPr>
            <a:lvl9pPr lvl="8" algn="r">
              <a:buNone/>
              <a:defRPr sz="2001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5"/>
          <p:cNvSpPr txBox="1"/>
          <p:nvPr>
            <p:ph idx="12" type="sldNum"/>
          </p:nvPr>
        </p:nvSpPr>
        <p:spPr>
          <a:xfrm>
            <a:off x="16944916" y="9334730"/>
            <a:ext cx="10974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8"/>
          <p:cNvSpPr txBox="1"/>
          <p:nvPr>
            <p:ph type="title"/>
          </p:nvPr>
        </p:nvSpPr>
        <p:spPr>
          <a:xfrm>
            <a:off x="623400" y="890842"/>
            <a:ext cx="17041200" cy="11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Inter SemiBold"/>
              <a:buNone/>
              <a:defRPr b="0" i="0" sz="56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Inter SemiBold"/>
              <a:buNone/>
              <a:defRPr b="0" i="0" sz="56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Inter SemiBold"/>
              <a:buNone/>
              <a:defRPr b="0" i="0" sz="56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Inter SemiBold"/>
              <a:buNone/>
              <a:defRPr b="0" i="0" sz="56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Inter SemiBold"/>
              <a:buNone/>
              <a:defRPr b="0" i="0" sz="56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Inter SemiBold"/>
              <a:buNone/>
              <a:defRPr b="0" i="0" sz="56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Inter SemiBold"/>
              <a:buNone/>
              <a:defRPr b="0" i="0" sz="56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Inter SemiBold"/>
              <a:buNone/>
              <a:defRPr b="0" i="0" sz="56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Inter SemiBold"/>
              <a:buNone/>
              <a:defRPr b="0" i="0" sz="5600" u="none" cap="none" strike="noStrike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3" name="Google Shape;133;p58"/>
          <p:cNvSpPr txBox="1"/>
          <p:nvPr>
            <p:ph idx="1" type="body"/>
          </p:nvPr>
        </p:nvSpPr>
        <p:spPr>
          <a:xfrm>
            <a:off x="623400" y="2266564"/>
            <a:ext cx="17041200" cy="6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rmAutofit/>
          </a:bodyPr>
          <a:lstStyle>
            <a:lvl1pPr indent="-4572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Inter"/>
              <a:buChar char="●"/>
              <a:defRPr b="0" i="0" sz="3600" u="none" cap="none" strike="noStrik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"/>
              <a:buChar char="○"/>
              <a:defRPr b="0" i="0" sz="2800" u="none" cap="none" strike="noStrik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4064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"/>
              <a:buChar char="■"/>
              <a:defRPr b="0" i="0" sz="2800" u="none" cap="none" strike="noStrik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4064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"/>
              <a:buChar char="●"/>
              <a:defRPr b="0" i="0" sz="2800" u="none" cap="none" strike="noStrik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4064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"/>
              <a:buChar char="○"/>
              <a:defRPr b="0" i="0" sz="2800" u="none" cap="none" strike="noStrik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4064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"/>
              <a:buChar char="■"/>
              <a:defRPr b="0" i="0" sz="2800" u="none" cap="none" strike="noStrik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4064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"/>
              <a:buChar char="●"/>
              <a:defRPr b="0" i="0" sz="2800" u="none" cap="none" strike="noStrik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4064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"/>
              <a:buChar char="○"/>
              <a:defRPr b="0" i="0" sz="2800" u="none" cap="none" strike="noStrik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4064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Inter"/>
              <a:buChar char="■"/>
              <a:defRPr b="0" i="0" sz="2800" u="none" cap="none" strike="noStrik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34" name="Google Shape;134;p58"/>
          <p:cNvSpPr txBox="1"/>
          <p:nvPr>
            <p:ph idx="12" type="sldNum"/>
          </p:nvPr>
        </p:nvSpPr>
        <p:spPr>
          <a:xfrm>
            <a:off x="16944916" y="9334730"/>
            <a:ext cx="1097400" cy="78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30">
          <p15:clr>
            <a:srgbClr val="E46962"/>
          </p15:clr>
        </p15:guide>
        <p15:guide id="2" orient="horz" pos="230">
          <p15:clr>
            <a:srgbClr val="E46962"/>
          </p15:clr>
        </p15:guide>
        <p15:guide id="3" orient="horz" pos="6256">
          <p15:clr>
            <a:srgbClr val="E46962"/>
          </p15:clr>
        </p15:guide>
        <p15:guide id="4" pos="11290">
          <p15:clr>
            <a:srgbClr val="E46962"/>
          </p15:clr>
        </p15:guide>
        <p15:guide id="5" pos="576">
          <p15:clr>
            <a:schemeClr val="accent1"/>
          </p15:clr>
        </p15:guide>
        <p15:guide id="6" orient="horz" pos="5909">
          <p15:clr>
            <a:schemeClr val="accent1"/>
          </p15:clr>
        </p15:guide>
        <p15:guide id="7" pos="10944">
          <p15:clr>
            <a:schemeClr val="accent1"/>
          </p15:clr>
        </p15:guide>
        <p15:guide id="8" orient="horz" pos="577">
          <p15:clr>
            <a:schemeClr val="accent1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5.jpg"/><Relationship Id="rId4" Type="http://schemas.openxmlformats.org/officeDocument/2006/relationships/image" Target="../media/image3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perception-point.io/resources/report/2024-annual-report/" TargetMode="External"/><Relationship Id="rId4" Type="http://schemas.openxmlformats.org/officeDocument/2006/relationships/image" Target="../media/image4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5.png"/><Relationship Id="rId5" Type="http://schemas.openxmlformats.org/officeDocument/2006/relationships/image" Target="../media/image44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50.png"/><Relationship Id="rId6" Type="http://schemas.openxmlformats.org/officeDocument/2006/relationships/image" Target="../media/image4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3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61.png"/><Relationship Id="rId6" Type="http://schemas.openxmlformats.org/officeDocument/2006/relationships/image" Target="../media/image59.png"/><Relationship Id="rId7" Type="http://schemas.openxmlformats.org/officeDocument/2006/relationships/image" Target="../media/image5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8.png"/><Relationship Id="rId4" Type="http://schemas.openxmlformats.org/officeDocument/2006/relationships/image" Target="../media/image60.png"/><Relationship Id="rId5" Type="http://schemas.openxmlformats.org/officeDocument/2006/relationships/image" Target="../media/image64.png"/><Relationship Id="rId6" Type="http://schemas.openxmlformats.org/officeDocument/2006/relationships/image" Target="../media/image63.png"/><Relationship Id="rId7" Type="http://schemas.openxmlformats.org/officeDocument/2006/relationships/image" Target="../media/image9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8.png"/><Relationship Id="rId4" Type="http://schemas.openxmlformats.org/officeDocument/2006/relationships/image" Target="../media/image62.png"/><Relationship Id="rId5" Type="http://schemas.openxmlformats.org/officeDocument/2006/relationships/image" Target="../media/image67.png"/><Relationship Id="rId6" Type="http://schemas.openxmlformats.org/officeDocument/2006/relationships/image" Target="../media/image77.png"/><Relationship Id="rId7" Type="http://schemas.openxmlformats.org/officeDocument/2006/relationships/image" Target="../media/image66.png"/><Relationship Id="rId8" Type="http://schemas.openxmlformats.org/officeDocument/2006/relationships/image" Target="../media/image8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9.png"/><Relationship Id="rId4" Type="http://schemas.openxmlformats.org/officeDocument/2006/relationships/image" Target="../media/image60.png"/><Relationship Id="rId5" Type="http://schemas.openxmlformats.org/officeDocument/2006/relationships/image" Target="../media/image7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8.png"/><Relationship Id="rId4" Type="http://schemas.openxmlformats.org/officeDocument/2006/relationships/hyperlink" Target="http://www.youtube.com/watch?v=tA7QFzQO-Qo" TargetMode="External"/><Relationship Id="rId5" Type="http://schemas.openxmlformats.org/officeDocument/2006/relationships/image" Target="../media/image7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8.png"/><Relationship Id="rId4" Type="http://schemas.openxmlformats.org/officeDocument/2006/relationships/image" Target="../media/image60.png"/><Relationship Id="rId5" Type="http://schemas.openxmlformats.org/officeDocument/2006/relationships/image" Target="../media/image64.png"/><Relationship Id="rId6" Type="http://schemas.openxmlformats.org/officeDocument/2006/relationships/image" Target="../media/image79.png"/><Relationship Id="rId7" Type="http://schemas.openxmlformats.org/officeDocument/2006/relationships/image" Target="../media/image6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2.png"/><Relationship Id="rId4" Type="http://schemas.openxmlformats.org/officeDocument/2006/relationships/image" Target="../media/image5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2.png"/><Relationship Id="rId4" Type="http://schemas.openxmlformats.org/officeDocument/2006/relationships/image" Target="../media/image68.png"/><Relationship Id="rId5" Type="http://schemas.openxmlformats.org/officeDocument/2006/relationships/image" Target="../media/image67.png"/><Relationship Id="rId6" Type="http://schemas.openxmlformats.org/officeDocument/2006/relationships/image" Target="../media/image3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8.png"/><Relationship Id="rId4" Type="http://schemas.openxmlformats.org/officeDocument/2006/relationships/image" Target="../media/image80.png"/><Relationship Id="rId5" Type="http://schemas.openxmlformats.org/officeDocument/2006/relationships/image" Target="../media/image84.png"/><Relationship Id="rId6" Type="http://schemas.openxmlformats.org/officeDocument/2006/relationships/image" Target="../media/image88.png"/><Relationship Id="rId7" Type="http://schemas.openxmlformats.org/officeDocument/2006/relationships/image" Target="../media/image8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1.xml"/><Relationship Id="rId3" Type="http://schemas.openxmlformats.org/officeDocument/2006/relationships/comments" Target="../comments/comment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8.png"/><Relationship Id="rId4" Type="http://schemas.openxmlformats.org/officeDocument/2006/relationships/hyperlink" Target="http://drive.google.com/file/d/1deGAfaP_siSerCORQcHVB5JL_6wbn41B/view" TargetMode="External"/><Relationship Id="rId5" Type="http://schemas.openxmlformats.org/officeDocument/2006/relationships/image" Target="../media/image87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3.png"/><Relationship Id="rId4" Type="http://schemas.openxmlformats.org/officeDocument/2006/relationships/image" Target="../media/image101.png"/><Relationship Id="rId5" Type="http://schemas.openxmlformats.org/officeDocument/2006/relationships/image" Target="../media/image86.png"/><Relationship Id="rId6" Type="http://schemas.openxmlformats.org/officeDocument/2006/relationships/image" Target="../media/image85.png"/><Relationship Id="rId7" Type="http://schemas.openxmlformats.org/officeDocument/2006/relationships/image" Target="../media/image99.png"/><Relationship Id="rId8" Type="http://schemas.openxmlformats.org/officeDocument/2006/relationships/image" Target="../media/image10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8.png"/><Relationship Id="rId4" Type="http://schemas.openxmlformats.org/officeDocument/2006/relationships/image" Target="../media/image100.png"/><Relationship Id="rId5" Type="http://schemas.openxmlformats.org/officeDocument/2006/relationships/image" Target="../media/image90.png"/><Relationship Id="rId6" Type="http://schemas.openxmlformats.org/officeDocument/2006/relationships/image" Target="../media/image9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8.png"/><Relationship Id="rId4" Type="http://schemas.openxmlformats.org/officeDocument/2006/relationships/image" Target="../media/image10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hyperlink" Target="mailto:paparicio@certifid.com" TargetMode="External"/><Relationship Id="rId4" Type="http://schemas.openxmlformats.org/officeDocument/2006/relationships/image" Target="../media/image33.png"/><Relationship Id="rId5" Type="http://schemas.openxmlformats.org/officeDocument/2006/relationships/image" Target="../media/image35.jpg"/><Relationship Id="rId6" Type="http://schemas.openxmlformats.org/officeDocument/2006/relationships/image" Target="../media/image9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8.png"/><Relationship Id="rId4" Type="http://schemas.openxmlformats.org/officeDocument/2006/relationships/hyperlink" Target="http://drive.google.com/file/d/1WRyX7anHkiwzfNq0yO-uEW3PxRVNx6A7/view" TargetMode="External"/><Relationship Id="rId5" Type="http://schemas.openxmlformats.org/officeDocument/2006/relationships/image" Target="../media/image97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68"/>
          <p:cNvGrpSpPr/>
          <p:nvPr/>
        </p:nvGrpSpPr>
        <p:grpSpPr>
          <a:xfrm>
            <a:off x="914380" y="1205647"/>
            <a:ext cx="3470434" cy="546659"/>
            <a:chOff x="238125" y="2296425"/>
            <a:chExt cx="7143750" cy="1124350"/>
          </a:xfrm>
        </p:grpSpPr>
        <p:sp>
          <p:nvSpPr>
            <p:cNvPr id="168" name="Google Shape;168;p68"/>
            <p:cNvSpPr/>
            <p:nvPr/>
          </p:nvSpPr>
          <p:spPr>
            <a:xfrm>
              <a:off x="545150" y="3100475"/>
              <a:ext cx="320325" cy="320300"/>
            </a:xfrm>
            <a:custGeom>
              <a:rect b="b" l="l" r="r" t="t"/>
              <a:pathLst>
                <a:path extrusionOk="0" h="12812" w="12813">
                  <a:moveTo>
                    <a:pt x="6451" y="0"/>
                  </a:moveTo>
                  <a:lnTo>
                    <a:pt x="6186" y="89"/>
                  </a:lnTo>
                  <a:lnTo>
                    <a:pt x="5921" y="265"/>
                  </a:lnTo>
                  <a:lnTo>
                    <a:pt x="973" y="5213"/>
                  </a:lnTo>
                  <a:lnTo>
                    <a:pt x="266" y="5920"/>
                  </a:lnTo>
                  <a:lnTo>
                    <a:pt x="89" y="6185"/>
                  </a:lnTo>
                  <a:lnTo>
                    <a:pt x="1" y="6362"/>
                  </a:lnTo>
                  <a:lnTo>
                    <a:pt x="89" y="6627"/>
                  </a:lnTo>
                  <a:lnTo>
                    <a:pt x="266" y="6892"/>
                  </a:lnTo>
                  <a:lnTo>
                    <a:pt x="5921" y="12459"/>
                  </a:lnTo>
                  <a:lnTo>
                    <a:pt x="6186" y="12724"/>
                  </a:lnTo>
                  <a:lnTo>
                    <a:pt x="6451" y="12812"/>
                  </a:lnTo>
                  <a:lnTo>
                    <a:pt x="6716" y="12724"/>
                  </a:lnTo>
                  <a:lnTo>
                    <a:pt x="6981" y="12459"/>
                  </a:lnTo>
                  <a:lnTo>
                    <a:pt x="12548" y="6892"/>
                  </a:lnTo>
                  <a:lnTo>
                    <a:pt x="12724" y="6627"/>
                  </a:lnTo>
                  <a:lnTo>
                    <a:pt x="12813" y="6362"/>
                  </a:lnTo>
                  <a:lnTo>
                    <a:pt x="12724" y="6185"/>
                  </a:lnTo>
                  <a:lnTo>
                    <a:pt x="12548" y="5920"/>
                  </a:lnTo>
                  <a:lnTo>
                    <a:pt x="6893" y="265"/>
                  </a:lnTo>
                  <a:lnTo>
                    <a:pt x="6628" y="89"/>
                  </a:lnTo>
                  <a:lnTo>
                    <a:pt x="6451" y="0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68"/>
            <p:cNvSpPr/>
            <p:nvPr/>
          </p:nvSpPr>
          <p:spPr>
            <a:xfrm>
              <a:off x="238125" y="2296425"/>
              <a:ext cx="1124375" cy="793025"/>
            </a:xfrm>
            <a:custGeom>
              <a:rect b="b" l="l" r="r" t="t"/>
              <a:pathLst>
                <a:path extrusionOk="0" h="31721" w="44975">
                  <a:moveTo>
                    <a:pt x="17583" y="0"/>
                  </a:moveTo>
                  <a:lnTo>
                    <a:pt x="15728" y="177"/>
                  </a:lnTo>
                  <a:lnTo>
                    <a:pt x="13961" y="531"/>
                  </a:lnTo>
                  <a:lnTo>
                    <a:pt x="12193" y="1149"/>
                  </a:lnTo>
                  <a:lnTo>
                    <a:pt x="10515" y="1856"/>
                  </a:lnTo>
                  <a:lnTo>
                    <a:pt x="8836" y="2739"/>
                  </a:lnTo>
                  <a:lnTo>
                    <a:pt x="7334" y="3800"/>
                  </a:lnTo>
                  <a:lnTo>
                    <a:pt x="5920" y="4948"/>
                  </a:lnTo>
                  <a:lnTo>
                    <a:pt x="4595" y="6362"/>
                  </a:lnTo>
                  <a:lnTo>
                    <a:pt x="3446" y="7864"/>
                  </a:lnTo>
                  <a:lnTo>
                    <a:pt x="2651" y="9101"/>
                  </a:lnTo>
                  <a:lnTo>
                    <a:pt x="1944" y="10426"/>
                  </a:lnTo>
                  <a:lnTo>
                    <a:pt x="1325" y="11752"/>
                  </a:lnTo>
                  <a:lnTo>
                    <a:pt x="884" y="13077"/>
                  </a:lnTo>
                  <a:lnTo>
                    <a:pt x="530" y="14491"/>
                  </a:lnTo>
                  <a:lnTo>
                    <a:pt x="265" y="15905"/>
                  </a:lnTo>
                  <a:lnTo>
                    <a:pt x="88" y="17318"/>
                  </a:lnTo>
                  <a:lnTo>
                    <a:pt x="0" y="18732"/>
                  </a:lnTo>
                  <a:lnTo>
                    <a:pt x="88" y="20146"/>
                  </a:lnTo>
                  <a:lnTo>
                    <a:pt x="265" y="21559"/>
                  </a:lnTo>
                  <a:lnTo>
                    <a:pt x="530" y="22973"/>
                  </a:lnTo>
                  <a:lnTo>
                    <a:pt x="972" y="24387"/>
                  </a:lnTo>
                  <a:lnTo>
                    <a:pt x="1414" y="25712"/>
                  </a:lnTo>
                  <a:lnTo>
                    <a:pt x="2032" y="27038"/>
                  </a:lnTo>
                  <a:lnTo>
                    <a:pt x="2739" y="28363"/>
                  </a:lnTo>
                  <a:lnTo>
                    <a:pt x="3623" y="29600"/>
                  </a:lnTo>
                  <a:lnTo>
                    <a:pt x="4418" y="30660"/>
                  </a:lnTo>
                  <a:lnTo>
                    <a:pt x="5390" y="31720"/>
                  </a:lnTo>
                  <a:lnTo>
                    <a:pt x="11840" y="25270"/>
                  </a:lnTo>
                  <a:lnTo>
                    <a:pt x="11133" y="24564"/>
                  </a:lnTo>
                  <a:lnTo>
                    <a:pt x="10603" y="23768"/>
                  </a:lnTo>
                  <a:lnTo>
                    <a:pt x="10161" y="22973"/>
                  </a:lnTo>
                  <a:lnTo>
                    <a:pt x="9719" y="22178"/>
                  </a:lnTo>
                  <a:lnTo>
                    <a:pt x="9454" y="21294"/>
                  </a:lnTo>
                  <a:lnTo>
                    <a:pt x="9278" y="20411"/>
                  </a:lnTo>
                  <a:lnTo>
                    <a:pt x="9101" y="19527"/>
                  </a:lnTo>
                  <a:lnTo>
                    <a:pt x="9101" y="18555"/>
                  </a:lnTo>
                  <a:lnTo>
                    <a:pt x="9101" y="17672"/>
                  </a:lnTo>
                  <a:lnTo>
                    <a:pt x="9278" y="16788"/>
                  </a:lnTo>
                  <a:lnTo>
                    <a:pt x="9454" y="15905"/>
                  </a:lnTo>
                  <a:lnTo>
                    <a:pt x="9808" y="15021"/>
                  </a:lnTo>
                  <a:lnTo>
                    <a:pt x="10161" y="14226"/>
                  </a:lnTo>
                  <a:lnTo>
                    <a:pt x="10691" y="13431"/>
                  </a:lnTo>
                  <a:lnTo>
                    <a:pt x="11221" y="12635"/>
                  </a:lnTo>
                  <a:lnTo>
                    <a:pt x="11928" y="11929"/>
                  </a:lnTo>
                  <a:lnTo>
                    <a:pt x="12635" y="11310"/>
                  </a:lnTo>
                  <a:lnTo>
                    <a:pt x="13342" y="10692"/>
                  </a:lnTo>
                  <a:lnTo>
                    <a:pt x="14226" y="10250"/>
                  </a:lnTo>
                  <a:lnTo>
                    <a:pt x="15021" y="9808"/>
                  </a:lnTo>
                  <a:lnTo>
                    <a:pt x="15904" y="9543"/>
                  </a:lnTo>
                  <a:lnTo>
                    <a:pt x="16788" y="9278"/>
                  </a:lnTo>
                  <a:lnTo>
                    <a:pt x="17672" y="9189"/>
                  </a:lnTo>
                  <a:lnTo>
                    <a:pt x="18644" y="9101"/>
                  </a:lnTo>
                  <a:lnTo>
                    <a:pt x="19527" y="9189"/>
                  </a:lnTo>
                  <a:lnTo>
                    <a:pt x="20411" y="9278"/>
                  </a:lnTo>
                  <a:lnTo>
                    <a:pt x="21294" y="9543"/>
                  </a:lnTo>
                  <a:lnTo>
                    <a:pt x="22178" y="9808"/>
                  </a:lnTo>
                  <a:lnTo>
                    <a:pt x="23061" y="10250"/>
                  </a:lnTo>
                  <a:lnTo>
                    <a:pt x="23857" y="10692"/>
                  </a:lnTo>
                  <a:lnTo>
                    <a:pt x="24652" y="11310"/>
                  </a:lnTo>
                  <a:lnTo>
                    <a:pt x="25359" y="11929"/>
                  </a:lnTo>
                  <a:lnTo>
                    <a:pt x="25977" y="12635"/>
                  </a:lnTo>
                  <a:lnTo>
                    <a:pt x="26507" y="13342"/>
                  </a:lnTo>
                  <a:lnTo>
                    <a:pt x="26949" y="14137"/>
                  </a:lnTo>
                  <a:lnTo>
                    <a:pt x="27391" y="14933"/>
                  </a:lnTo>
                  <a:lnTo>
                    <a:pt x="27656" y="15728"/>
                  </a:lnTo>
                  <a:lnTo>
                    <a:pt x="27921" y="16523"/>
                  </a:lnTo>
                  <a:lnTo>
                    <a:pt x="28098" y="17407"/>
                  </a:lnTo>
                  <a:lnTo>
                    <a:pt x="28098" y="18290"/>
                  </a:lnTo>
                  <a:lnTo>
                    <a:pt x="28098" y="19174"/>
                  </a:lnTo>
                  <a:lnTo>
                    <a:pt x="28010" y="19969"/>
                  </a:lnTo>
                  <a:lnTo>
                    <a:pt x="27921" y="20853"/>
                  </a:lnTo>
                  <a:lnTo>
                    <a:pt x="27656" y="21736"/>
                  </a:lnTo>
                  <a:lnTo>
                    <a:pt x="27303" y="22531"/>
                  </a:lnTo>
                  <a:lnTo>
                    <a:pt x="26949" y="23327"/>
                  </a:lnTo>
                  <a:lnTo>
                    <a:pt x="26419" y="24033"/>
                  </a:lnTo>
                  <a:lnTo>
                    <a:pt x="25889" y="24740"/>
                  </a:lnTo>
                  <a:lnTo>
                    <a:pt x="25801" y="25005"/>
                  </a:lnTo>
                  <a:lnTo>
                    <a:pt x="25624" y="25270"/>
                  </a:lnTo>
                  <a:lnTo>
                    <a:pt x="32074" y="31720"/>
                  </a:lnTo>
                  <a:lnTo>
                    <a:pt x="32692" y="31102"/>
                  </a:lnTo>
                  <a:lnTo>
                    <a:pt x="38612" y="25094"/>
                  </a:lnTo>
                  <a:lnTo>
                    <a:pt x="44621" y="19174"/>
                  </a:lnTo>
                  <a:lnTo>
                    <a:pt x="44886" y="18820"/>
                  </a:lnTo>
                  <a:lnTo>
                    <a:pt x="44974" y="18555"/>
                  </a:lnTo>
                  <a:lnTo>
                    <a:pt x="44886" y="18290"/>
                  </a:lnTo>
                  <a:lnTo>
                    <a:pt x="44621" y="17937"/>
                  </a:lnTo>
                  <a:lnTo>
                    <a:pt x="38347" y="11752"/>
                  </a:lnTo>
                  <a:lnTo>
                    <a:pt x="32162" y="5567"/>
                  </a:lnTo>
                  <a:lnTo>
                    <a:pt x="31014" y="4595"/>
                  </a:lnTo>
                  <a:lnTo>
                    <a:pt x="29865" y="3623"/>
                  </a:lnTo>
                  <a:lnTo>
                    <a:pt x="28275" y="2563"/>
                  </a:lnTo>
                  <a:lnTo>
                    <a:pt x="26596" y="1679"/>
                  </a:lnTo>
                  <a:lnTo>
                    <a:pt x="24829" y="972"/>
                  </a:lnTo>
                  <a:lnTo>
                    <a:pt x="23061" y="442"/>
                  </a:lnTo>
                  <a:lnTo>
                    <a:pt x="21206" y="89"/>
                  </a:lnTo>
                  <a:lnTo>
                    <a:pt x="19439" y="0"/>
                  </a:lnTo>
                  <a:close/>
                </a:path>
              </a:pathLst>
            </a:custGeom>
            <a:solidFill>
              <a:srgbClr val="2E77B5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68"/>
            <p:cNvSpPr/>
            <p:nvPr/>
          </p:nvSpPr>
          <p:spPr>
            <a:xfrm>
              <a:off x="1788800" y="2479750"/>
              <a:ext cx="675950" cy="755500"/>
            </a:xfrm>
            <a:custGeom>
              <a:rect b="b" l="l" r="r" t="t"/>
              <a:pathLst>
                <a:path extrusionOk="0" h="30220" w="27038">
                  <a:moveTo>
                    <a:pt x="13608" y="1"/>
                  </a:moveTo>
                  <a:lnTo>
                    <a:pt x="12017" y="266"/>
                  </a:lnTo>
                  <a:lnTo>
                    <a:pt x="10515" y="619"/>
                  </a:lnTo>
                  <a:lnTo>
                    <a:pt x="9101" y="1150"/>
                  </a:lnTo>
                  <a:lnTo>
                    <a:pt x="7776" y="1768"/>
                  </a:lnTo>
                  <a:lnTo>
                    <a:pt x="6451" y="2563"/>
                  </a:lnTo>
                  <a:lnTo>
                    <a:pt x="5302" y="3447"/>
                  </a:lnTo>
                  <a:lnTo>
                    <a:pt x="4242" y="4419"/>
                  </a:lnTo>
                  <a:lnTo>
                    <a:pt x="3270" y="5479"/>
                  </a:lnTo>
                  <a:lnTo>
                    <a:pt x="2474" y="6628"/>
                  </a:lnTo>
                  <a:lnTo>
                    <a:pt x="1679" y="7865"/>
                  </a:lnTo>
                  <a:lnTo>
                    <a:pt x="1061" y="9190"/>
                  </a:lnTo>
                  <a:lnTo>
                    <a:pt x="619" y="10604"/>
                  </a:lnTo>
                  <a:lnTo>
                    <a:pt x="265" y="12018"/>
                  </a:lnTo>
                  <a:lnTo>
                    <a:pt x="0" y="13520"/>
                  </a:lnTo>
                  <a:lnTo>
                    <a:pt x="0" y="15110"/>
                  </a:lnTo>
                  <a:lnTo>
                    <a:pt x="0" y="16700"/>
                  </a:lnTo>
                  <a:lnTo>
                    <a:pt x="265" y="18202"/>
                  </a:lnTo>
                  <a:lnTo>
                    <a:pt x="619" y="19616"/>
                  </a:lnTo>
                  <a:lnTo>
                    <a:pt x="1149" y="21030"/>
                  </a:lnTo>
                  <a:lnTo>
                    <a:pt x="1679" y="22355"/>
                  </a:lnTo>
                  <a:lnTo>
                    <a:pt x="2474" y="23592"/>
                  </a:lnTo>
                  <a:lnTo>
                    <a:pt x="3270" y="24741"/>
                  </a:lnTo>
                  <a:lnTo>
                    <a:pt x="4242" y="25801"/>
                  </a:lnTo>
                  <a:lnTo>
                    <a:pt x="5302" y="26773"/>
                  </a:lnTo>
                  <a:lnTo>
                    <a:pt x="6451" y="27657"/>
                  </a:lnTo>
                  <a:lnTo>
                    <a:pt x="7688" y="28364"/>
                  </a:lnTo>
                  <a:lnTo>
                    <a:pt x="9013" y="29070"/>
                  </a:lnTo>
                  <a:lnTo>
                    <a:pt x="10427" y="29512"/>
                  </a:lnTo>
                  <a:lnTo>
                    <a:pt x="11840" y="29954"/>
                  </a:lnTo>
                  <a:lnTo>
                    <a:pt x="13431" y="30131"/>
                  </a:lnTo>
                  <a:lnTo>
                    <a:pt x="15021" y="30219"/>
                  </a:lnTo>
                  <a:lnTo>
                    <a:pt x="17053" y="30131"/>
                  </a:lnTo>
                  <a:lnTo>
                    <a:pt x="18821" y="29866"/>
                  </a:lnTo>
                  <a:lnTo>
                    <a:pt x="20499" y="29424"/>
                  </a:lnTo>
                  <a:lnTo>
                    <a:pt x="22002" y="28805"/>
                  </a:lnTo>
                  <a:lnTo>
                    <a:pt x="23415" y="28098"/>
                  </a:lnTo>
                  <a:lnTo>
                    <a:pt x="24652" y="27215"/>
                  </a:lnTo>
                  <a:lnTo>
                    <a:pt x="25889" y="26155"/>
                  </a:lnTo>
                  <a:lnTo>
                    <a:pt x="27038" y="25006"/>
                  </a:lnTo>
                  <a:lnTo>
                    <a:pt x="22973" y="20853"/>
                  </a:lnTo>
                  <a:lnTo>
                    <a:pt x="22090" y="21560"/>
                  </a:lnTo>
                  <a:lnTo>
                    <a:pt x="21206" y="22267"/>
                  </a:lnTo>
                  <a:lnTo>
                    <a:pt x="20411" y="22797"/>
                  </a:lnTo>
                  <a:lnTo>
                    <a:pt x="19439" y="23327"/>
                  </a:lnTo>
                  <a:lnTo>
                    <a:pt x="18556" y="23769"/>
                  </a:lnTo>
                  <a:lnTo>
                    <a:pt x="17495" y="24034"/>
                  </a:lnTo>
                  <a:lnTo>
                    <a:pt x="16435" y="24211"/>
                  </a:lnTo>
                  <a:lnTo>
                    <a:pt x="15198" y="24299"/>
                  </a:lnTo>
                  <a:lnTo>
                    <a:pt x="14314" y="24211"/>
                  </a:lnTo>
                  <a:lnTo>
                    <a:pt x="13431" y="24122"/>
                  </a:lnTo>
                  <a:lnTo>
                    <a:pt x="12547" y="23857"/>
                  </a:lnTo>
                  <a:lnTo>
                    <a:pt x="11752" y="23504"/>
                  </a:lnTo>
                  <a:lnTo>
                    <a:pt x="11045" y="23150"/>
                  </a:lnTo>
                  <a:lnTo>
                    <a:pt x="10338" y="22709"/>
                  </a:lnTo>
                  <a:lnTo>
                    <a:pt x="9720" y="22090"/>
                  </a:lnTo>
                  <a:lnTo>
                    <a:pt x="9101" y="21560"/>
                  </a:lnTo>
                  <a:lnTo>
                    <a:pt x="8571" y="20853"/>
                  </a:lnTo>
                  <a:lnTo>
                    <a:pt x="8129" y="20146"/>
                  </a:lnTo>
                  <a:lnTo>
                    <a:pt x="7688" y="19439"/>
                  </a:lnTo>
                  <a:lnTo>
                    <a:pt x="7334" y="18556"/>
                  </a:lnTo>
                  <a:lnTo>
                    <a:pt x="7069" y="17761"/>
                  </a:lnTo>
                  <a:lnTo>
                    <a:pt x="6892" y="16877"/>
                  </a:lnTo>
                  <a:lnTo>
                    <a:pt x="6804" y="15994"/>
                  </a:lnTo>
                  <a:lnTo>
                    <a:pt x="6716" y="15022"/>
                  </a:lnTo>
                  <a:lnTo>
                    <a:pt x="6804" y="14050"/>
                  </a:lnTo>
                  <a:lnTo>
                    <a:pt x="6892" y="13166"/>
                  </a:lnTo>
                  <a:lnTo>
                    <a:pt x="7069" y="12283"/>
                  </a:lnTo>
                  <a:lnTo>
                    <a:pt x="7334" y="11487"/>
                  </a:lnTo>
                  <a:lnTo>
                    <a:pt x="7688" y="10692"/>
                  </a:lnTo>
                  <a:lnTo>
                    <a:pt x="8129" y="9897"/>
                  </a:lnTo>
                  <a:lnTo>
                    <a:pt x="8571" y="9190"/>
                  </a:lnTo>
                  <a:lnTo>
                    <a:pt x="9101" y="8572"/>
                  </a:lnTo>
                  <a:lnTo>
                    <a:pt x="9720" y="7953"/>
                  </a:lnTo>
                  <a:lnTo>
                    <a:pt x="10338" y="7423"/>
                  </a:lnTo>
                  <a:lnTo>
                    <a:pt x="11045" y="6981"/>
                  </a:lnTo>
                  <a:lnTo>
                    <a:pt x="11840" y="6628"/>
                  </a:lnTo>
                  <a:lnTo>
                    <a:pt x="12636" y="6274"/>
                  </a:lnTo>
                  <a:lnTo>
                    <a:pt x="13431" y="6098"/>
                  </a:lnTo>
                  <a:lnTo>
                    <a:pt x="14314" y="5921"/>
                  </a:lnTo>
                  <a:lnTo>
                    <a:pt x="15198" y="5833"/>
                  </a:lnTo>
                  <a:lnTo>
                    <a:pt x="16258" y="5921"/>
                  </a:lnTo>
                  <a:lnTo>
                    <a:pt x="17319" y="6098"/>
                  </a:lnTo>
                  <a:lnTo>
                    <a:pt x="18290" y="6363"/>
                  </a:lnTo>
                  <a:lnTo>
                    <a:pt x="19174" y="6804"/>
                  </a:lnTo>
                  <a:lnTo>
                    <a:pt x="20146" y="7246"/>
                  </a:lnTo>
                  <a:lnTo>
                    <a:pt x="21030" y="7776"/>
                  </a:lnTo>
                  <a:lnTo>
                    <a:pt x="21825" y="8483"/>
                  </a:lnTo>
                  <a:lnTo>
                    <a:pt x="22708" y="9190"/>
                  </a:lnTo>
                  <a:lnTo>
                    <a:pt x="26773" y="4419"/>
                  </a:lnTo>
                  <a:lnTo>
                    <a:pt x="25801" y="3535"/>
                  </a:lnTo>
                  <a:lnTo>
                    <a:pt x="24652" y="2652"/>
                  </a:lnTo>
                  <a:lnTo>
                    <a:pt x="23415" y="1856"/>
                  </a:lnTo>
                  <a:lnTo>
                    <a:pt x="22090" y="1238"/>
                  </a:lnTo>
                  <a:lnTo>
                    <a:pt x="20676" y="708"/>
                  </a:lnTo>
                  <a:lnTo>
                    <a:pt x="18997" y="266"/>
                  </a:lnTo>
                  <a:lnTo>
                    <a:pt x="17230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68"/>
            <p:cNvSpPr/>
            <p:nvPr/>
          </p:nvSpPr>
          <p:spPr>
            <a:xfrm>
              <a:off x="2676800" y="2490800"/>
              <a:ext cx="556675" cy="731175"/>
            </a:xfrm>
            <a:custGeom>
              <a:rect b="b" l="l" r="r" t="t"/>
              <a:pathLst>
                <a:path extrusionOk="0" h="29247" w="22267">
                  <a:moveTo>
                    <a:pt x="0" y="1"/>
                  </a:moveTo>
                  <a:lnTo>
                    <a:pt x="0" y="29247"/>
                  </a:lnTo>
                  <a:lnTo>
                    <a:pt x="22267" y="29247"/>
                  </a:lnTo>
                  <a:lnTo>
                    <a:pt x="22267" y="23504"/>
                  </a:lnTo>
                  <a:lnTo>
                    <a:pt x="6450" y="23504"/>
                  </a:lnTo>
                  <a:lnTo>
                    <a:pt x="6450" y="17407"/>
                  </a:lnTo>
                  <a:lnTo>
                    <a:pt x="20323" y="17407"/>
                  </a:lnTo>
                  <a:lnTo>
                    <a:pt x="20323" y="11664"/>
                  </a:lnTo>
                  <a:lnTo>
                    <a:pt x="6450" y="11664"/>
                  </a:lnTo>
                  <a:lnTo>
                    <a:pt x="6450" y="5744"/>
                  </a:lnTo>
                  <a:lnTo>
                    <a:pt x="22178" y="5744"/>
                  </a:lnTo>
                  <a:lnTo>
                    <a:pt x="22178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68"/>
            <p:cNvSpPr/>
            <p:nvPr/>
          </p:nvSpPr>
          <p:spPr>
            <a:xfrm>
              <a:off x="3460975" y="2490800"/>
              <a:ext cx="634000" cy="731175"/>
            </a:xfrm>
            <a:custGeom>
              <a:rect b="b" l="l" r="r" t="t"/>
              <a:pathLst>
                <a:path extrusionOk="0" h="29247" w="25360">
                  <a:moveTo>
                    <a:pt x="12901" y="5832"/>
                  </a:moveTo>
                  <a:lnTo>
                    <a:pt x="14049" y="5921"/>
                  </a:lnTo>
                  <a:lnTo>
                    <a:pt x="15021" y="6097"/>
                  </a:lnTo>
                  <a:lnTo>
                    <a:pt x="15905" y="6451"/>
                  </a:lnTo>
                  <a:lnTo>
                    <a:pt x="16612" y="6893"/>
                  </a:lnTo>
                  <a:lnTo>
                    <a:pt x="17230" y="7423"/>
                  </a:lnTo>
                  <a:lnTo>
                    <a:pt x="17584" y="8130"/>
                  </a:lnTo>
                  <a:lnTo>
                    <a:pt x="17849" y="9013"/>
                  </a:lnTo>
                  <a:lnTo>
                    <a:pt x="17937" y="9985"/>
                  </a:lnTo>
                  <a:lnTo>
                    <a:pt x="17937" y="10073"/>
                  </a:lnTo>
                  <a:lnTo>
                    <a:pt x="17849" y="10957"/>
                  </a:lnTo>
                  <a:lnTo>
                    <a:pt x="17584" y="11752"/>
                  </a:lnTo>
                  <a:lnTo>
                    <a:pt x="17230" y="12459"/>
                  </a:lnTo>
                  <a:lnTo>
                    <a:pt x="16700" y="13078"/>
                  </a:lnTo>
                  <a:lnTo>
                    <a:pt x="15993" y="13519"/>
                  </a:lnTo>
                  <a:lnTo>
                    <a:pt x="15110" y="13873"/>
                  </a:lnTo>
                  <a:lnTo>
                    <a:pt x="14138" y="14138"/>
                  </a:lnTo>
                  <a:lnTo>
                    <a:pt x="12989" y="14226"/>
                  </a:lnTo>
                  <a:lnTo>
                    <a:pt x="6451" y="14226"/>
                  </a:lnTo>
                  <a:lnTo>
                    <a:pt x="6451" y="5832"/>
                  </a:lnTo>
                  <a:close/>
                  <a:moveTo>
                    <a:pt x="0" y="1"/>
                  </a:moveTo>
                  <a:lnTo>
                    <a:pt x="0" y="29247"/>
                  </a:lnTo>
                  <a:lnTo>
                    <a:pt x="6451" y="29247"/>
                  </a:lnTo>
                  <a:lnTo>
                    <a:pt x="6451" y="19793"/>
                  </a:lnTo>
                  <a:lnTo>
                    <a:pt x="11575" y="19793"/>
                  </a:lnTo>
                  <a:lnTo>
                    <a:pt x="17849" y="29247"/>
                  </a:lnTo>
                  <a:lnTo>
                    <a:pt x="25359" y="29247"/>
                  </a:lnTo>
                  <a:lnTo>
                    <a:pt x="18202" y="18732"/>
                  </a:lnTo>
                  <a:lnTo>
                    <a:pt x="19616" y="18202"/>
                  </a:lnTo>
                  <a:lnTo>
                    <a:pt x="20853" y="17407"/>
                  </a:lnTo>
                  <a:lnTo>
                    <a:pt x="21383" y="17054"/>
                  </a:lnTo>
                  <a:lnTo>
                    <a:pt x="21913" y="16523"/>
                  </a:lnTo>
                  <a:lnTo>
                    <a:pt x="22355" y="16082"/>
                  </a:lnTo>
                  <a:lnTo>
                    <a:pt x="22797" y="15463"/>
                  </a:lnTo>
                  <a:lnTo>
                    <a:pt x="23239" y="14933"/>
                  </a:lnTo>
                  <a:lnTo>
                    <a:pt x="23504" y="14315"/>
                  </a:lnTo>
                  <a:lnTo>
                    <a:pt x="23857" y="13608"/>
                  </a:lnTo>
                  <a:lnTo>
                    <a:pt x="24122" y="12901"/>
                  </a:lnTo>
                  <a:lnTo>
                    <a:pt x="24299" y="12194"/>
                  </a:lnTo>
                  <a:lnTo>
                    <a:pt x="24387" y="11399"/>
                  </a:lnTo>
                  <a:lnTo>
                    <a:pt x="24476" y="10604"/>
                  </a:lnTo>
                  <a:lnTo>
                    <a:pt x="24564" y="9720"/>
                  </a:lnTo>
                  <a:lnTo>
                    <a:pt x="24564" y="9632"/>
                  </a:lnTo>
                  <a:lnTo>
                    <a:pt x="24476" y="8660"/>
                  </a:lnTo>
                  <a:lnTo>
                    <a:pt x="24387" y="7688"/>
                  </a:lnTo>
                  <a:lnTo>
                    <a:pt x="24211" y="6716"/>
                  </a:lnTo>
                  <a:lnTo>
                    <a:pt x="23857" y="5832"/>
                  </a:lnTo>
                  <a:lnTo>
                    <a:pt x="23504" y="5037"/>
                  </a:lnTo>
                  <a:lnTo>
                    <a:pt x="23062" y="4330"/>
                  </a:lnTo>
                  <a:lnTo>
                    <a:pt x="22620" y="3623"/>
                  </a:lnTo>
                  <a:lnTo>
                    <a:pt x="22002" y="2917"/>
                  </a:lnTo>
                  <a:lnTo>
                    <a:pt x="21206" y="2298"/>
                  </a:lnTo>
                  <a:lnTo>
                    <a:pt x="20411" y="1680"/>
                  </a:lnTo>
                  <a:lnTo>
                    <a:pt x="19439" y="1149"/>
                  </a:lnTo>
                  <a:lnTo>
                    <a:pt x="18379" y="708"/>
                  </a:lnTo>
                  <a:lnTo>
                    <a:pt x="17319" y="443"/>
                  </a:lnTo>
                  <a:lnTo>
                    <a:pt x="16082" y="177"/>
                  </a:lnTo>
                  <a:lnTo>
                    <a:pt x="14845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68"/>
            <p:cNvSpPr/>
            <p:nvPr/>
          </p:nvSpPr>
          <p:spPr>
            <a:xfrm>
              <a:off x="4249575" y="2490800"/>
              <a:ext cx="609700" cy="731175"/>
            </a:xfrm>
            <a:custGeom>
              <a:rect b="b" l="l" r="r" t="t"/>
              <a:pathLst>
                <a:path extrusionOk="0" h="29247" w="24388">
                  <a:moveTo>
                    <a:pt x="0" y="1"/>
                  </a:moveTo>
                  <a:lnTo>
                    <a:pt x="0" y="5832"/>
                  </a:lnTo>
                  <a:lnTo>
                    <a:pt x="8924" y="5832"/>
                  </a:lnTo>
                  <a:lnTo>
                    <a:pt x="8924" y="29247"/>
                  </a:lnTo>
                  <a:lnTo>
                    <a:pt x="15463" y="29247"/>
                  </a:lnTo>
                  <a:lnTo>
                    <a:pt x="15463" y="5832"/>
                  </a:lnTo>
                  <a:lnTo>
                    <a:pt x="24387" y="5832"/>
                  </a:lnTo>
                  <a:lnTo>
                    <a:pt x="24387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68"/>
            <p:cNvSpPr/>
            <p:nvPr/>
          </p:nvSpPr>
          <p:spPr>
            <a:xfrm>
              <a:off x="5071300" y="2490800"/>
              <a:ext cx="161275" cy="731175"/>
            </a:xfrm>
            <a:custGeom>
              <a:rect b="b" l="l" r="r" t="t"/>
              <a:pathLst>
                <a:path extrusionOk="0" h="29247" w="6451">
                  <a:moveTo>
                    <a:pt x="0" y="1"/>
                  </a:moveTo>
                  <a:lnTo>
                    <a:pt x="0" y="29247"/>
                  </a:lnTo>
                  <a:lnTo>
                    <a:pt x="6451" y="29247"/>
                  </a:lnTo>
                  <a:lnTo>
                    <a:pt x="6451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68"/>
            <p:cNvSpPr/>
            <p:nvPr/>
          </p:nvSpPr>
          <p:spPr>
            <a:xfrm>
              <a:off x="5499825" y="2490800"/>
              <a:ext cx="558900" cy="731175"/>
            </a:xfrm>
            <a:custGeom>
              <a:rect b="b" l="l" r="r" t="t"/>
              <a:pathLst>
                <a:path extrusionOk="0" h="29247" w="22356">
                  <a:moveTo>
                    <a:pt x="1" y="1"/>
                  </a:moveTo>
                  <a:lnTo>
                    <a:pt x="1" y="29247"/>
                  </a:lnTo>
                  <a:lnTo>
                    <a:pt x="6451" y="29247"/>
                  </a:lnTo>
                  <a:lnTo>
                    <a:pt x="6451" y="17937"/>
                  </a:lnTo>
                  <a:lnTo>
                    <a:pt x="20412" y="17937"/>
                  </a:lnTo>
                  <a:lnTo>
                    <a:pt x="20412" y="12106"/>
                  </a:lnTo>
                  <a:lnTo>
                    <a:pt x="6451" y="12106"/>
                  </a:lnTo>
                  <a:lnTo>
                    <a:pt x="6451" y="5832"/>
                  </a:lnTo>
                  <a:lnTo>
                    <a:pt x="22356" y="5832"/>
                  </a:lnTo>
                  <a:lnTo>
                    <a:pt x="22356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68"/>
            <p:cNvSpPr/>
            <p:nvPr/>
          </p:nvSpPr>
          <p:spPr>
            <a:xfrm>
              <a:off x="6277375" y="2490800"/>
              <a:ext cx="161300" cy="731175"/>
            </a:xfrm>
            <a:custGeom>
              <a:rect b="b" l="l" r="r" t="t"/>
              <a:pathLst>
                <a:path extrusionOk="0" h="29247" w="6452">
                  <a:moveTo>
                    <a:pt x="1" y="1"/>
                  </a:moveTo>
                  <a:lnTo>
                    <a:pt x="1" y="29247"/>
                  </a:lnTo>
                  <a:lnTo>
                    <a:pt x="6451" y="29247"/>
                  </a:lnTo>
                  <a:lnTo>
                    <a:pt x="6451" y="1"/>
                  </a:lnTo>
                  <a:close/>
                </a:path>
              </a:pathLst>
            </a:custGeom>
            <a:solidFill>
              <a:srgbClr val="2E77B5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68"/>
            <p:cNvSpPr/>
            <p:nvPr/>
          </p:nvSpPr>
          <p:spPr>
            <a:xfrm>
              <a:off x="6705925" y="2490800"/>
              <a:ext cx="675950" cy="731175"/>
            </a:xfrm>
            <a:custGeom>
              <a:rect b="b" l="l" r="r" t="t"/>
              <a:pathLst>
                <a:path extrusionOk="0" h="29247" w="27038">
                  <a:moveTo>
                    <a:pt x="12459" y="5832"/>
                  </a:moveTo>
                  <a:lnTo>
                    <a:pt x="13343" y="6009"/>
                  </a:lnTo>
                  <a:lnTo>
                    <a:pt x="14226" y="6186"/>
                  </a:lnTo>
                  <a:lnTo>
                    <a:pt x="15110" y="6451"/>
                  </a:lnTo>
                  <a:lnTo>
                    <a:pt x="15905" y="6804"/>
                  </a:lnTo>
                  <a:lnTo>
                    <a:pt x="16612" y="7246"/>
                  </a:lnTo>
                  <a:lnTo>
                    <a:pt x="17230" y="7776"/>
                  </a:lnTo>
                  <a:lnTo>
                    <a:pt x="17849" y="8306"/>
                  </a:lnTo>
                  <a:lnTo>
                    <a:pt x="18379" y="8925"/>
                  </a:lnTo>
                  <a:lnTo>
                    <a:pt x="18909" y="9543"/>
                  </a:lnTo>
                  <a:lnTo>
                    <a:pt x="19351" y="10339"/>
                  </a:lnTo>
                  <a:lnTo>
                    <a:pt x="19704" y="11134"/>
                  </a:lnTo>
                  <a:lnTo>
                    <a:pt x="19969" y="11929"/>
                  </a:lnTo>
                  <a:lnTo>
                    <a:pt x="20146" y="12813"/>
                  </a:lnTo>
                  <a:lnTo>
                    <a:pt x="20234" y="13696"/>
                  </a:lnTo>
                  <a:lnTo>
                    <a:pt x="20323" y="14668"/>
                  </a:lnTo>
                  <a:lnTo>
                    <a:pt x="20234" y="15640"/>
                  </a:lnTo>
                  <a:lnTo>
                    <a:pt x="20146" y="16612"/>
                  </a:lnTo>
                  <a:lnTo>
                    <a:pt x="19969" y="17407"/>
                  </a:lnTo>
                  <a:lnTo>
                    <a:pt x="19704" y="18291"/>
                  </a:lnTo>
                  <a:lnTo>
                    <a:pt x="19351" y="18997"/>
                  </a:lnTo>
                  <a:lnTo>
                    <a:pt x="18909" y="19704"/>
                  </a:lnTo>
                  <a:lnTo>
                    <a:pt x="18379" y="20411"/>
                  </a:lnTo>
                  <a:lnTo>
                    <a:pt x="17849" y="21030"/>
                  </a:lnTo>
                  <a:lnTo>
                    <a:pt x="17230" y="21560"/>
                  </a:lnTo>
                  <a:lnTo>
                    <a:pt x="16612" y="22002"/>
                  </a:lnTo>
                  <a:lnTo>
                    <a:pt x="15905" y="22443"/>
                  </a:lnTo>
                  <a:lnTo>
                    <a:pt x="15110" y="22797"/>
                  </a:lnTo>
                  <a:lnTo>
                    <a:pt x="14226" y="23062"/>
                  </a:lnTo>
                  <a:lnTo>
                    <a:pt x="13343" y="23239"/>
                  </a:lnTo>
                  <a:lnTo>
                    <a:pt x="12459" y="23415"/>
                  </a:lnTo>
                  <a:lnTo>
                    <a:pt x="6451" y="23415"/>
                  </a:lnTo>
                  <a:lnTo>
                    <a:pt x="6451" y="5832"/>
                  </a:lnTo>
                  <a:close/>
                  <a:moveTo>
                    <a:pt x="0" y="1"/>
                  </a:moveTo>
                  <a:lnTo>
                    <a:pt x="0" y="29247"/>
                  </a:lnTo>
                  <a:lnTo>
                    <a:pt x="11399" y="29247"/>
                  </a:lnTo>
                  <a:lnTo>
                    <a:pt x="13077" y="29159"/>
                  </a:lnTo>
                  <a:lnTo>
                    <a:pt x="14756" y="28982"/>
                  </a:lnTo>
                  <a:lnTo>
                    <a:pt x="16258" y="28628"/>
                  </a:lnTo>
                  <a:lnTo>
                    <a:pt x="17760" y="28098"/>
                  </a:lnTo>
                  <a:lnTo>
                    <a:pt x="19086" y="27480"/>
                  </a:lnTo>
                  <a:lnTo>
                    <a:pt x="20411" y="26773"/>
                  </a:lnTo>
                  <a:lnTo>
                    <a:pt x="21560" y="25978"/>
                  </a:lnTo>
                  <a:lnTo>
                    <a:pt x="22708" y="25006"/>
                  </a:lnTo>
                  <a:lnTo>
                    <a:pt x="23680" y="23945"/>
                  </a:lnTo>
                  <a:lnTo>
                    <a:pt x="24476" y="22885"/>
                  </a:lnTo>
                  <a:lnTo>
                    <a:pt x="25271" y="21648"/>
                  </a:lnTo>
                  <a:lnTo>
                    <a:pt x="25889" y="20411"/>
                  </a:lnTo>
                  <a:lnTo>
                    <a:pt x="26331" y="18997"/>
                  </a:lnTo>
                  <a:lnTo>
                    <a:pt x="26685" y="17584"/>
                  </a:lnTo>
                  <a:lnTo>
                    <a:pt x="26950" y="16170"/>
                  </a:lnTo>
                  <a:lnTo>
                    <a:pt x="27038" y="14580"/>
                  </a:lnTo>
                  <a:lnTo>
                    <a:pt x="26950" y="12989"/>
                  </a:lnTo>
                  <a:lnTo>
                    <a:pt x="26685" y="11576"/>
                  </a:lnTo>
                  <a:lnTo>
                    <a:pt x="26331" y="10162"/>
                  </a:lnTo>
                  <a:lnTo>
                    <a:pt x="25889" y="8748"/>
                  </a:lnTo>
                  <a:lnTo>
                    <a:pt x="25271" y="7511"/>
                  </a:lnTo>
                  <a:lnTo>
                    <a:pt x="24476" y="6274"/>
                  </a:lnTo>
                  <a:lnTo>
                    <a:pt x="23680" y="5214"/>
                  </a:lnTo>
                  <a:lnTo>
                    <a:pt x="22708" y="4154"/>
                  </a:lnTo>
                  <a:lnTo>
                    <a:pt x="21560" y="3182"/>
                  </a:lnTo>
                  <a:lnTo>
                    <a:pt x="20411" y="2386"/>
                  </a:lnTo>
                  <a:lnTo>
                    <a:pt x="19086" y="1680"/>
                  </a:lnTo>
                  <a:lnTo>
                    <a:pt x="17760" y="1061"/>
                  </a:lnTo>
                  <a:lnTo>
                    <a:pt x="16258" y="619"/>
                  </a:lnTo>
                  <a:lnTo>
                    <a:pt x="14756" y="266"/>
                  </a:lnTo>
                  <a:lnTo>
                    <a:pt x="13077" y="1"/>
                  </a:lnTo>
                  <a:close/>
                </a:path>
              </a:pathLst>
            </a:custGeom>
            <a:solidFill>
              <a:srgbClr val="2E77B5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8" name="Google Shape;178;p68"/>
          <p:cNvSpPr txBox="1"/>
          <p:nvPr/>
        </p:nvSpPr>
        <p:spPr>
          <a:xfrm>
            <a:off x="646800" y="1752300"/>
            <a:ext cx="16994400" cy="25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103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An Ethical Duty to Protect Your Clients:</a:t>
            </a:r>
            <a:br>
              <a:rPr lang="en" sz="7103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</a:br>
            <a:r>
              <a:rPr lang="en" sz="7103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State of Wire Fraud</a:t>
            </a:r>
            <a:endParaRPr sz="7103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79" name="Google Shape;179;p68"/>
          <p:cNvSpPr txBox="1"/>
          <p:nvPr/>
        </p:nvSpPr>
        <p:spPr>
          <a:xfrm>
            <a:off x="646800" y="4308295"/>
            <a:ext cx="34704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100">
                <a:solidFill>
                  <a:srgbClr val="187ED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2026</a:t>
            </a:r>
            <a:endParaRPr sz="7100">
              <a:solidFill>
                <a:srgbClr val="187ED7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80" name="Google Shape;180;p68"/>
          <p:cNvSpPr txBox="1"/>
          <p:nvPr/>
        </p:nvSpPr>
        <p:spPr>
          <a:xfrm>
            <a:off x="646800" y="6005988"/>
            <a:ext cx="9325200" cy="13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Three years of data. One clear message.</a:t>
            </a:r>
            <a:endParaRPr sz="32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The industry must act now.</a:t>
            </a:r>
            <a:endParaRPr sz="32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81" name="Google Shape;18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80767" y="4975972"/>
            <a:ext cx="8097084" cy="48582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2" name="Google Shape;182;p68"/>
          <p:cNvGrpSpPr/>
          <p:nvPr/>
        </p:nvGrpSpPr>
        <p:grpSpPr>
          <a:xfrm>
            <a:off x="457180" y="9447993"/>
            <a:ext cx="3904445" cy="548894"/>
            <a:chOff x="312803" y="4764313"/>
            <a:chExt cx="1952223" cy="274200"/>
          </a:xfrm>
        </p:grpSpPr>
        <p:sp>
          <p:nvSpPr>
            <p:cNvPr id="183" name="Google Shape;183;p68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84" name="Google Shape;184;p68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85" name="Google Shape;185;p68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68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68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68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68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68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68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68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68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68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95" name="Google Shape;195;p68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69"/>
          <p:cNvGrpSpPr/>
          <p:nvPr/>
        </p:nvGrpSpPr>
        <p:grpSpPr>
          <a:xfrm>
            <a:off x="7252450" y="-138725"/>
            <a:ext cx="10762800" cy="10573708"/>
            <a:chOff x="457200" y="-69300"/>
            <a:chExt cx="5381400" cy="5282100"/>
          </a:xfrm>
        </p:grpSpPr>
        <p:sp>
          <p:nvSpPr>
            <p:cNvPr id="201" name="Google Shape;201;p69"/>
            <p:cNvSpPr/>
            <p:nvPr/>
          </p:nvSpPr>
          <p:spPr>
            <a:xfrm>
              <a:off x="457200" y="-69300"/>
              <a:ext cx="5381400" cy="5282100"/>
            </a:xfrm>
            <a:prstGeom prst="ellipse">
              <a:avLst/>
            </a:prstGeom>
            <a:noFill/>
            <a:ln cap="flat" cmpd="sng" w="19050">
              <a:solidFill>
                <a:srgbClr val="093C6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02" name="Google Shape;202;p69"/>
            <p:cNvSpPr/>
            <p:nvPr/>
          </p:nvSpPr>
          <p:spPr>
            <a:xfrm>
              <a:off x="1007400" y="401550"/>
              <a:ext cx="4281000" cy="4340400"/>
            </a:xfrm>
            <a:prstGeom prst="ellipse">
              <a:avLst/>
            </a:prstGeom>
            <a:noFill/>
            <a:ln cap="flat" cmpd="sng" w="19050">
              <a:solidFill>
                <a:srgbClr val="114E8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03" name="Google Shape;203;p69"/>
            <p:cNvSpPr/>
            <p:nvPr/>
          </p:nvSpPr>
          <p:spPr>
            <a:xfrm>
              <a:off x="1497450" y="898650"/>
              <a:ext cx="3300900" cy="3346200"/>
            </a:xfrm>
            <a:prstGeom prst="ellipse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04" name="Google Shape;204;p69"/>
            <p:cNvSpPr/>
            <p:nvPr/>
          </p:nvSpPr>
          <p:spPr>
            <a:xfrm>
              <a:off x="1882800" y="1289400"/>
              <a:ext cx="2530200" cy="2564700"/>
            </a:xfrm>
            <a:prstGeom prst="ellipse">
              <a:avLst/>
            </a:prstGeom>
            <a:noFill/>
            <a:ln cap="flat" cmpd="sng" w="19050">
              <a:solidFill>
                <a:srgbClr val="404E6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05" name="Google Shape;205;p69"/>
            <p:cNvSpPr/>
            <p:nvPr/>
          </p:nvSpPr>
          <p:spPr>
            <a:xfrm>
              <a:off x="2265750" y="1677600"/>
              <a:ext cx="1764300" cy="1788300"/>
            </a:xfrm>
            <a:prstGeom prst="ellipse">
              <a:avLst/>
            </a:prstGeom>
            <a:noFill/>
            <a:ln cap="flat" cmpd="sng" w="19050">
              <a:solidFill>
                <a:srgbClr val="404E6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206" name="Google Shape;206;p69" title="Jim headshot.jpe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0" r="0" t="0"/>
          <a:stretch/>
        </p:blipFill>
        <p:spPr>
          <a:xfrm>
            <a:off x="10082000" y="2561626"/>
            <a:ext cx="5160000" cy="51606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7" name="Google Shape;207;p69"/>
          <p:cNvSpPr txBox="1"/>
          <p:nvPr>
            <p:ph type="title"/>
          </p:nvPr>
        </p:nvSpPr>
        <p:spPr>
          <a:xfrm>
            <a:off x="544825" y="3251202"/>
            <a:ext cx="63294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4400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Jim Robertson</a:t>
            </a:r>
            <a:endParaRPr b="1" sz="4400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08" name="Google Shape;208;p69"/>
          <p:cNvSpPr txBox="1"/>
          <p:nvPr/>
        </p:nvSpPr>
        <p:spPr>
          <a:xfrm>
            <a:off x="697950" y="4206788"/>
            <a:ext cx="6474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4400">
                <a:solidFill>
                  <a:schemeClr val="accent2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Senior Sales Manager</a:t>
            </a:r>
            <a:endParaRPr i="0" sz="4400" u="none" cap="none" strike="noStrike">
              <a:solidFill>
                <a:schemeClr val="accent2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pic>
        <p:nvPicPr>
          <p:cNvPr id="209" name="Google Shape;209;p69" title="Logo_Color_Dar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950" y="5458423"/>
            <a:ext cx="2854960" cy="56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0"/>
          <p:cNvSpPr txBox="1"/>
          <p:nvPr/>
        </p:nvSpPr>
        <p:spPr>
          <a:xfrm>
            <a:off x="757250" y="1124399"/>
            <a:ext cx="4726200" cy="15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Agenda</a:t>
            </a:r>
            <a:endParaRPr sz="8000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15" name="Google Shape;215;p70"/>
          <p:cNvSpPr txBox="1"/>
          <p:nvPr/>
        </p:nvSpPr>
        <p:spPr>
          <a:xfrm>
            <a:off x="2188555" y="3805506"/>
            <a:ext cx="5236800" cy="11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The scale of the threat</a:t>
            </a:r>
            <a:endParaRPr b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National cyber crime stats</a:t>
            </a:r>
            <a:endParaRPr sz="24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6" name="Google Shape;216;p70"/>
          <p:cNvSpPr txBox="1"/>
          <p:nvPr/>
        </p:nvSpPr>
        <p:spPr>
          <a:xfrm>
            <a:off x="757250" y="3847039"/>
            <a:ext cx="10842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  <a:endParaRPr b="1" i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17" name="Google Shape;217;p70"/>
          <p:cNvCxnSpPr/>
          <p:nvPr/>
        </p:nvCxnSpPr>
        <p:spPr>
          <a:xfrm>
            <a:off x="914400" y="5065551"/>
            <a:ext cx="6659400" cy="0"/>
          </a:xfrm>
          <a:prstGeom prst="straightConnector1">
            <a:avLst/>
          </a:prstGeom>
          <a:noFill/>
          <a:ln cap="flat" cmpd="sng" w="19050">
            <a:solidFill>
              <a:srgbClr val="41588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" name="Google Shape;218;p70"/>
          <p:cNvSpPr txBox="1"/>
          <p:nvPr/>
        </p:nvSpPr>
        <p:spPr>
          <a:xfrm>
            <a:off x="2188555" y="6842595"/>
            <a:ext cx="5236800" cy="11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Real estate wire fraud </a:t>
            </a: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Why it’s a top target for fraudsters</a:t>
            </a:r>
            <a:endParaRPr sz="24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9" name="Google Shape;219;p70"/>
          <p:cNvSpPr txBox="1"/>
          <p:nvPr/>
        </p:nvSpPr>
        <p:spPr>
          <a:xfrm>
            <a:off x="757250" y="5325180"/>
            <a:ext cx="10842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endParaRPr b="1" i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0" name="Google Shape;220;p70"/>
          <p:cNvSpPr txBox="1"/>
          <p:nvPr/>
        </p:nvSpPr>
        <p:spPr>
          <a:xfrm>
            <a:off x="2188555" y="5095760"/>
            <a:ext cx="5649000" cy="15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The impact of AI</a:t>
            </a:r>
            <a:endParaRPr b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Deepfakes, BEC, and the new playbook attackers use</a:t>
            </a:r>
            <a:endParaRPr sz="24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21" name="Google Shape;221;p70"/>
          <p:cNvCxnSpPr/>
          <p:nvPr/>
        </p:nvCxnSpPr>
        <p:spPr>
          <a:xfrm>
            <a:off x="914400" y="6681487"/>
            <a:ext cx="6659400" cy="0"/>
          </a:xfrm>
          <a:prstGeom prst="straightConnector1">
            <a:avLst/>
          </a:prstGeom>
          <a:noFill/>
          <a:ln cap="flat" cmpd="sng" w="19050">
            <a:solidFill>
              <a:srgbClr val="41588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2" name="Google Shape;222;p70"/>
          <p:cNvSpPr txBox="1"/>
          <p:nvPr/>
        </p:nvSpPr>
        <p:spPr>
          <a:xfrm>
            <a:off x="757250" y="6932237"/>
            <a:ext cx="10842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  <a:endParaRPr b="1" i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3" name="Google Shape;223;p70"/>
          <p:cNvSpPr txBox="1"/>
          <p:nvPr/>
        </p:nvSpPr>
        <p:spPr>
          <a:xfrm>
            <a:off x="8752150" y="3847039"/>
            <a:ext cx="10842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04</a:t>
            </a:r>
            <a:endParaRPr b="1" i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4" name="Google Shape;224;p70"/>
          <p:cNvSpPr txBox="1"/>
          <p:nvPr/>
        </p:nvSpPr>
        <p:spPr>
          <a:xfrm>
            <a:off x="10183445" y="3805506"/>
            <a:ext cx="5649000" cy="15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Survey of homeowners</a:t>
            </a:r>
            <a:endParaRPr b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How consumer sentiment is evolving</a:t>
            </a:r>
            <a:endParaRPr sz="24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5" name="Google Shape;225;p70"/>
          <p:cNvSpPr txBox="1"/>
          <p:nvPr/>
        </p:nvSpPr>
        <p:spPr>
          <a:xfrm>
            <a:off x="10183450" y="5325175"/>
            <a:ext cx="6300000" cy="11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What actually works</a:t>
            </a:r>
            <a:endParaRPr b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Prevention and recovery in action</a:t>
            </a:r>
            <a:endParaRPr sz="24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26" name="Google Shape;226;p70"/>
          <p:cNvCxnSpPr/>
          <p:nvPr/>
        </p:nvCxnSpPr>
        <p:spPr>
          <a:xfrm>
            <a:off x="8673550" y="5073508"/>
            <a:ext cx="6659400" cy="0"/>
          </a:xfrm>
          <a:prstGeom prst="straightConnector1">
            <a:avLst/>
          </a:prstGeom>
          <a:noFill/>
          <a:ln cap="flat" cmpd="sng" w="19050">
            <a:solidFill>
              <a:srgbClr val="41588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" name="Google Shape;227;p70"/>
          <p:cNvSpPr txBox="1"/>
          <p:nvPr/>
        </p:nvSpPr>
        <p:spPr>
          <a:xfrm>
            <a:off x="8752126" y="5464382"/>
            <a:ext cx="10842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05</a:t>
            </a:r>
            <a:endParaRPr b="1" i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8" name="Google Shape;228;p70"/>
          <p:cNvSpPr txBox="1"/>
          <p:nvPr/>
        </p:nvSpPr>
        <p:spPr>
          <a:xfrm>
            <a:off x="10183445" y="6952803"/>
            <a:ext cx="5071800" cy="11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CertifID solutions</a:t>
            </a:r>
            <a:endParaRPr b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How to stay ahead of the risk</a:t>
            </a:r>
            <a:endParaRPr sz="24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29" name="Google Shape;229;p70"/>
          <p:cNvCxnSpPr/>
          <p:nvPr/>
        </p:nvCxnSpPr>
        <p:spPr>
          <a:xfrm>
            <a:off x="8829950" y="6694749"/>
            <a:ext cx="6659400" cy="0"/>
          </a:xfrm>
          <a:prstGeom prst="straightConnector1">
            <a:avLst/>
          </a:prstGeom>
          <a:noFill/>
          <a:ln cap="flat" cmpd="sng" w="19050">
            <a:solidFill>
              <a:srgbClr val="415888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0" name="Google Shape;230;p70"/>
          <p:cNvSpPr txBox="1"/>
          <p:nvPr/>
        </p:nvSpPr>
        <p:spPr>
          <a:xfrm>
            <a:off x="8829969" y="6994328"/>
            <a:ext cx="10842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60450" lIns="160450" spcFirstLastPara="1" rIns="160450" wrap="square" tIns="1604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06</a:t>
            </a:r>
            <a:endParaRPr b="1" i="1" sz="32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1"/>
          <p:cNvSpPr txBox="1"/>
          <p:nvPr/>
        </p:nvSpPr>
        <p:spPr>
          <a:xfrm>
            <a:off x="766692" y="1121296"/>
            <a:ext cx="14026800" cy="29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402">
                <a:solidFill>
                  <a:srgbClr val="FE0707"/>
                </a:solidFill>
                <a:latin typeface="Figtree"/>
                <a:ea typeface="Figtree"/>
                <a:cs typeface="Figtree"/>
                <a:sym typeface="Figtree"/>
              </a:rPr>
              <a:t>Every</a:t>
            </a:r>
            <a:r>
              <a:rPr b="1" lang="en" sz="84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 wire transfer</a:t>
            </a:r>
            <a:endParaRPr b="1" sz="8402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4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is someone's life savings.</a:t>
            </a:r>
            <a:endParaRPr b="1" sz="8402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36" name="Google Shape;236;p71"/>
          <p:cNvSpPr txBox="1"/>
          <p:nvPr/>
        </p:nvSpPr>
        <p:spPr>
          <a:xfrm>
            <a:off x="766700" y="4177613"/>
            <a:ext cx="11685600" cy="18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1">
                <a:solidFill>
                  <a:srgbClr val="102754"/>
                </a:solidFill>
                <a:latin typeface="Figtree Medium"/>
                <a:ea typeface="Figtree Medium"/>
                <a:cs typeface="Figtree Medium"/>
                <a:sym typeface="Figtree Medium"/>
              </a:rPr>
              <a:t>A first home. A retirement nest egg. A family's future.</a:t>
            </a:r>
            <a:endParaRPr sz="3201">
              <a:solidFill>
                <a:srgbClr val="102754"/>
              </a:solidFill>
              <a:latin typeface="Figtree Medium"/>
              <a:ea typeface="Figtree Medium"/>
              <a:cs typeface="Figtree Medium"/>
              <a:sym typeface="Figtre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1">
                <a:solidFill>
                  <a:srgbClr val="102754"/>
                </a:solidFill>
                <a:latin typeface="Figtree Medium"/>
                <a:ea typeface="Figtree Medium"/>
                <a:cs typeface="Figtree Medium"/>
                <a:sym typeface="Figtree Medium"/>
              </a:rPr>
              <a:t>When wire fraud succeeds, the loss is more than financial.</a:t>
            </a:r>
            <a:endParaRPr sz="3201">
              <a:solidFill>
                <a:srgbClr val="102754"/>
              </a:solidFill>
              <a:latin typeface="Figtree Medium"/>
              <a:ea typeface="Figtree Medium"/>
              <a:cs typeface="Figtree Medium"/>
              <a:sym typeface="Figtree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1">
                <a:solidFill>
                  <a:srgbClr val="FE0707"/>
                </a:solidFill>
                <a:latin typeface="Figtree Medium"/>
                <a:ea typeface="Figtree Medium"/>
                <a:cs typeface="Figtree Medium"/>
                <a:sym typeface="Figtree Medium"/>
              </a:rPr>
              <a:t>It's personal.</a:t>
            </a:r>
            <a:endParaRPr sz="3201">
              <a:solidFill>
                <a:srgbClr val="102754"/>
              </a:solidFill>
              <a:latin typeface="Figtree Medium"/>
              <a:ea typeface="Figtree Medium"/>
              <a:cs typeface="Figtree Medium"/>
              <a:sym typeface="Figtree Medium"/>
            </a:endParaRPr>
          </a:p>
        </p:txBody>
      </p:sp>
      <p:pic>
        <p:nvPicPr>
          <p:cNvPr id="237" name="Google Shape;237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53500" y="5109991"/>
            <a:ext cx="4724349" cy="47243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8" name="Google Shape;238;p71"/>
          <p:cNvGrpSpPr/>
          <p:nvPr/>
        </p:nvGrpSpPr>
        <p:grpSpPr>
          <a:xfrm>
            <a:off x="457180" y="9447993"/>
            <a:ext cx="3904445" cy="548894"/>
            <a:chOff x="312803" y="4764313"/>
            <a:chExt cx="1952223" cy="274200"/>
          </a:xfrm>
        </p:grpSpPr>
        <p:sp>
          <p:nvSpPr>
            <p:cNvPr id="239" name="Google Shape;239;p71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240" name="Google Shape;240;p71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241" name="Google Shape;241;p71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71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" name="Google Shape;243;p71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" name="Google Shape;244;p71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71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71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71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71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71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71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51" name="Google Shape;251;p71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2"/>
          <p:cNvSpPr txBox="1"/>
          <p:nvPr/>
        </p:nvSpPr>
        <p:spPr>
          <a:xfrm>
            <a:off x="703605" y="834141"/>
            <a:ext cx="4828200" cy="20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2">
                <a:solidFill>
                  <a:srgbClr val="FE0707"/>
                </a:solidFill>
                <a:latin typeface="Figtree"/>
                <a:ea typeface="Figtree"/>
                <a:cs typeface="Figtree"/>
                <a:sym typeface="Figtree"/>
              </a:rPr>
              <a:t>Cybercrime</a:t>
            </a:r>
            <a:r>
              <a:rPr b="1" lang="en" sz="56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 has exploded</a:t>
            </a:r>
            <a:endParaRPr b="1" sz="5602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57" name="Google Shape;257;p72"/>
          <p:cNvSpPr txBox="1"/>
          <p:nvPr/>
        </p:nvSpPr>
        <p:spPr>
          <a:xfrm>
            <a:off x="703605" y="3186532"/>
            <a:ext cx="4675200" cy="17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FBI-reported losses have nearly quadrupled in five years</a:t>
            </a:r>
            <a:endParaRPr sz="3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58" name="Google Shape;258;p72"/>
          <p:cNvGrpSpPr/>
          <p:nvPr/>
        </p:nvGrpSpPr>
        <p:grpSpPr>
          <a:xfrm>
            <a:off x="5765796" y="915128"/>
            <a:ext cx="11606996" cy="8522732"/>
            <a:chOff x="2861139" y="356415"/>
            <a:chExt cx="6068700" cy="4452140"/>
          </a:xfrm>
        </p:grpSpPr>
        <p:sp>
          <p:nvSpPr>
            <p:cNvPr id="259" name="Google Shape;259;p72"/>
            <p:cNvSpPr/>
            <p:nvPr/>
          </p:nvSpPr>
          <p:spPr>
            <a:xfrm>
              <a:off x="2861139" y="356415"/>
              <a:ext cx="6068700" cy="4121400"/>
            </a:xfrm>
            <a:prstGeom prst="roundRect">
              <a:avLst>
                <a:gd fmla="val 5805" name="adj"/>
              </a:avLst>
            </a:prstGeom>
            <a:solidFill>
              <a:srgbClr val="FFFFFF"/>
            </a:solidFill>
            <a:ln cap="flat" cmpd="sng" w="18200">
              <a:solidFill>
                <a:srgbClr val="F4686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74900" lIns="174900" spcFirstLastPara="1" rIns="174900" wrap="square" tIns="174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679"/>
            </a:p>
          </p:txBody>
        </p:sp>
        <p:sp>
          <p:nvSpPr>
            <p:cNvPr id="260" name="Google Shape;260;p72"/>
            <p:cNvSpPr txBox="1"/>
            <p:nvPr/>
          </p:nvSpPr>
          <p:spPr>
            <a:xfrm>
              <a:off x="4479189" y="4470155"/>
              <a:ext cx="28326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Source:</a:t>
              </a: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 FBI IC3 Annual Reports 2020-2024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261" name="Google Shape;261;p7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286264" y="698865"/>
              <a:ext cx="3961877" cy="3090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" name="Google Shape;262;p72"/>
            <p:cNvSpPr txBox="1"/>
            <p:nvPr/>
          </p:nvSpPr>
          <p:spPr>
            <a:xfrm>
              <a:off x="3592114" y="3370690"/>
              <a:ext cx="693000" cy="37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1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$4.2B</a:t>
              </a:r>
              <a:endParaRPr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63" name="Google Shape;263;p72"/>
            <p:cNvSpPr txBox="1"/>
            <p:nvPr/>
          </p:nvSpPr>
          <p:spPr>
            <a:xfrm>
              <a:off x="3989426" y="3907940"/>
              <a:ext cx="6930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2020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64" name="Google Shape;264;p72"/>
            <p:cNvSpPr txBox="1"/>
            <p:nvPr/>
          </p:nvSpPr>
          <p:spPr>
            <a:xfrm>
              <a:off x="4908926" y="3907940"/>
              <a:ext cx="6930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2021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65" name="Google Shape;265;p72"/>
            <p:cNvSpPr txBox="1"/>
            <p:nvPr/>
          </p:nvSpPr>
          <p:spPr>
            <a:xfrm>
              <a:off x="5112514" y="3031990"/>
              <a:ext cx="693000" cy="37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1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$6.9B</a:t>
              </a:r>
              <a:endParaRPr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66" name="Google Shape;266;p72"/>
            <p:cNvSpPr txBox="1"/>
            <p:nvPr/>
          </p:nvSpPr>
          <p:spPr>
            <a:xfrm>
              <a:off x="5519039" y="1987940"/>
              <a:ext cx="693000" cy="37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1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$10.3B</a:t>
              </a:r>
              <a:endParaRPr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67" name="Google Shape;267;p72"/>
            <p:cNvSpPr txBox="1"/>
            <p:nvPr/>
          </p:nvSpPr>
          <p:spPr>
            <a:xfrm>
              <a:off x="7006939" y="1622715"/>
              <a:ext cx="693000" cy="37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1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$12.5B</a:t>
              </a:r>
              <a:endParaRPr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68" name="Google Shape;268;p72"/>
            <p:cNvSpPr txBox="1"/>
            <p:nvPr/>
          </p:nvSpPr>
          <p:spPr>
            <a:xfrm>
              <a:off x="7443064" y="553390"/>
              <a:ext cx="693000" cy="37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1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$16.6B</a:t>
              </a:r>
              <a:endParaRPr sz="240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69" name="Google Shape;269;p72"/>
            <p:cNvSpPr txBox="1"/>
            <p:nvPr/>
          </p:nvSpPr>
          <p:spPr>
            <a:xfrm>
              <a:off x="5946601" y="3907940"/>
              <a:ext cx="6930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2022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0" name="Google Shape;270;p72"/>
            <p:cNvSpPr txBox="1"/>
            <p:nvPr/>
          </p:nvSpPr>
          <p:spPr>
            <a:xfrm>
              <a:off x="6958364" y="3907940"/>
              <a:ext cx="6930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2023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1" name="Google Shape;271;p72"/>
            <p:cNvSpPr txBox="1"/>
            <p:nvPr/>
          </p:nvSpPr>
          <p:spPr>
            <a:xfrm>
              <a:off x="7970151" y="3907940"/>
              <a:ext cx="6930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2024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cxnSp>
          <p:nvCxnSpPr>
            <p:cNvPr id="272" name="Google Shape;272;p72"/>
            <p:cNvCxnSpPr/>
            <p:nvPr/>
          </p:nvCxnSpPr>
          <p:spPr>
            <a:xfrm flipH="1" rot="10800000">
              <a:off x="3619851" y="3897140"/>
              <a:ext cx="4889100" cy="180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3" name="Google Shape;273;p72"/>
            <p:cNvCxnSpPr/>
            <p:nvPr/>
          </p:nvCxnSpPr>
          <p:spPr>
            <a:xfrm rot="10800000">
              <a:off x="3619864" y="553390"/>
              <a:ext cx="0" cy="334470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4" name="Google Shape;274;p72"/>
            <p:cNvCxnSpPr/>
            <p:nvPr/>
          </p:nvCxnSpPr>
          <p:spPr>
            <a:xfrm rot="10800000">
              <a:off x="4335939" y="3834440"/>
              <a:ext cx="0" cy="12720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5" name="Google Shape;275;p72"/>
            <p:cNvCxnSpPr/>
            <p:nvPr/>
          </p:nvCxnSpPr>
          <p:spPr>
            <a:xfrm rot="10800000">
              <a:off x="5240689" y="3834440"/>
              <a:ext cx="0" cy="12720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" name="Google Shape;276;p72"/>
            <p:cNvCxnSpPr/>
            <p:nvPr/>
          </p:nvCxnSpPr>
          <p:spPr>
            <a:xfrm rot="10800000">
              <a:off x="6267201" y="3834440"/>
              <a:ext cx="0" cy="12720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7" name="Google Shape;277;p72"/>
            <p:cNvCxnSpPr/>
            <p:nvPr/>
          </p:nvCxnSpPr>
          <p:spPr>
            <a:xfrm rot="10800000">
              <a:off x="7259726" y="3834440"/>
              <a:ext cx="0" cy="12720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8" name="Google Shape;278;p72"/>
            <p:cNvCxnSpPr/>
            <p:nvPr/>
          </p:nvCxnSpPr>
          <p:spPr>
            <a:xfrm rot="10800000">
              <a:off x="8316651" y="3834440"/>
              <a:ext cx="0" cy="12720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9" name="Google Shape;279;p72"/>
            <p:cNvCxnSpPr/>
            <p:nvPr/>
          </p:nvCxnSpPr>
          <p:spPr>
            <a:xfrm>
              <a:off x="3555364" y="3733615"/>
              <a:ext cx="129000" cy="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0" name="Google Shape;280;p72"/>
            <p:cNvCxnSpPr/>
            <p:nvPr/>
          </p:nvCxnSpPr>
          <p:spPr>
            <a:xfrm>
              <a:off x="3555364" y="3231790"/>
              <a:ext cx="129000" cy="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1" name="Google Shape;281;p72"/>
            <p:cNvCxnSpPr/>
            <p:nvPr/>
          </p:nvCxnSpPr>
          <p:spPr>
            <a:xfrm>
              <a:off x="3555364" y="2228165"/>
              <a:ext cx="129000" cy="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2" name="Google Shape;282;p72"/>
            <p:cNvCxnSpPr/>
            <p:nvPr/>
          </p:nvCxnSpPr>
          <p:spPr>
            <a:xfrm>
              <a:off x="3541539" y="1726365"/>
              <a:ext cx="129000" cy="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3" name="Google Shape;283;p72"/>
            <p:cNvCxnSpPr/>
            <p:nvPr/>
          </p:nvCxnSpPr>
          <p:spPr>
            <a:xfrm>
              <a:off x="3555364" y="744190"/>
              <a:ext cx="129000" cy="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84" name="Google Shape;284;p72"/>
            <p:cNvSpPr txBox="1"/>
            <p:nvPr/>
          </p:nvSpPr>
          <p:spPr>
            <a:xfrm>
              <a:off x="3168208" y="3564265"/>
              <a:ext cx="3843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4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5" name="Google Shape;285;p72"/>
            <p:cNvSpPr txBox="1"/>
            <p:nvPr/>
          </p:nvSpPr>
          <p:spPr>
            <a:xfrm>
              <a:off x="3168208" y="3062451"/>
              <a:ext cx="3843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6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6" name="Google Shape;286;p72"/>
            <p:cNvSpPr txBox="1"/>
            <p:nvPr/>
          </p:nvSpPr>
          <p:spPr>
            <a:xfrm>
              <a:off x="3168208" y="2560636"/>
              <a:ext cx="3843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8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7" name="Google Shape;287;p72"/>
            <p:cNvSpPr txBox="1"/>
            <p:nvPr/>
          </p:nvSpPr>
          <p:spPr>
            <a:xfrm>
              <a:off x="3169558" y="2058821"/>
              <a:ext cx="3843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10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8" name="Google Shape;288;p72"/>
            <p:cNvSpPr txBox="1"/>
            <p:nvPr/>
          </p:nvSpPr>
          <p:spPr>
            <a:xfrm>
              <a:off x="3168208" y="1557007"/>
              <a:ext cx="3843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12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9" name="Google Shape;289;p72"/>
            <p:cNvSpPr txBox="1"/>
            <p:nvPr/>
          </p:nvSpPr>
          <p:spPr>
            <a:xfrm>
              <a:off x="3168214" y="1055192"/>
              <a:ext cx="3843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14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90" name="Google Shape;290;p72"/>
            <p:cNvSpPr txBox="1"/>
            <p:nvPr/>
          </p:nvSpPr>
          <p:spPr>
            <a:xfrm>
              <a:off x="3169571" y="553378"/>
              <a:ext cx="3843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16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cxnSp>
          <p:nvCxnSpPr>
            <p:cNvPr id="291" name="Google Shape;291;p72"/>
            <p:cNvCxnSpPr/>
            <p:nvPr/>
          </p:nvCxnSpPr>
          <p:spPr>
            <a:xfrm>
              <a:off x="3555364" y="1224540"/>
              <a:ext cx="129000" cy="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2" name="Google Shape;292;p72"/>
            <p:cNvCxnSpPr/>
            <p:nvPr/>
          </p:nvCxnSpPr>
          <p:spPr>
            <a:xfrm>
              <a:off x="3555364" y="2729990"/>
              <a:ext cx="129000" cy="0"/>
            </a:xfrm>
            <a:prstGeom prst="straightConnector1">
              <a:avLst/>
            </a:prstGeom>
            <a:noFill/>
            <a:ln cap="flat" cmpd="sng" w="18200">
              <a:solidFill>
                <a:srgbClr val="EDF7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93" name="Google Shape;293;p72"/>
            <p:cNvSpPr txBox="1"/>
            <p:nvPr/>
          </p:nvSpPr>
          <p:spPr>
            <a:xfrm rot="-5400000">
              <a:off x="1883926" y="2074278"/>
              <a:ext cx="24144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31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FBI IC3 Reported Losses ($B)</a:t>
              </a:r>
              <a:endParaRPr sz="1531">
                <a:solidFill>
                  <a:srgbClr val="102754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sp>
          <p:nvSpPr>
            <p:cNvPr id="294" name="Google Shape;294;p72"/>
            <p:cNvSpPr txBox="1"/>
            <p:nvPr/>
          </p:nvSpPr>
          <p:spPr>
            <a:xfrm>
              <a:off x="4857201" y="4170103"/>
              <a:ext cx="2414400" cy="30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4900" lIns="174900" spcFirstLastPara="1" rIns="174900" wrap="square" tIns="1749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31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Year</a:t>
              </a:r>
              <a:endParaRPr sz="1531">
                <a:solidFill>
                  <a:srgbClr val="102754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grpSp>
        <p:nvGrpSpPr>
          <p:cNvPr id="295" name="Google Shape;295;p72"/>
          <p:cNvGrpSpPr/>
          <p:nvPr/>
        </p:nvGrpSpPr>
        <p:grpSpPr>
          <a:xfrm>
            <a:off x="457180" y="9447993"/>
            <a:ext cx="3904445" cy="548894"/>
            <a:chOff x="312803" y="4764313"/>
            <a:chExt cx="1952223" cy="274200"/>
          </a:xfrm>
        </p:grpSpPr>
        <p:sp>
          <p:nvSpPr>
            <p:cNvPr id="296" name="Google Shape;296;p72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297" name="Google Shape;297;p72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298" name="Google Shape;298;p72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72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72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72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72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72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72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72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72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72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08" name="Google Shape;308;p72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73"/>
          <p:cNvSpPr/>
          <p:nvPr/>
        </p:nvSpPr>
        <p:spPr>
          <a:xfrm>
            <a:off x="10181150" y="1525356"/>
            <a:ext cx="6918000" cy="7086300"/>
          </a:xfrm>
          <a:prstGeom prst="roundRect">
            <a:avLst>
              <a:gd fmla="val 5805" name="adj"/>
            </a:avLst>
          </a:prstGeom>
          <a:solidFill>
            <a:srgbClr val="FFFFFF"/>
          </a:solidFill>
          <a:ln cap="flat" cmpd="sng" w="19050">
            <a:solidFill>
              <a:srgbClr val="F468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314" name="Google Shape;314;p73"/>
          <p:cNvSpPr/>
          <p:nvPr/>
        </p:nvSpPr>
        <p:spPr>
          <a:xfrm>
            <a:off x="833089" y="3502463"/>
            <a:ext cx="7928400" cy="21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16005"/>
              <a:buFont typeface="Georgia"/>
              <a:buNone/>
            </a:pPr>
            <a:r>
              <a:rPr b="1" lang="en" sz="16005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1,760</a:t>
            </a:r>
            <a:r>
              <a:rPr b="1" lang="en" sz="16005">
                <a:solidFill>
                  <a:srgbClr val="FE0707"/>
                </a:solidFill>
                <a:latin typeface="Figtree"/>
                <a:ea typeface="Figtree"/>
                <a:cs typeface="Figtree"/>
                <a:sym typeface="Figtree"/>
              </a:rPr>
              <a:t>%</a:t>
            </a:r>
            <a:endParaRPr b="1" sz="16005">
              <a:solidFill>
                <a:srgbClr val="FE0707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15" name="Google Shape;315;p73"/>
          <p:cNvSpPr/>
          <p:nvPr/>
        </p:nvSpPr>
        <p:spPr>
          <a:xfrm>
            <a:off x="914400" y="5698960"/>
            <a:ext cx="91440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lang="en" sz="2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increase in BEC attacks since generative AI</a:t>
            </a:r>
            <a:endParaRPr sz="28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lang="en" sz="2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tools became widely available*</a:t>
            </a:r>
            <a:endParaRPr sz="28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6" name="Google Shape;316;p73"/>
          <p:cNvSpPr/>
          <p:nvPr/>
        </p:nvSpPr>
        <p:spPr>
          <a:xfrm>
            <a:off x="11024515" y="3502447"/>
            <a:ext cx="183000" cy="1833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FE07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73"/>
          <p:cNvSpPr/>
          <p:nvPr/>
        </p:nvSpPr>
        <p:spPr>
          <a:xfrm>
            <a:off x="11502590" y="3356062"/>
            <a:ext cx="5120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607490"/>
                </a:solidFill>
                <a:latin typeface="Inter Medium"/>
                <a:ea typeface="Inter Medium"/>
                <a:cs typeface="Inter Medium"/>
                <a:sym typeface="Inter Medium"/>
              </a:rPr>
              <a:t>Perfect grammar in phishing emails</a:t>
            </a:r>
            <a:endParaRPr sz="2401">
              <a:solidFill>
                <a:srgbClr val="60749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18" name="Google Shape;318;p73"/>
          <p:cNvSpPr/>
          <p:nvPr/>
        </p:nvSpPr>
        <p:spPr>
          <a:xfrm>
            <a:off x="11502590" y="4271276"/>
            <a:ext cx="5120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607490"/>
                </a:solidFill>
                <a:latin typeface="Inter Medium"/>
                <a:ea typeface="Inter Medium"/>
                <a:cs typeface="Inter Medium"/>
                <a:sym typeface="Inter Medium"/>
              </a:rPr>
              <a:t>Voice cloning for phone verification</a:t>
            </a:r>
            <a:endParaRPr sz="2401">
              <a:solidFill>
                <a:srgbClr val="60749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19" name="Google Shape;319;p73"/>
          <p:cNvSpPr/>
          <p:nvPr/>
        </p:nvSpPr>
        <p:spPr>
          <a:xfrm>
            <a:off x="11502590" y="5186489"/>
            <a:ext cx="5120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607490"/>
                </a:solidFill>
                <a:latin typeface="Inter Medium"/>
                <a:ea typeface="Inter Medium"/>
                <a:cs typeface="Inter Medium"/>
                <a:sym typeface="Inter Medium"/>
              </a:rPr>
              <a:t>Deepfake video impersonation</a:t>
            </a:r>
            <a:endParaRPr sz="2401">
              <a:solidFill>
                <a:srgbClr val="60749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20" name="Google Shape;320;p73"/>
          <p:cNvSpPr/>
          <p:nvPr/>
        </p:nvSpPr>
        <p:spPr>
          <a:xfrm>
            <a:off x="11502590" y="6101702"/>
            <a:ext cx="5120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607490"/>
                </a:solidFill>
                <a:latin typeface="Inter Medium"/>
                <a:ea typeface="Inter Medium"/>
                <a:cs typeface="Inter Medium"/>
                <a:sym typeface="Inter Medium"/>
              </a:rPr>
              <a:t>Scale: thousands of tailored attacks</a:t>
            </a:r>
            <a:endParaRPr sz="2401">
              <a:solidFill>
                <a:srgbClr val="60749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21" name="Google Shape;321;p73"/>
          <p:cNvSpPr/>
          <p:nvPr/>
        </p:nvSpPr>
        <p:spPr>
          <a:xfrm>
            <a:off x="11502590" y="7016916"/>
            <a:ext cx="5120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401"/>
              <a:buFont typeface="Calibri"/>
              <a:buNone/>
            </a:pPr>
            <a:r>
              <a:rPr b="1"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40</a:t>
            </a:r>
            <a:r>
              <a:rPr b="1" lang="en" sz="2401">
                <a:solidFill>
                  <a:srgbClr val="F46868"/>
                </a:solidFill>
                <a:latin typeface="Inter"/>
                <a:ea typeface="Inter"/>
                <a:cs typeface="Inter"/>
                <a:sym typeface="Inter"/>
              </a:rPr>
              <a:t>%</a:t>
            </a:r>
            <a:r>
              <a:rPr lang="en" sz="2401">
                <a:solidFill>
                  <a:srgbClr val="607490"/>
                </a:solidFill>
                <a:latin typeface="Inter Medium"/>
                <a:ea typeface="Inter Medium"/>
                <a:cs typeface="Inter Medium"/>
                <a:sym typeface="Inter Medium"/>
              </a:rPr>
              <a:t> of BEC emails now AI-generated</a:t>
            </a:r>
            <a:endParaRPr sz="2401">
              <a:solidFill>
                <a:srgbClr val="60749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22" name="Google Shape;322;p73"/>
          <p:cNvSpPr/>
          <p:nvPr/>
        </p:nvSpPr>
        <p:spPr>
          <a:xfrm>
            <a:off x="914400" y="8178743"/>
            <a:ext cx="6140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2401"/>
              <a:buFont typeface="Calibri"/>
              <a:buNone/>
            </a:pPr>
            <a:r>
              <a:rPr i="1" lang="en" sz="1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*</a:t>
            </a:r>
            <a:r>
              <a:rPr b="1" i="1" lang="en" sz="1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Source: </a:t>
            </a:r>
            <a:r>
              <a:rPr i="1" lang="en" sz="1801" u="sng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Perception Point’s </a:t>
            </a:r>
            <a:r>
              <a:rPr i="1" lang="en" sz="1801" u="sng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2024 Annual Report: Cybersecurity Trends &amp; Insights</a:t>
            </a:r>
            <a:endParaRPr i="1" sz="18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3" name="Google Shape;323;p73"/>
          <p:cNvSpPr txBox="1"/>
          <p:nvPr/>
        </p:nvSpPr>
        <p:spPr>
          <a:xfrm>
            <a:off x="729321" y="1063545"/>
            <a:ext cx="8703000" cy="1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2">
                <a:solidFill>
                  <a:srgbClr val="FE0707"/>
                </a:solidFill>
                <a:latin typeface="Figtree"/>
                <a:ea typeface="Figtree"/>
                <a:cs typeface="Figtree"/>
                <a:sym typeface="Figtree"/>
              </a:rPr>
              <a:t>AI </a:t>
            </a:r>
            <a:r>
              <a:rPr b="1" lang="en" sz="56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changed the game</a:t>
            </a:r>
            <a:endParaRPr b="1" sz="5602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24" name="Google Shape;324;p73"/>
          <p:cNvSpPr/>
          <p:nvPr/>
        </p:nvSpPr>
        <p:spPr>
          <a:xfrm>
            <a:off x="11024515" y="4381027"/>
            <a:ext cx="183000" cy="1833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FE07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73"/>
          <p:cNvSpPr/>
          <p:nvPr/>
        </p:nvSpPr>
        <p:spPr>
          <a:xfrm>
            <a:off x="11024515" y="5460937"/>
            <a:ext cx="183000" cy="1833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FE07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73"/>
          <p:cNvSpPr/>
          <p:nvPr/>
        </p:nvSpPr>
        <p:spPr>
          <a:xfrm>
            <a:off x="11024515" y="6197942"/>
            <a:ext cx="183000" cy="1833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FE07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73"/>
          <p:cNvSpPr/>
          <p:nvPr/>
        </p:nvSpPr>
        <p:spPr>
          <a:xfrm>
            <a:off x="11024515" y="7082378"/>
            <a:ext cx="183000" cy="1833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FE07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73"/>
          <p:cNvSpPr/>
          <p:nvPr/>
        </p:nvSpPr>
        <p:spPr>
          <a:xfrm>
            <a:off x="10171350" y="1461799"/>
            <a:ext cx="6927600" cy="1419600"/>
          </a:xfrm>
          <a:prstGeom prst="round2SameRect">
            <a:avLst>
              <a:gd fmla="val 27168" name="adj1"/>
              <a:gd fmla="val 0" name="adj2"/>
            </a:avLst>
          </a:prstGeom>
          <a:gradFill>
            <a:gsLst>
              <a:gs pos="0">
                <a:srgbClr val="FE0707"/>
              </a:gs>
              <a:gs pos="76000">
                <a:srgbClr val="102754"/>
              </a:gs>
              <a:gs pos="100000">
                <a:srgbClr val="102754"/>
              </a:gs>
            </a:gsLst>
            <a:lin ang="10800025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73"/>
          <p:cNvSpPr/>
          <p:nvPr/>
        </p:nvSpPr>
        <p:spPr>
          <a:xfrm>
            <a:off x="12568205" y="1805605"/>
            <a:ext cx="29892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2801"/>
              <a:buFont typeface="Calibri"/>
              <a:buNone/>
            </a:pPr>
            <a:r>
              <a:rPr b="1" lang="en" sz="2801">
                <a:solidFill>
                  <a:srgbClr val="FFFFFF"/>
                </a:solidFill>
                <a:latin typeface="Figtree"/>
                <a:ea typeface="Figtree"/>
                <a:cs typeface="Figtree"/>
                <a:sym typeface="Figtree"/>
              </a:rPr>
              <a:t>What AI enables</a:t>
            </a:r>
            <a:endParaRPr b="1" sz="2801">
              <a:solidFill>
                <a:srgbClr val="FFFFF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330" name="Google Shape;330;p73" title="cyborg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91400" y="1735717"/>
            <a:ext cx="871050" cy="871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1" name="Google Shape;331;p73"/>
          <p:cNvGrpSpPr/>
          <p:nvPr/>
        </p:nvGrpSpPr>
        <p:grpSpPr>
          <a:xfrm>
            <a:off x="457180" y="9447993"/>
            <a:ext cx="3904445" cy="548894"/>
            <a:chOff x="312803" y="4764313"/>
            <a:chExt cx="1952223" cy="274200"/>
          </a:xfrm>
        </p:grpSpPr>
        <p:sp>
          <p:nvSpPr>
            <p:cNvPr id="332" name="Google Shape;332;p73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333" name="Google Shape;333;p73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334" name="Google Shape;334;p73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73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73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73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73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73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73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73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73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73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44" name="Google Shape;344;p73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74"/>
          <p:cNvSpPr/>
          <p:nvPr/>
        </p:nvSpPr>
        <p:spPr>
          <a:xfrm>
            <a:off x="892250" y="2158919"/>
            <a:ext cx="16831800" cy="6969900"/>
          </a:xfrm>
          <a:prstGeom prst="roundRect">
            <a:avLst>
              <a:gd fmla="val 3968" name="adj"/>
            </a:avLst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0" name="Google Shape;350;p74"/>
          <p:cNvSpPr/>
          <p:nvPr/>
        </p:nvSpPr>
        <p:spPr>
          <a:xfrm>
            <a:off x="14539425" y="2567831"/>
            <a:ext cx="1930200" cy="1932000"/>
          </a:xfrm>
          <a:prstGeom prst="ellipse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1" name="Google Shape;351;p74"/>
          <p:cNvSpPr/>
          <p:nvPr/>
        </p:nvSpPr>
        <p:spPr>
          <a:xfrm>
            <a:off x="10084550" y="2567831"/>
            <a:ext cx="1930200" cy="1932000"/>
          </a:xfrm>
          <a:prstGeom prst="ellipse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2" name="Google Shape;352;p74"/>
          <p:cNvSpPr/>
          <p:nvPr/>
        </p:nvSpPr>
        <p:spPr>
          <a:xfrm>
            <a:off x="1821925" y="2567831"/>
            <a:ext cx="1930200" cy="1932000"/>
          </a:xfrm>
          <a:prstGeom prst="ellipse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3" name="Google Shape;353;p74"/>
          <p:cNvSpPr txBox="1"/>
          <p:nvPr/>
        </p:nvSpPr>
        <p:spPr>
          <a:xfrm>
            <a:off x="694950" y="132218"/>
            <a:ext cx="15820200" cy="13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4800">
                <a:solidFill>
                  <a:schemeClr val="lt1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Threat Framework</a:t>
            </a:r>
            <a:endParaRPr sz="4800">
              <a:solidFill>
                <a:schemeClr val="lt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54" name="Google Shape;354;p74"/>
          <p:cNvSpPr/>
          <p:nvPr/>
        </p:nvSpPr>
        <p:spPr>
          <a:xfrm>
            <a:off x="731500" y="1356231"/>
            <a:ext cx="16459200" cy="564600"/>
          </a:xfrm>
          <a:prstGeom prst="roundRect">
            <a:avLst>
              <a:gd fmla="val 5135" name="adj"/>
            </a:avLst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8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From information to monetization…</a:t>
            </a:r>
            <a:endParaRPr sz="28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55" name="Google Shape;355;p74"/>
          <p:cNvSpPr/>
          <p:nvPr/>
        </p:nvSpPr>
        <p:spPr>
          <a:xfrm>
            <a:off x="6523950" y="9391946"/>
            <a:ext cx="11013600" cy="564600"/>
          </a:xfrm>
          <a:prstGeom prst="roundRect">
            <a:avLst>
              <a:gd fmla="val 5135" name="adj"/>
            </a:avLst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1" lang="en" sz="1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Source:</a:t>
            </a:r>
            <a:r>
              <a:rPr i="1" lang="en" sz="16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 CISA Threat Intelligence 2025 | Europol AI Crime Report 2025 | Recorded Future Annual Report 2025</a:t>
            </a:r>
            <a:endParaRPr i="1" sz="16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56" name="Google Shape;356;p74"/>
          <p:cNvSpPr/>
          <p:nvPr/>
        </p:nvSpPr>
        <p:spPr>
          <a:xfrm>
            <a:off x="1282825" y="5534953"/>
            <a:ext cx="3008400" cy="16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i="0" lang="en" sz="1400" u="none" cap="none" strike="noStrike">
                <a:solidFill>
                  <a:srgbClr val="D7DEE2"/>
                </a:solidFill>
                <a:latin typeface="Inter"/>
                <a:ea typeface="Inter"/>
                <a:cs typeface="Inter"/>
                <a:sym typeface="Inter"/>
              </a:rPr>
              <a:t>AI scrapes MLS listings, county ownership records, taxing authority data, social media profiles, and public court filings. A complete target dossier is assembled in seconds.</a:t>
            </a:r>
            <a:endParaRPr i="0" sz="1400" u="none" cap="none" strike="noStrike">
              <a:solidFill>
                <a:srgbClr val="D7DEE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7" name="Google Shape;357;p74"/>
          <p:cNvSpPr/>
          <p:nvPr/>
        </p:nvSpPr>
        <p:spPr>
          <a:xfrm>
            <a:off x="5382648" y="5534953"/>
            <a:ext cx="3008400" cy="17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i="0" lang="en" sz="1400" u="none" cap="none" strike="noStrike">
                <a:solidFill>
                  <a:srgbClr val="C0C8D4"/>
                </a:solidFill>
                <a:latin typeface="Inter"/>
                <a:ea typeface="Inter"/>
                <a:cs typeface="Inter"/>
                <a:sym typeface="Inter"/>
              </a:rPr>
              <a:t>Large language models structure raw OSINT data into a personalized attack brief: transaction timelines, party relationships, dollar amounts, communication patterns, and psychological vulnerabilities.</a:t>
            </a:r>
            <a:endParaRPr i="0" sz="1400" u="none" cap="none" strike="noStrike">
              <a:solidFill>
                <a:srgbClr val="C0C8D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8" name="Google Shape;358;p74"/>
          <p:cNvSpPr/>
          <p:nvPr/>
        </p:nvSpPr>
        <p:spPr>
          <a:xfrm>
            <a:off x="9482450" y="5534953"/>
            <a:ext cx="3134400" cy="19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i="0" lang="en" sz="1400" u="none" cap="none" strike="noStrike">
                <a:solidFill>
                  <a:srgbClr val="C0C8D4"/>
                </a:solidFill>
                <a:latin typeface="Inter"/>
                <a:ea typeface="Inter"/>
                <a:cs typeface="Inter"/>
                <a:sym typeface="Inter"/>
              </a:rPr>
              <a:t>The trifecta is deployed: deepfake video generated from LinkedIn photo, voice cloned from online audio, synthetic ID documents fabricated, spear-phishing emails crafted with perfect context.</a:t>
            </a:r>
            <a:endParaRPr i="0" sz="1400" u="none" cap="none" strike="noStrike">
              <a:solidFill>
                <a:srgbClr val="C0C8D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9" name="Google Shape;359;p74"/>
          <p:cNvSpPr/>
          <p:nvPr/>
        </p:nvSpPr>
        <p:spPr>
          <a:xfrm>
            <a:off x="13917825" y="5534953"/>
            <a:ext cx="3173400" cy="19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i="0" lang="en" sz="1400" u="none" cap="none" strike="noStrike">
                <a:solidFill>
                  <a:srgbClr val="D7DEE2"/>
                </a:solidFill>
                <a:latin typeface="Inter"/>
                <a:ea typeface="Inter"/>
                <a:cs typeface="Inter"/>
                <a:sym typeface="Inter"/>
              </a:rPr>
              <a:t>Attack is timed to closing urgency. Wire instructions sent through compromised email or spoofed domain. Fraudster available via cloned voice for callback confirmation. The victim has no reason to doubt.</a:t>
            </a:r>
            <a:endParaRPr i="0" sz="1400" u="none" cap="none" strike="noStrike">
              <a:solidFill>
                <a:srgbClr val="D7DEE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0" name="Google Shape;360;p74"/>
          <p:cNvSpPr/>
          <p:nvPr/>
        </p:nvSpPr>
        <p:spPr>
          <a:xfrm>
            <a:off x="5921748" y="2567831"/>
            <a:ext cx="1930200" cy="1932000"/>
          </a:xfrm>
          <a:prstGeom prst="ellipse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361" name="Google Shape;361;p74"/>
          <p:cNvCxnSpPr>
            <a:stCxn id="352" idx="6"/>
            <a:endCxn id="360" idx="2"/>
          </p:cNvCxnSpPr>
          <p:nvPr/>
        </p:nvCxnSpPr>
        <p:spPr>
          <a:xfrm>
            <a:off x="3752125" y="3533831"/>
            <a:ext cx="2169600" cy="0"/>
          </a:xfrm>
          <a:prstGeom prst="straightConnector1">
            <a:avLst/>
          </a:prstGeom>
          <a:noFill/>
          <a:ln cap="flat" cmpd="sng" w="38100">
            <a:solidFill>
              <a:srgbClr val="FF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74"/>
          <p:cNvCxnSpPr>
            <a:stCxn id="360" idx="6"/>
            <a:endCxn id="351" idx="2"/>
          </p:cNvCxnSpPr>
          <p:nvPr/>
        </p:nvCxnSpPr>
        <p:spPr>
          <a:xfrm>
            <a:off x="7851948" y="3533831"/>
            <a:ext cx="2232600" cy="0"/>
          </a:xfrm>
          <a:prstGeom prst="straightConnector1">
            <a:avLst/>
          </a:prstGeom>
          <a:noFill/>
          <a:ln cap="flat" cmpd="sng" w="19050">
            <a:solidFill>
              <a:srgbClr val="FF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63" name="Google Shape;363;p74"/>
          <p:cNvCxnSpPr>
            <a:stCxn id="351" idx="6"/>
            <a:endCxn id="350" idx="2"/>
          </p:cNvCxnSpPr>
          <p:nvPr/>
        </p:nvCxnSpPr>
        <p:spPr>
          <a:xfrm>
            <a:off x="12014750" y="3533831"/>
            <a:ext cx="2524800" cy="0"/>
          </a:xfrm>
          <a:prstGeom prst="straightConnector1">
            <a:avLst/>
          </a:prstGeom>
          <a:noFill/>
          <a:ln cap="flat" cmpd="sng" w="19050">
            <a:solidFill>
              <a:srgbClr val="FF5959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364" name="Google Shape;364;p74"/>
          <p:cNvGrpSpPr/>
          <p:nvPr/>
        </p:nvGrpSpPr>
        <p:grpSpPr>
          <a:xfrm>
            <a:off x="396826" y="9368874"/>
            <a:ext cx="615600" cy="616154"/>
            <a:chOff x="198413" y="4680225"/>
            <a:chExt cx="307800" cy="307800"/>
          </a:xfrm>
        </p:grpSpPr>
        <p:sp>
          <p:nvSpPr>
            <p:cNvPr id="365" name="Google Shape;365;p74"/>
            <p:cNvSpPr/>
            <p:nvPr/>
          </p:nvSpPr>
          <p:spPr>
            <a:xfrm>
              <a:off x="198413" y="4680225"/>
              <a:ext cx="307800" cy="307800"/>
            </a:xfrm>
            <a:prstGeom prst="ellipse">
              <a:avLst/>
            </a:prstGeom>
            <a:solidFill>
              <a:srgbClr val="FFFFFF">
                <a:alpha val="6270"/>
              </a:srgbClr>
            </a:solidFill>
            <a:ln>
              <a:noFill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366" name="Google Shape;366;p74"/>
            <p:cNvGrpSpPr/>
            <p:nvPr/>
          </p:nvGrpSpPr>
          <p:grpSpPr>
            <a:xfrm>
              <a:off x="277557" y="4759349"/>
              <a:ext cx="149542" cy="149539"/>
              <a:chOff x="238125" y="2296425"/>
              <a:chExt cx="1124375" cy="1124350"/>
            </a:xfrm>
          </p:grpSpPr>
          <p:sp>
            <p:nvSpPr>
              <p:cNvPr id="367" name="Google Shape;367;p74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178900" lIns="178900" spcFirstLastPara="1" rIns="178900" wrap="square" tIns="178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r>
                  <a:t/>
                </a:r>
                <a:endParaRPr b="0" i="0" sz="27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74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178900" lIns="178900" spcFirstLastPara="1" rIns="178900" wrap="square" tIns="178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t/>
                </a:r>
                <a:endParaRPr b="0" i="0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69" name="Google Shape;369;p74"/>
          <p:cNvSpPr/>
          <p:nvPr/>
        </p:nvSpPr>
        <p:spPr>
          <a:xfrm>
            <a:off x="1883725" y="4753583"/>
            <a:ext cx="1806600" cy="564600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FF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Acquire</a:t>
            </a:r>
            <a:endParaRPr sz="2400">
              <a:solidFill>
                <a:schemeClr val="lt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70" name="Google Shape;370;p74"/>
          <p:cNvSpPr/>
          <p:nvPr/>
        </p:nvSpPr>
        <p:spPr>
          <a:xfrm>
            <a:off x="4445800" y="3203966"/>
            <a:ext cx="640200" cy="640800"/>
          </a:xfrm>
          <a:prstGeom prst="ellipse">
            <a:avLst/>
          </a:prstGeom>
          <a:solidFill>
            <a:srgbClr val="FF5959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71" name="Google Shape;371;p74" title="righ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825" y="3213413"/>
            <a:ext cx="640200" cy="64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74"/>
          <p:cNvSpPr/>
          <p:nvPr/>
        </p:nvSpPr>
        <p:spPr>
          <a:xfrm>
            <a:off x="8600000" y="3213424"/>
            <a:ext cx="640200" cy="640800"/>
          </a:xfrm>
          <a:prstGeom prst="ellipse">
            <a:avLst/>
          </a:prstGeom>
          <a:solidFill>
            <a:srgbClr val="FF5959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73" name="Google Shape;373;p74" title="righ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00000" y="3213413"/>
            <a:ext cx="640200" cy="64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74"/>
          <p:cNvSpPr/>
          <p:nvPr/>
        </p:nvSpPr>
        <p:spPr>
          <a:xfrm>
            <a:off x="12779650" y="3213424"/>
            <a:ext cx="640200" cy="640800"/>
          </a:xfrm>
          <a:prstGeom prst="ellipse">
            <a:avLst/>
          </a:prstGeom>
          <a:solidFill>
            <a:srgbClr val="FF5959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75" name="Google Shape;375;p74" title="righ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79675" y="3203980"/>
            <a:ext cx="640200" cy="64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74"/>
          <p:cNvSpPr/>
          <p:nvPr/>
        </p:nvSpPr>
        <p:spPr>
          <a:xfrm>
            <a:off x="5793648" y="4753583"/>
            <a:ext cx="2186400" cy="564600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FF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Synthesize</a:t>
            </a:r>
            <a:endParaRPr sz="2400">
              <a:solidFill>
                <a:schemeClr val="lt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77" name="Google Shape;377;p74"/>
          <p:cNvSpPr/>
          <p:nvPr/>
        </p:nvSpPr>
        <p:spPr>
          <a:xfrm>
            <a:off x="9956450" y="4753583"/>
            <a:ext cx="2186400" cy="564600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FF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Weaponize</a:t>
            </a:r>
            <a:endParaRPr sz="2400">
              <a:solidFill>
                <a:schemeClr val="lt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78" name="Google Shape;378;p74"/>
          <p:cNvSpPr/>
          <p:nvPr/>
        </p:nvSpPr>
        <p:spPr>
          <a:xfrm>
            <a:off x="14411325" y="4753583"/>
            <a:ext cx="2186400" cy="564600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FF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Execute</a:t>
            </a:r>
            <a:endParaRPr sz="2400">
              <a:solidFill>
                <a:schemeClr val="lt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grpSp>
        <p:nvGrpSpPr>
          <p:cNvPr id="379" name="Google Shape;379;p74"/>
          <p:cNvGrpSpPr/>
          <p:nvPr/>
        </p:nvGrpSpPr>
        <p:grpSpPr>
          <a:xfrm>
            <a:off x="1314325" y="7540355"/>
            <a:ext cx="2945400" cy="1368631"/>
            <a:chOff x="635000" y="3725375"/>
            <a:chExt cx="1472700" cy="683700"/>
          </a:xfrm>
        </p:grpSpPr>
        <p:sp>
          <p:nvSpPr>
            <p:cNvPr id="380" name="Google Shape;380;p74"/>
            <p:cNvSpPr/>
            <p:nvPr/>
          </p:nvSpPr>
          <p:spPr>
            <a:xfrm>
              <a:off x="635000" y="3725375"/>
              <a:ext cx="1472700" cy="683700"/>
            </a:xfrm>
            <a:prstGeom prst="roundRect">
              <a:avLst>
                <a:gd fmla="val 7906" name="adj"/>
              </a:avLst>
            </a:prstGeom>
            <a:solidFill>
              <a:srgbClr val="FF5959"/>
            </a:solidFill>
            <a:ln>
              <a:noFill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lt1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        Tools used:</a:t>
              </a:r>
              <a:endParaRPr sz="15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F1C40F"/>
                </a:buClr>
                <a:buSzPts val="1500"/>
                <a:buFont typeface="Arial"/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i="1" lang="en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Zillow • Realtor.com • County GIS</a:t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Social media • LinkedIn • Whitepages</a:t>
              </a:r>
              <a:endParaRPr sz="2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381" name="Google Shape;381;p74" title="repair-tool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43250" y="3773350"/>
              <a:ext cx="156100" cy="156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2" name="Google Shape;382;p74"/>
          <p:cNvGrpSpPr/>
          <p:nvPr/>
        </p:nvGrpSpPr>
        <p:grpSpPr>
          <a:xfrm>
            <a:off x="5382648" y="7540355"/>
            <a:ext cx="3008400" cy="1368631"/>
            <a:chOff x="2688125" y="3725375"/>
            <a:chExt cx="1504200" cy="683700"/>
          </a:xfrm>
        </p:grpSpPr>
        <p:sp>
          <p:nvSpPr>
            <p:cNvPr id="383" name="Google Shape;383;p74"/>
            <p:cNvSpPr/>
            <p:nvPr/>
          </p:nvSpPr>
          <p:spPr>
            <a:xfrm>
              <a:off x="2688125" y="3725375"/>
              <a:ext cx="1504200" cy="683700"/>
            </a:xfrm>
            <a:prstGeom prst="roundRect">
              <a:avLst>
                <a:gd fmla="val 790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        </a:t>
              </a:r>
              <a:r>
                <a:rPr lang="en" sz="1500">
                  <a:solidFill>
                    <a:srgbClr val="FF5959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Tools used:</a:t>
              </a:r>
              <a:endParaRPr sz="1500">
                <a:solidFill>
                  <a:srgbClr val="FF5959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ChatGPT • Claude • Gemini</a:t>
              </a:r>
              <a:endParaRPr i="1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Custom fine-tuned fraud LLMs (dark web)</a:t>
              </a:r>
              <a:endParaRPr i="1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4" name="Google Shape;384;p74" title="repair-tool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800538" y="3773350"/>
              <a:ext cx="156100" cy="156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5" name="Google Shape;385;p74"/>
          <p:cNvGrpSpPr/>
          <p:nvPr/>
        </p:nvGrpSpPr>
        <p:grpSpPr>
          <a:xfrm>
            <a:off x="9482450" y="7540355"/>
            <a:ext cx="3134400" cy="1368631"/>
            <a:chOff x="4741226" y="3725375"/>
            <a:chExt cx="1567200" cy="683700"/>
          </a:xfrm>
        </p:grpSpPr>
        <p:sp>
          <p:nvSpPr>
            <p:cNvPr id="386" name="Google Shape;386;p74"/>
            <p:cNvSpPr/>
            <p:nvPr/>
          </p:nvSpPr>
          <p:spPr>
            <a:xfrm>
              <a:off x="4741226" y="3725375"/>
              <a:ext cx="1567200" cy="683700"/>
            </a:xfrm>
            <a:prstGeom prst="roundRect">
              <a:avLst>
                <a:gd fmla="val 7906" name="adj"/>
              </a:avLst>
            </a:prstGeom>
            <a:solidFill>
              <a:srgbClr val="FF5959"/>
            </a:solidFill>
            <a:ln>
              <a:noFill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lt1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        Tools used:</a:t>
              </a:r>
              <a:endParaRPr sz="15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ElevenLabs (voice) • Midjourney (ID) •HeyGen (video) • GPT-4 (emails)</a:t>
              </a:r>
              <a:endParaRPr i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7" name="Google Shape;387;p74" title="repair-tool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857825" y="3838425"/>
              <a:ext cx="156100" cy="156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8" name="Google Shape;388;p74"/>
          <p:cNvGrpSpPr/>
          <p:nvPr/>
        </p:nvGrpSpPr>
        <p:grpSpPr>
          <a:xfrm>
            <a:off x="13917825" y="7540355"/>
            <a:ext cx="3173400" cy="1368631"/>
            <a:chOff x="6938625" y="3725375"/>
            <a:chExt cx="1586700" cy="683700"/>
          </a:xfrm>
        </p:grpSpPr>
        <p:sp>
          <p:nvSpPr>
            <p:cNvPr id="389" name="Google Shape;389;p74"/>
            <p:cNvSpPr/>
            <p:nvPr/>
          </p:nvSpPr>
          <p:spPr>
            <a:xfrm>
              <a:off x="6938625" y="3725375"/>
              <a:ext cx="1586700" cy="683700"/>
            </a:xfrm>
            <a:prstGeom prst="roundRect">
              <a:avLst>
                <a:gd fmla="val 790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chemeClr val="dk1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        </a:t>
              </a:r>
              <a:r>
                <a:rPr lang="en" sz="1500">
                  <a:solidFill>
                    <a:srgbClr val="FF5959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Tools used:</a:t>
              </a:r>
              <a:endParaRPr sz="1500">
                <a:solidFill>
                  <a:srgbClr val="FF5959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Timed to wire deadline • Urgency tactics • Voice callback confirmation • Spoofed domain</a:t>
              </a:r>
              <a:endParaRPr i="1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0" name="Google Shape;390;p74" title="repair-tool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063850" y="3773350"/>
              <a:ext cx="156100" cy="156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91" name="Google Shape;391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7750" y="2901479"/>
            <a:ext cx="978601" cy="1231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97550" y="3042304"/>
            <a:ext cx="978598" cy="950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7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511300" y="2948892"/>
            <a:ext cx="1096626" cy="1084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7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946328" y="2959114"/>
            <a:ext cx="1096650" cy="1116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5"/>
          <p:cNvSpPr/>
          <p:nvPr/>
        </p:nvSpPr>
        <p:spPr>
          <a:xfrm>
            <a:off x="12641050" y="2942465"/>
            <a:ext cx="5029200" cy="6024000"/>
          </a:xfrm>
          <a:prstGeom prst="roundRect">
            <a:avLst>
              <a:gd fmla="val 3968" name="adj"/>
            </a:avLst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0" name="Google Shape;400;p75"/>
          <p:cNvSpPr/>
          <p:nvPr/>
        </p:nvSpPr>
        <p:spPr>
          <a:xfrm>
            <a:off x="6757350" y="2942465"/>
            <a:ext cx="5029200" cy="6024000"/>
          </a:xfrm>
          <a:prstGeom prst="roundRect">
            <a:avLst>
              <a:gd fmla="val 3968" name="adj"/>
            </a:avLst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1" name="Google Shape;401;p75"/>
          <p:cNvSpPr/>
          <p:nvPr/>
        </p:nvSpPr>
        <p:spPr>
          <a:xfrm>
            <a:off x="892200" y="2942465"/>
            <a:ext cx="5029200" cy="6024000"/>
          </a:xfrm>
          <a:prstGeom prst="roundRect">
            <a:avLst>
              <a:gd fmla="val 3968" name="adj"/>
            </a:avLst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2" name="Google Shape;402;p75"/>
          <p:cNvSpPr txBox="1"/>
          <p:nvPr/>
        </p:nvSpPr>
        <p:spPr>
          <a:xfrm>
            <a:off x="797050" y="60804"/>
            <a:ext cx="15820200" cy="13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4800">
                <a:solidFill>
                  <a:schemeClr val="lt1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The Trifecta of Social Engineering</a:t>
            </a:r>
            <a:endParaRPr b="0" i="0" sz="4800" u="none" cap="none" strike="noStrike">
              <a:solidFill>
                <a:schemeClr val="lt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03" name="Google Shape;403;p75"/>
          <p:cNvSpPr/>
          <p:nvPr/>
        </p:nvSpPr>
        <p:spPr>
          <a:xfrm>
            <a:off x="797050" y="1205097"/>
            <a:ext cx="16459200" cy="564600"/>
          </a:xfrm>
          <a:prstGeom prst="roundRect">
            <a:avLst>
              <a:gd fmla="val 5135" name="adj"/>
            </a:avLst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What it looks like when it’s real - not theoretical.</a:t>
            </a:r>
            <a:endParaRPr b="0" i="0" sz="30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04" name="Google Shape;404;p75"/>
          <p:cNvSpPr/>
          <p:nvPr/>
        </p:nvSpPr>
        <p:spPr>
          <a:xfrm>
            <a:off x="892200" y="3768598"/>
            <a:ext cx="5087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i="0" lang="en" sz="2400" u="none" cap="none" strike="noStrike">
                <a:solidFill>
                  <a:srgbClr val="FFFFFF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Deepfake Video</a:t>
            </a:r>
            <a:endParaRPr i="0" sz="2400" u="none" cap="none" strike="noStrike">
              <a:solidFill>
                <a:srgbClr val="000000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05" name="Google Shape;405;p75"/>
          <p:cNvSpPr/>
          <p:nvPr/>
        </p:nvSpPr>
        <p:spPr>
          <a:xfrm>
            <a:off x="1180900" y="6554137"/>
            <a:ext cx="4478400" cy="155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i="0" lang="en" sz="1500" u="none" cap="none" strike="noStrike">
                <a:solidFill>
                  <a:srgbClr val="D7DEE2"/>
                </a:solidFill>
                <a:latin typeface="Inter"/>
                <a:ea typeface="Inter"/>
                <a:cs typeface="Inter"/>
                <a:sym typeface="Inter"/>
              </a:rPr>
              <a:t>Criminals use a single image from your website or LinkedIn to generate a convincing deepfake video impersonating you in a wire instruction confirmation call.</a:t>
            </a:r>
            <a:endParaRPr i="0" sz="1500" u="none" cap="none" strike="noStrike">
              <a:solidFill>
                <a:srgbClr val="D7DEE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6" name="Google Shape;406;p75"/>
          <p:cNvSpPr/>
          <p:nvPr/>
        </p:nvSpPr>
        <p:spPr>
          <a:xfrm>
            <a:off x="6766535" y="4608410"/>
            <a:ext cx="5029200" cy="512400"/>
          </a:xfrm>
          <a:prstGeom prst="rect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B848"/>
              </a:buClr>
              <a:buSzPts val="1800"/>
              <a:buFont typeface="Arial"/>
              <a:buNone/>
            </a:pPr>
            <a:r>
              <a:rPr i="0" lang="en" sz="180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 seconds of audio</a:t>
            </a:r>
            <a:endParaRPr i="0" sz="1800" u="none" cap="none" strike="noStrike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07" name="Google Shape;407;p75"/>
          <p:cNvSpPr/>
          <p:nvPr/>
        </p:nvSpPr>
        <p:spPr>
          <a:xfrm>
            <a:off x="6766535" y="5194147"/>
            <a:ext cx="5029200" cy="512400"/>
          </a:xfrm>
          <a:prstGeom prst="rect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B848"/>
              </a:buClr>
              <a:buSzPts val="1800"/>
              <a:buFont typeface="Arial"/>
              <a:buNone/>
            </a:pPr>
            <a:r>
              <a:rPr i="0" lang="en" sz="180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99% match accuracy</a:t>
            </a:r>
            <a:endParaRPr i="0" sz="1800" u="none" cap="none" strike="noStrike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08" name="Google Shape;408;p75"/>
          <p:cNvSpPr/>
          <p:nvPr/>
        </p:nvSpPr>
        <p:spPr>
          <a:xfrm>
            <a:off x="6766535" y="5779883"/>
            <a:ext cx="5029200" cy="512400"/>
          </a:xfrm>
          <a:prstGeom prst="rect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B848"/>
              </a:buClr>
              <a:buSzPts val="1800"/>
              <a:buFont typeface="Arial"/>
              <a:buNone/>
            </a:pPr>
            <a:r>
              <a:rPr i="0" lang="en" sz="180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$0 cost with free tools</a:t>
            </a:r>
            <a:endParaRPr i="0" sz="1800" u="none" cap="none" strike="noStrike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09" name="Google Shape;409;p75"/>
          <p:cNvSpPr/>
          <p:nvPr/>
        </p:nvSpPr>
        <p:spPr>
          <a:xfrm>
            <a:off x="6971050" y="6554137"/>
            <a:ext cx="4543200" cy="13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D7DEE2"/>
                </a:solidFill>
                <a:latin typeface="Calibri"/>
                <a:ea typeface="Calibri"/>
                <a:cs typeface="Calibri"/>
                <a:sym typeface="Calibri"/>
              </a:rPr>
              <a:t>With as little as 3 seconds of audio — from a YouTube video, podcast, or voicemail — AI can clone a voice convincingly enough to pass a phone verification call.</a:t>
            </a:r>
            <a:endParaRPr b="0" i="0" sz="1700" u="none" cap="none" strike="noStrike">
              <a:solidFill>
                <a:srgbClr val="D7DEE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75"/>
          <p:cNvSpPr/>
          <p:nvPr/>
        </p:nvSpPr>
        <p:spPr>
          <a:xfrm>
            <a:off x="12618720" y="4640541"/>
            <a:ext cx="5029200" cy="512400"/>
          </a:xfrm>
          <a:prstGeom prst="rect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B848"/>
              </a:buClr>
              <a:buSzPts val="1800"/>
              <a:buFont typeface="Arial"/>
              <a:buNone/>
            </a:pPr>
            <a:r>
              <a:rPr i="0" lang="en" sz="1800" u="none" cap="none" strike="noStrike">
                <a:solidFill>
                  <a:schemeClr val="lt1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AI-generated ID docs</a:t>
            </a:r>
            <a:endParaRPr i="0" sz="1800" u="none" cap="none" strike="noStrike">
              <a:solidFill>
                <a:schemeClr val="lt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11" name="Google Shape;411;p75"/>
          <p:cNvSpPr/>
          <p:nvPr/>
        </p:nvSpPr>
        <p:spPr>
          <a:xfrm>
            <a:off x="12618720" y="5226277"/>
            <a:ext cx="5029200" cy="512400"/>
          </a:xfrm>
          <a:prstGeom prst="rect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B848"/>
              </a:buClr>
              <a:buSzPts val="1800"/>
              <a:buFont typeface="Arial"/>
              <a:buNone/>
            </a:pPr>
            <a:r>
              <a:rPr i="0" lang="en" sz="180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Credit history fabricated</a:t>
            </a:r>
            <a:endParaRPr i="0" sz="1800" u="none" cap="none" strike="noStrike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12" name="Google Shape;412;p75"/>
          <p:cNvSpPr/>
          <p:nvPr/>
        </p:nvSpPr>
        <p:spPr>
          <a:xfrm>
            <a:off x="12618720" y="5812014"/>
            <a:ext cx="5029200" cy="512400"/>
          </a:xfrm>
          <a:prstGeom prst="rect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B848"/>
              </a:buClr>
              <a:buSzPts val="1800"/>
              <a:buFont typeface="Arial"/>
              <a:buNone/>
            </a:pPr>
            <a:r>
              <a:rPr i="0" lang="en" sz="1800" u="none" cap="none" strike="noStrike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Passes basic KYC checks</a:t>
            </a:r>
            <a:endParaRPr i="0" sz="1800" u="none" cap="none" strike="noStrike">
              <a:solidFill>
                <a:schemeClr val="lt1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13" name="Google Shape;413;p75"/>
          <p:cNvSpPr/>
          <p:nvPr/>
        </p:nvSpPr>
        <p:spPr>
          <a:xfrm>
            <a:off x="12756950" y="6554137"/>
            <a:ext cx="4750200" cy="11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0" i="0" lang="en" sz="1700" u="none" cap="none" strike="noStrike">
                <a:solidFill>
                  <a:srgbClr val="D7DEE2"/>
                </a:solidFill>
                <a:latin typeface="Calibri"/>
                <a:ea typeface="Calibri"/>
                <a:cs typeface="Calibri"/>
                <a:sym typeface="Calibri"/>
              </a:rPr>
              <a:t>AI can generate photorealistic driver's licenses, passports, and financial documents. Synthetic identity fraud is the fastest-growing form of financial crime.</a:t>
            </a:r>
            <a:endParaRPr b="0" i="0" sz="1700" u="none" cap="none" strike="noStrike">
              <a:solidFill>
                <a:srgbClr val="D7DEE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75"/>
          <p:cNvSpPr/>
          <p:nvPr/>
        </p:nvSpPr>
        <p:spPr>
          <a:xfrm>
            <a:off x="2286850" y="9345755"/>
            <a:ext cx="134796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" sz="17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Combined, these three tools create a fraud attempt that is indistinguishable from a legitimate transaction communication.</a:t>
            </a:r>
            <a:endParaRPr i="0" sz="17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415" name="Google Shape;415;p75"/>
          <p:cNvGrpSpPr/>
          <p:nvPr/>
        </p:nvGrpSpPr>
        <p:grpSpPr>
          <a:xfrm>
            <a:off x="396826" y="9368874"/>
            <a:ext cx="615600" cy="616154"/>
            <a:chOff x="198413" y="4680225"/>
            <a:chExt cx="307800" cy="307800"/>
          </a:xfrm>
        </p:grpSpPr>
        <p:sp>
          <p:nvSpPr>
            <p:cNvPr id="416" name="Google Shape;416;p75"/>
            <p:cNvSpPr/>
            <p:nvPr/>
          </p:nvSpPr>
          <p:spPr>
            <a:xfrm>
              <a:off x="198413" y="4680225"/>
              <a:ext cx="307800" cy="307800"/>
            </a:xfrm>
            <a:prstGeom prst="ellipse">
              <a:avLst/>
            </a:prstGeom>
            <a:solidFill>
              <a:srgbClr val="FFFFFF">
                <a:alpha val="6270"/>
              </a:srgbClr>
            </a:solidFill>
            <a:ln>
              <a:noFill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417" name="Google Shape;417;p75"/>
            <p:cNvGrpSpPr/>
            <p:nvPr/>
          </p:nvGrpSpPr>
          <p:grpSpPr>
            <a:xfrm>
              <a:off x="277557" y="4759349"/>
              <a:ext cx="149542" cy="149539"/>
              <a:chOff x="238125" y="2296425"/>
              <a:chExt cx="1124375" cy="1124350"/>
            </a:xfrm>
          </p:grpSpPr>
          <p:sp>
            <p:nvSpPr>
              <p:cNvPr id="418" name="Google Shape;418;p75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178900" lIns="178900" spcFirstLastPara="1" rIns="178900" wrap="square" tIns="178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r>
                  <a:t/>
                </a:r>
                <a:endParaRPr b="0" i="0" sz="27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" name="Google Shape;419;p75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178900" lIns="178900" spcFirstLastPara="1" rIns="178900" wrap="square" tIns="178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t/>
                </a:r>
                <a:endParaRPr b="0" i="0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20" name="Google Shape;420;p75"/>
          <p:cNvSpPr/>
          <p:nvPr/>
        </p:nvSpPr>
        <p:spPr>
          <a:xfrm>
            <a:off x="2629500" y="2143605"/>
            <a:ext cx="1554600" cy="1556100"/>
          </a:xfrm>
          <a:prstGeom prst="ellipse">
            <a:avLst/>
          </a:prstGeom>
          <a:solidFill>
            <a:srgbClr val="FF5959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1" name="Google Shape;421;p75"/>
          <p:cNvSpPr/>
          <p:nvPr/>
        </p:nvSpPr>
        <p:spPr>
          <a:xfrm>
            <a:off x="914350" y="4567924"/>
            <a:ext cx="5029200" cy="512400"/>
          </a:xfrm>
          <a:prstGeom prst="rect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B848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Generated in minutes</a:t>
            </a:r>
            <a:endParaRPr i="0" sz="18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2" name="Google Shape;422;p75"/>
          <p:cNvSpPr/>
          <p:nvPr/>
        </p:nvSpPr>
        <p:spPr>
          <a:xfrm>
            <a:off x="914350" y="5153661"/>
            <a:ext cx="5029200" cy="512400"/>
          </a:xfrm>
          <a:prstGeom prst="rect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B848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From a single photo</a:t>
            </a:r>
            <a:endParaRPr i="0" sz="18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3" name="Google Shape;423;p75"/>
          <p:cNvSpPr/>
          <p:nvPr/>
        </p:nvSpPr>
        <p:spPr>
          <a:xfrm>
            <a:off x="914350" y="5739397"/>
            <a:ext cx="5029200" cy="512400"/>
          </a:xfrm>
          <a:prstGeom prst="rect">
            <a:avLst/>
          </a:prstGeom>
          <a:solidFill>
            <a:srgbClr val="FFFFFF">
              <a:alpha val="1456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B848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Pennies per video</a:t>
            </a:r>
            <a:endParaRPr i="0" sz="1800" u="none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4" name="Google Shape;424;p75"/>
          <p:cNvSpPr/>
          <p:nvPr/>
        </p:nvSpPr>
        <p:spPr>
          <a:xfrm>
            <a:off x="8494650" y="2143605"/>
            <a:ext cx="1554600" cy="1556100"/>
          </a:xfrm>
          <a:prstGeom prst="ellipse">
            <a:avLst/>
          </a:prstGeom>
          <a:solidFill>
            <a:srgbClr val="212A3D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5" name="Google Shape;425;p75"/>
          <p:cNvSpPr/>
          <p:nvPr/>
        </p:nvSpPr>
        <p:spPr>
          <a:xfrm rot="10800000">
            <a:off x="890800" y="8070956"/>
            <a:ext cx="5029200" cy="8811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6" name="Google Shape;426;p75"/>
          <p:cNvSpPr/>
          <p:nvPr/>
        </p:nvSpPr>
        <p:spPr>
          <a:xfrm>
            <a:off x="1275900" y="8218654"/>
            <a:ext cx="4235400" cy="5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1C40F"/>
              </a:buClr>
              <a:buSzPts val="1500"/>
              <a:buFont typeface="Arial"/>
              <a:buNone/>
            </a:pPr>
            <a:r>
              <a:rPr i="1" lang="en" sz="15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MIT Media Lab 2025: Deepfake generation time dropped 94% in 24 months</a:t>
            </a:r>
            <a:endParaRPr i="0" sz="15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7" name="Google Shape;427;p75"/>
          <p:cNvSpPr/>
          <p:nvPr/>
        </p:nvSpPr>
        <p:spPr>
          <a:xfrm>
            <a:off x="6748600" y="3768598"/>
            <a:ext cx="5087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" sz="2400">
                <a:solidFill>
                  <a:srgbClr val="FFFFFF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Voice Cloning</a:t>
            </a:r>
            <a:endParaRPr i="0" sz="2400" u="none" cap="none" strike="noStrike">
              <a:solidFill>
                <a:srgbClr val="000000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28" name="Google Shape;428;p75"/>
          <p:cNvSpPr/>
          <p:nvPr/>
        </p:nvSpPr>
        <p:spPr>
          <a:xfrm rot="10800000">
            <a:off x="6766625" y="8070956"/>
            <a:ext cx="5029200" cy="8811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9" name="Google Shape;429;p75"/>
          <p:cNvSpPr/>
          <p:nvPr/>
        </p:nvSpPr>
        <p:spPr>
          <a:xfrm>
            <a:off x="7195000" y="8218654"/>
            <a:ext cx="4152600" cy="5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1C40F"/>
              </a:buClr>
              <a:buSzPts val="1500"/>
              <a:buFont typeface="Arial"/>
              <a:buNone/>
            </a:pPr>
            <a:r>
              <a:rPr i="1"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ElevenLabs, Resemble AI, and open-source tools are freely available</a:t>
            </a:r>
            <a:endParaRPr i="1"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0" name="Google Shape;430;p75"/>
          <p:cNvSpPr/>
          <p:nvPr/>
        </p:nvSpPr>
        <p:spPr>
          <a:xfrm>
            <a:off x="12641050" y="3768598"/>
            <a:ext cx="50292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" sz="2400">
                <a:solidFill>
                  <a:srgbClr val="FFFFFF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Synthetic Identity</a:t>
            </a:r>
            <a:endParaRPr i="0" sz="2400" u="none" cap="none" strike="noStrike">
              <a:solidFill>
                <a:srgbClr val="000000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31" name="Google Shape;431;p75"/>
          <p:cNvSpPr/>
          <p:nvPr/>
        </p:nvSpPr>
        <p:spPr>
          <a:xfrm>
            <a:off x="14378350" y="2143605"/>
            <a:ext cx="1554600" cy="1556100"/>
          </a:xfrm>
          <a:prstGeom prst="ellipse">
            <a:avLst/>
          </a:prstGeom>
          <a:solidFill>
            <a:srgbClr val="FF5959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2" name="Google Shape;432;p75"/>
          <p:cNvSpPr/>
          <p:nvPr/>
        </p:nvSpPr>
        <p:spPr>
          <a:xfrm rot="10800000">
            <a:off x="12641075" y="8070956"/>
            <a:ext cx="5029200" cy="8811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3" name="Google Shape;433;p75"/>
          <p:cNvSpPr/>
          <p:nvPr/>
        </p:nvSpPr>
        <p:spPr>
          <a:xfrm>
            <a:off x="13016600" y="8033089"/>
            <a:ext cx="4309200" cy="88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1C40F"/>
              </a:buClr>
              <a:buSzPts val="1500"/>
              <a:buFont typeface="Arial"/>
              <a:buNone/>
            </a:pPr>
            <a:r>
              <a:rPr i="1" lang="en" sz="15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Deloitte 2025: Synthetic ID fraud projected to reach $23B in U.S. losses by 2030</a:t>
            </a:r>
            <a:endParaRPr i="0" sz="15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34" name="Google Shape;434;p75" title="video-conferen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1575" y="2468944"/>
            <a:ext cx="1127626" cy="112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8628" y="2132373"/>
            <a:ext cx="615600" cy="61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54950" y="2395907"/>
            <a:ext cx="1052547" cy="105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44378" y="2176413"/>
            <a:ext cx="615600" cy="61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75" title="ai-documen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74700" y="2357295"/>
            <a:ext cx="1127601" cy="112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76"/>
          <p:cNvSpPr/>
          <p:nvPr/>
        </p:nvSpPr>
        <p:spPr>
          <a:xfrm>
            <a:off x="6440018" y="1087000"/>
            <a:ext cx="11246400" cy="7282200"/>
          </a:xfrm>
          <a:prstGeom prst="roundRect">
            <a:avLst>
              <a:gd fmla="val 5805" name="adj"/>
            </a:avLst>
          </a:prstGeom>
          <a:solidFill>
            <a:srgbClr val="FFFFFF"/>
          </a:solidFill>
          <a:ln cap="flat" cmpd="sng" w="19050">
            <a:solidFill>
              <a:srgbClr val="F468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76"/>
          <p:cNvSpPr txBox="1"/>
          <p:nvPr/>
        </p:nvSpPr>
        <p:spPr>
          <a:xfrm>
            <a:off x="498218" y="877363"/>
            <a:ext cx="56652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" sz="4800" u="none" cap="none" strike="noStrike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Incidents involving </a:t>
            </a:r>
            <a:r>
              <a:rPr b="1" i="0" lang="en" sz="4800" u="none" cap="none" strike="noStrike">
                <a:solidFill>
                  <a:srgbClr val="FE0707"/>
                </a:solidFill>
                <a:latin typeface="Figtree"/>
                <a:ea typeface="Figtree"/>
                <a:cs typeface="Figtree"/>
                <a:sym typeface="Figtree"/>
              </a:rPr>
              <a:t>deepfake video</a:t>
            </a:r>
            <a:r>
              <a:rPr b="1" i="0" lang="en" sz="4800" u="none" cap="none" strike="noStrike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 now dominate</a:t>
            </a:r>
            <a:endParaRPr b="1" i="0" sz="4800" u="none" cap="none" strike="noStrike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445" name="Google Shape;445;p76"/>
          <p:cNvSpPr txBox="1"/>
          <p:nvPr/>
        </p:nvSpPr>
        <p:spPr>
          <a:xfrm>
            <a:off x="498218" y="3779493"/>
            <a:ext cx="49164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Deepfake-enabled fraud and social engineering attacks now outnumber all other AI incident types combined</a:t>
            </a:r>
            <a:endParaRPr b="0" i="0" sz="28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6" name="Google Shape;446;p76"/>
          <p:cNvSpPr txBox="1"/>
          <p:nvPr/>
        </p:nvSpPr>
        <p:spPr>
          <a:xfrm>
            <a:off x="9230596" y="8369301"/>
            <a:ext cx="5665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Source:</a:t>
            </a:r>
            <a:r>
              <a:rPr b="0" i="0" lang="en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MIT AI Incident Tracker (as reported by Time Magazine)</a:t>
            </a:r>
            <a:endParaRPr b="0" i="0" sz="2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7" name="Google Shape;447;p76"/>
          <p:cNvSpPr txBox="1"/>
          <p:nvPr/>
        </p:nvSpPr>
        <p:spPr>
          <a:xfrm>
            <a:off x="7121388" y="7426411"/>
            <a:ext cx="11028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2018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8" name="Google Shape;448;p76"/>
          <p:cNvSpPr txBox="1"/>
          <p:nvPr/>
        </p:nvSpPr>
        <p:spPr>
          <a:xfrm>
            <a:off x="8526624" y="7426411"/>
            <a:ext cx="9768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2019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9" name="Google Shape;449;p76"/>
          <p:cNvSpPr txBox="1"/>
          <p:nvPr/>
        </p:nvSpPr>
        <p:spPr>
          <a:xfrm>
            <a:off x="9757464" y="7426411"/>
            <a:ext cx="11028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2020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0" name="Google Shape;450;p76"/>
          <p:cNvSpPr txBox="1"/>
          <p:nvPr/>
        </p:nvSpPr>
        <p:spPr>
          <a:xfrm>
            <a:off x="11150082" y="7426411"/>
            <a:ext cx="9768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2021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1" name="Google Shape;451;p76"/>
          <p:cNvSpPr txBox="1"/>
          <p:nvPr/>
        </p:nvSpPr>
        <p:spPr>
          <a:xfrm>
            <a:off x="12500876" y="7426411"/>
            <a:ext cx="9768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2022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452" name="Google Shape;452;p76"/>
          <p:cNvCxnSpPr/>
          <p:nvPr/>
        </p:nvCxnSpPr>
        <p:spPr>
          <a:xfrm rot="10800000">
            <a:off x="7464068" y="2516500"/>
            <a:ext cx="1800" cy="5041500"/>
          </a:xfrm>
          <a:prstGeom prst="straightConnector1">
            <a:avLst/>
          </a:prstGeom>
          <a:noFill/>
          <a:ln cap="flat" cmpd="sng" w="19050">
            <a:solidFill>
              <a:srgbClr val="EDF7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3" name="Google Shape;453;p76"/>
          <p:cNvSpPr txBox="1"/>
          <p:nvPr/>
        </p:nvSpPr>
        <p:spPr>
          <a:xfrm>
            <a:off x="6712686" y="7191473"/>
            <a:ext cx="7476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0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4" name="Google Shape;454;p76"/>
          <p:cNvSpPr txBox="1"/>
          <p:nvPr/>
        </p:nvSpPr>
        <p:spPr>
          <a:xfrm>
            <a:off x="6712686" y="6290858"/>
            <a:ext cx="7476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40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5" name="Google Shape;455;p76"/>
          <p:cNvSpPr txBox="1"/>
          <p:nvPr/>
        </p:nvSpPr>
        <p:spPr>
          <a:xfrm>
            <a:off x="6712686" y="5362818"/>
            <a:ext cx="7476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80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6" name="Google Shape;456;p76"/>
          <p:cNvSpPr txBox="1"/>
          <p:nvPr/>
        </p:nvSpPr>
        <p:spPr>
          <a:xfrm>
            <a:off x="6638310" y="4514378"/>
            <a:ext cx="8394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120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7" name="Google Shape;457;p76"/>
          <p:cNvSpPr txBox="1"/>
          <p:nvPr/>
        </p:nvSpPr>
        <p:spPr>
          <a:xfrm>
            <a:off x="6357568" y="2658779"/>
            <a:ext cx="11028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200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8" name="Google Shape;458;p76"/>
          <p:cNvSpPr txBox="1"/>
          <p:nvPr/>
        </p:nvSpPr>
        <p:spPr>
          <a:xfrm>
            <a:off x="6357568" y="3543945"/>
            <a:ext cx="11028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160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9" name="Google Shape;459;p76"/>
          <p:cNvSpPr txBox="1"/>
          <p:nvPr/>
        </p:nvSpPr>
        <p:spPr>
          <a:xfrm>
            <a:off x="13762268" y="7426411"/>
            <a:ext cx="10440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2023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0" name="Google Shape;460;p76"/>
          <p:cNvSpPr txBox="1"/>
          <p:nvPr/>
        </p:nvSpPr>
        <p:spPr>
          <a:xfrm>
            <a:off x="15135554" y="7426411"/>
            <a:ext cx="9768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2024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1" name="Google Shape;461;p76"/>
          <p:cNvSpPr txBox="1"/>
          <p:nvPr/>
        </p:nvSpPr>
        <p:spPr>
          <a:xfrm>
            <a:off x="16363984" y="7426411"/>
            <a:ext cx="976800" cy="6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7900" lIns="177900" spcFirstLastPara="1" rIns="177900" wrap="square" tIns="177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2025</a:t>
            </a:r>
            <a:endParaRPr b="0" i="0" sz="19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2" name="Google Shape;462;p76"/>
          <p:cNvSpPr/>
          <p:nvPr/>
        </p:nvSpPr>
        <p:spPr>
          <a:xfrm>
            <a:off x="7473018" y="1650951"/>
            <a:ext cx="215400" cy="215700"/>
          </a:xfrm>
          <a:prstGeom prst="ellipse">
            <a:avLst/>
          </a:prstGeom>
          <a:solidFill>
            <a:srgbClr val="FF5959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76"/>
          <p:cNvSpPr txBox="1"/>
          <p:nvPr/>
        </p:nvSpPr>
        <p:spPr>
          <a:xfrm>
            <a:off x="7688418" y="1431756"/>
            <a:ext cx="3430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Deepfake Video Generation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76"/>
          <p:cNvSpPr/>
          <p:nvPr/>
        </p:nvSpPr>
        <p:spPr>
          <a:xfrm>
            <a:off x="10556618" y="1669868"/>
            <a:ext cx="215400" cy="215700"/>
          </a:xfrm>
          <a:prstGeom prst="ellipse">
            <a:avLst/>
          </a:prstGeom>
          <a:solidFill>
            <a:srgbClr val="FFD9D9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76"/>
          <p:cNvSpPr txBox="1"/>
          <p:nvPr/>
        </p:nvSpPr>
        <p:spPr>
          <a:xfrm>
            <a:off x="10703718" y="1450673"/>
            <a:ext cx="1120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Chatbot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76"/>
          <p:cNvSpPr/>
          <p:nvPr/>
        </p:nvSpPr>
        <p:spPr>
          <a:xfrm>
            <a:off x="11901218" y="1688785"/>
            <a:ext cx="215400" cy="215700"/>
          </a:xfrm>
          <a:prstGeom prst="ellipse">
            <a:avLst/>
          </a:prstGeom>
          <a:solidFill>
            <a:srgbClr val="156EBC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76"/>
          <p:cNvSpPr txBox="1"/>
          <p:nvPr/>
        </p:nvSpPr>
        <p:spPr>
          <a:xfrm>
            <a:off x="12048318" y="1469590"/>
            <a:ext cx="225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Autonomous Driving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76"/>
          <p:cNvSpPr/>
          <p:nvPr/>
        </p:nvSpPr>
        <p:spPr>
          <a:xfrm>
            <a:off x="14307918" y="1707701"/>
            <a:ext cx="215400" cy="215700"/>
          </a:xfrm>
          <a:prstGeom prst="ellipse">
            <a:avLst/>
          </a:prstGeom>
          <a:solidFill>
            <a:srgbClr val="D39FF5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76"/>
          <p:cNvSpPr txBox="1"/>
          <p:nvPr/>
        </p:nvSpPr>
        <p:spPr>
          <a:xfrm>
            <a:off x="14455018" y="1488507"/>
            <a:ext cx="225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Voice Generation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76"/>
          <p:cNvSpPr/>
          <p:nvPr/>
        </p:nvSpPr>
        <p:spPr>
          <a:xfrm>
            <a:off x="7464218" y="2041968"/>
            <a:ext cx="215400" cy="215700"/>
          </a:xfrm>
          <a:prstGeom prst="ellipse">
            <a:avLst/>
          </a:prstGeom>
          <a:solidFill>
            <a:srgbClr val="65DF99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76"/>
          <p:cNvSpPr txBox="1"/>
          <p:nvPr/>
        </p:nvSpPr>
        <p:spPr>
          <a:xfrm>
            <a:off x="7679618" y="1841690"/>
            <a:ext cx="3430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 Generation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76"/>
          <p:cNvSpPr/>
          <p:nvPr/>
        </p:nvSpPr>
        <p:spPr>
          <a:xfrm>
            <a:off x="9701718" y="2041968"/>
            <a:ext cx="215400" cy="215700"/>
          </a:xfrm>
          <a:prstGeom prst="ellipse">
            <a:avLst/>
          </a:prstGeom>
          <a:solidFill>
            <a:srgbClr val="2597FA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76"/>
          <p:cNvSpPr txBox="1"/>
          <p:nvPr/>
        </p:nvSpPr>
        <p:spPr>
          <a:xfrm>
            <a:off x="9867880" y="1841690"/>
            <a:ext cx="3430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Face Recognition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76"/>
          <p:cNvSpPr/>
          <p:nvPr/>
        </p:nvSpPr>
        <p:spPr>
          <a:xfrm>
            <a:off x="11967918" y="2041968"/>
            <a:ext cx="215400" cy="215700"/>
          </a:xfrm>
          <a:prstGeom prst="ellipse">
            <a:avLst/>
          </a:prstGeom>
          <a:solidFill>
            <a:srgbClr val="980000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76"/>
          <p:cNvSpPr txBox="1"/>
          <p:nvPr/>
        </p:nvSpPr>
        <p:spPr>
          <a:xfrm>
            <a:off x="12134080" y="1841690"/>
            <a:ext cx="3430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Deepfake Image Generation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6" name="Google Shape;476;p76"/>
          <p:cNvCxnSpPr/>
          <p:nvPr/>
        </p:nvCxnSpPr>
        <p:spPr>
          <a:xfrm>
            <a:off x="7464206" y="7551527"/>
            <a:ext cx="9826200" cy="0"/>
          </a:xfrm>
          <a:prstGeom prst="straightConnector1">
            <a:avLst/>
          </a:prstGeom>
          <a:noFill/>
          <a:ln cap="flat" cmpd="sng" w="19050">
            <a:solidFill>
              <a:srgbClr val="EDF7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7" name="Google Shape;477;p76"/>
          <p:cNvCxnSpPr/>
          <p:nvPr/>
        </p:nvCxnSpPr>
        <p:spPr>
          <a:xfrm>
            <a:off x="7469656" y="6664889"/>
            <a:ext cx="9826200" cy="0"/>
          </a:xfrm>
          <a:prstGeom prst="straightConnector1">
            <a:avLst/>
          </a:prstGeom>
          <a:noFill/>
          <a:ln cap="flat" cmpd="sng" w="19050">
            <a:solidFill>
              <a:srgbClr val="EDF7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8" name="Google Shape;478;p76"/>
          <p:cNvCxnSpPr/>
          <p:nvPr/>
        </p:nvCxnSpPr>
        <p:spPr>
          <a:xfrm>
            <a:off x="7469656" y="5722601"/>
            <a:ext cx="9826200" cy="0"/>
          </a:xfrm>
          <a:prstGeom prst="straightConnector1">
            <a:avLst/>
          </a:prstGeom>
          <a:noFill/>
          <a:ln cap="flat" cmpd="sng" w="19050">
            <a:solidFill>
              <a:srgbClr val="EDF7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9" name="Google Shape;479;p76"/>
          <p:cNvCxnSpPr/>
          <p:nvPr/>
        </p:nvCxnSpPr>
        <p:spPr>
          <a:xfrm>
            <a:off x="7464206" y="4869393"/>
            <a:ext cx="9826200" cy="0"/>
          </a:xfrm>
          <a:prstGeom prst="straightConnector1">
            <a:avLst/>
          </a:prstGeom>
          <a:noFill/>
          <a:ln cap="flat" cmpd="sng" w="19050">
            <a:solidFill>
              <a:srgbClr val="EDF7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80" name="Google Shape;480;p76"/>
          <p:cNvCxnSpPr/>
          <p:nvPr/>
        </p:nvCxnSpPr>
        <p:spPr>
          <a:xfrm>
            <a:off x="7469556" y="3909290"/>
            <a:ext cx="9826200" cy="0"/>
          </a:xfrm>
          <a:prstGeom prst="straightConnector1">
            <a:avLst/>
          </a:prstGeom>
          <a:noFill/>
          <a:ln cap="flat" cmpd="sng" w="19050">
            <a:solidFill>
              <a:srgbClr val="EDF7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81" name="Google Shape;481;p76"/>
          <p:cNvCxnSpPr/>
          <p:nvPr/>
        </p:nvCxnSpPr>
        <p:spPr>
          <a:xfrm>
            <a:off x="7477706" y="3038266"/>
            <a:ext cx="9826200" cy="0"/>
          </a:xfrm>
          <a:prstGeom prst="straightConnector1">
            <a:avLst/>
          </a:prstGeom>
          <a:noFill/>
          <a:ln cap="flat" cmpd="sng" w="19050">
            <a:solidFill>
              <a:srgbClr val="EDF7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2" name="Google Shape;482;p76"/>
          <p:cNvSpPr/>
          <p:nvPr/>
        </p:nvSpPr>
        <p:spPr>
          <a:xfrm>
            <a:off x="7718268" y="7131471"/>
            <a:ext cx="9211350" cy="420078"/>
          </a:xfrm>
          <a:custGeom>
            <a:rect b="b" l="l" r="r" t="t"/>
            <a:pathLst>
              <a:path extrusionOk="0" h="8394" w="184227">
                <a:moveTo>
                  <a:pt x="0" y="8238"/>
                </a:moveTo>
                <a:lnTo>
                  <a:pt x="3" y="4707"/>
                </a:lnTo>
                <a:lnTo>
                  <a:pt x="49792" y="5504"/>
                </a:lnTo>
                <a:lnTo>
                  <a:pt x="103098" y="0"/>
                </a:lnTo>
                <a:lnTo>
                  <a:pt x="129545" y="3853"/>
                </a:lnTo>
                <a:lnTo>
                  <a:pt x="157501" y="3303"/>
                </a:lnTo>
                <a:lnTo>
                  <a:pt x="184227" y="7250"/>
                </a:lnTo>
                <a:lnTo>
                  <a:pt x="184221" y="8394"/>
                </a:lnTo>
                <a:close/>
              </a:path>
            </a:pathLst>
          </a:custGeom>
          <a:solidFill>
            <a:srgbClr val="2E77B5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76"/>
          <p:cNvSpPr/>
          <p:nvPr/>
        </p:nvSpPr>
        <p:spPr>
          <a:xfrm>
            <a:off x="7718434" y="6930945"/>
            <a:ext cx="9211168" cy="563308"/>
          </a:xfrm>
          <a:custGeom>
            <a:rect b="b" l="l" r="r" t="t"/>
            <a:pathLst>
              <a:path extrusionOk="0" h="10860" w="177736">
                <a:moveTo>
                  <a:pt x="0" y="8407"/>
                </a:moveTo>
                <a:lnTo>
                  <a:pt x="0" y="5240"/>
                </a:lnTo>
                <a:lnTo>
                  <a:pt x="47073" y="6746"/>
                </a:lnTo>
                <a:lnTo>
                  <a:pt x="73638" y="6051"/>
                </a:lnTo>
                <a:lnTo>
                  <a:pt x="99788" y="0"/>
                </a:lnTo>
                <a:lnTo>
                  <a:pt x="125387" y="5455"/>
                </a:lnTo>
                <a:lnTo>
                  <a:pt x="151433" y="4779"/>
                </a:lnTo>
                <a:lnTo>
                  <a:pt x="177736" y="9717"/>
                </a:lnTo>
                <a:lnTo>
                  <a:pt x="177736" y="10860"/>
                </a:lnTo>
                <a:lnTo>
                  <a:pt x="152016" y="7135"/>
                </a:lnTo>
                <a:lnTo>
                  <a:pt x="125059" y="7643"/>
                </a:lnTo>
                <a:lnTo>
                  <a:pt x="99447" y="4024"/>
                </a:lnTo>
                <a:lnTo>
                  <a:pt x="47754" y="9273"/>
                </a:lnTo>
                <a:close/>
              </a:path>
            </a:pathLst>
          </a:custGeom>
          <a:solidFill>
            <a:srgbClr val="2597FA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76"/>
          <p:cNvSpPr/>
          <p:nvPr/>
        </p:nvSpPr>
        <p:spPr>
          <a:xfrm>
            <a:off x="7719468" y="6640985"/>
            <a:ext cx="9210600" cy="792763"/>
          </a:xfrm>
          <a:custGeom>
            <a:rect b="b" l="l" r="r" t="t"/>
            <a:pathLst>
              <a:path extrusionOk="0" h="15841" w="184212">
                <a:moveTo>
                  <a:pt x="0" y="11300"/>
                </a:moveTo>
                <a:lnTo>
                  <a:pt x="49300" y="13238"/>
                </a:lnTo>
                <a:lnTo>
                  <a:pt x="76395" y="11993"/>
                </a:lnTo>
                <a:lnTo>
                  <a:pt x="103394" y="5870"/>
                </a:lnTo>
                <a:lnTo>
                  <a:pt x="129907" y="11428"/>
                </a:lnTo>
                <a:lnTo>
                  <a:pt x="156889" y="10749"/>
                </a:lnTo>
                <a:lnTo>
                  <a:pt x="184212" y="15841"/>
                </a:lnTo>
                <a:lnTo>
                  <a:pt x="184212" y="1584"/>
                </a:lnTo>
                <a:lnTo>
                  <a:pt x="156322" y="0"/>
                </a:lnTo>
                <a:lnTo>
                  <a:pt x="129681" y="4525"/>
                </a:lnTo>
                <a:lnTo>
                  <a:pt x="102812" y="2488"/>
                </a:lnTo>
                <a:lnTo>
                  <a:pt x="76282" y="10749"/>
                </a:lnTo>
                <a:lnTo>
                  <a:pt x="48846" y="12672"/>
                </a:lnTo>
                <a:lnTo>
                  <a:pt x="0" y="10704"/>
                </a:lnTo>
                <a:close/>
              </a:path>
            </a:pathLst>
          </a:custGeom>
          <a:solidFill>
            <a:srgbClr val="FFD9D9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76"/>
          <p:cNvSpPr/>
          <p:nvPr/>
        </p:nvSpPr>
        <p:spPr>
          <a:xfrm>
            <a:off x="7718268" y="6336215"/>
            <a:ext cx="9211050" cy="963917"/>
          </a:xfrm>
          <a:custGeom>
            <a:rect b="b" l="l" r="r" t="t"/>
            <a:pathLst>
              <a:path extrusionOk="0" h="19261" w="184221">
                <a:moveTo>
                  <a:pt x="0" y="16842"/>
                </a:moveTo>
                <a:lnTo>
                  <a:pt x="49437" y="19261"/>
                </a:lnTo>
                <a:lnTo>
                  <a:pt x="75870" y="17507"/>
                </a:lnTo>
                <a:lnTo>
                  <a:pt x="102816" y="9096"/>
                </a:lnTo>
                <a:lnTo>
                  <a:pt x="130494" y="10925"/>
                </a:lnTo>
                <a:lnTo>
                  <a:pt x="156415" y="6391"/>
                </a:lnTo>
                <a:lnTo>
                  <a:pt x="184221" y="8130"/>
                </a:lnTo>
                <a:lnTo>
                  <a:pt x="184221" y="0"/>
                </a:lnTo>
                <a:lnTo>
                  <a:pt x="156635" y="28"/>
                </a:lnTo>
                <a:lnTo>
                  <a:pt x="130348" y="6830"/>
                </a:lnTo>
                <a:lnTo>
                  <a:pt x="102918" y="6698"/>
                </a:lnTo>
                <a:lnTo>
                  <a:pt x="75724" y="16848"/>
                </a:lnTo>
                <a:lnTo>
                  <a:pt x="49364" y="17799"/>
                </a:lnTo>
                <a:lnTo>
                  <a:pt x="24" y="1660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76"/>
          <p:cNvSpPr/>
          <p:nvPr/>
        </p:nvSpPr>
        <p:spPr>
          <a:xfrm>
            <a:off x="7719418" y="3866019"/>
            <a:ext cx="9209900" cy="3361322"/>
          </a:xfrm>
          <a:custGeom>
            <a:rect b="b" l="l" r="r" t="t"/>
            <a:pathLst>
              <a:path extrusionOk="0" h="67166" w="184198">
                <a:moveTo>
                  <a:pt x="0" y="66015"/>
                </a:moveTo>
                <a:lnTo>
                  <a:pt x="49550" y="67166"/>
                </a:lnTo>
                <a:lnTo>
                  <a:pt x="76102" y="66194"/>
                </a:lnTo>
                <a:lnTo>
                  <a:pt x="102878" y="56096"/>
                </a:lnTo>
                <a:lnTo>
                  <a:pt x="130401" y="56172"/>
                </a:lnTo>
                <a:lnTo>
                  <a:pt x="156504" y="49440"/>
                </a:lnTo>
                <a:lnTo>
                  <a:pt x="184198" y="49462"/>
                </a:lnTo>
                <a:lnTo>
                  <a:pt x="184198" y="0"/>
                </a:lnTo>
                <a:lnTo>
                  <a:pt x="130428" y="43312"/>
                </a:lnTo>
                <a:lnTo>
                  <a:pt x="76228" y="65536"/>
                </a:lnTo>
                <a:lnTo>
                  <a:pt x="44412" y="65056"/>
                </a:lnTo>
                <a:lnTo>
                  <a:pt x="0" y="65531"/>
                </a:lnTo>
                <a:close/>
              </a:path>
            </a:pathLst>
          </a:custGeom>
          <a:solidFill>
            <a:srgbClr val="FF5959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76"/>
          <p:cNvSpPr/>
          <p:nvPr/>
        </p:nvSpPr>
        <p:spPr>
          <a:xfrm>
            <a:off x="10442068" y="3248871"/>
            <a:ext cx="6488950" cy="3967868"/>
          </a:xfrm>
          <a:custGeom>
            <a:rect b="b" l="l" r="r" t="t"/>
            <a:pathLst>
              <a:path extrusionOk="0" h="79286" w="129779">
                <a:moveTo>
                  <a:pt x="0" y="78395"/>
                </a:moveTo>
                <a:lnTo>
                  <a:pt x="21379" y="79286"/>
                </a:lnTo>
                <a:lnTo>
                  <a:pt x="48102" y="67112"/>
                </a:lnTo>
                <a:lnTo>
                  <a:pt x="74825" y="57313"/>
                </a:lnTo>
                <a:lnTo>
                  <a:pt x="129745" y="12383"/>
                </a:lnTo>
                <a:lnTo>
                  <a:pt x="129779" y="0"/>
                </a:lnTo>
                <a:lnTo>
                  <a:pt x="74676" y="48554"/>
                </a:lnTo>
                <a:lnTo>
                  <a:pt x="48399" y="66221"/>
                </a:lnTo>
                <a:lnTo>
                  <a:pt x="21051" y="78910"/>
                </a:lnTo>
                <a:close/>
              </a:path>
            </a:pathLst>
          </a:custGeom>
          <a:solidFill>
            <a:srgbClr val="D39FF5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76"/>
          <p:cNvSpPr/>
          <p:nvPr/>
        </p:nvSpPr>
        <p:spPr>
          <a:xfrm>
            <a:off x="10379518" y="2759436"/>
            <a:ext cx="6551500" cy="4467867"/>
          </a:xfrm>
          <a:custGeom>
            <a:rect b="b" l="l" r="r" t="t"/>
            <a:pathLst>
              <a:path extrusionOk="0" h="89277" w="131030">
                <a:moveTo>
                  <a:pt x="0" y="88472"/>
                </a:moveTo>
                <a:lnTo>
                  <a:pt x="22728" y="89277"/>
                </a:lnTo>
                <a:lnTo>
                  <a:pt x="49323" y="76866"/>
                </a:lnTo>
                <a:lnTo>
                  <a:pt x="77370" y="57685"/>
                </a:lnTo>
                <a:lnTo>
                  <a:pt x="131030" y="9763"/>
                </a:lnTo>
                <a:lnTo>
                  <a:pt x="130996" y="0"/>
                </a:lnTo>
                <a:lnTo>
                  <a:pt x="103321" y="19483"/>
                </a:lnTo>
                <a:lnTo>
                  <a:pt x="76403" y="51721"/>
                </a:lnTo>
                <a:lnTo>
                  <a:pt x="49163" y="72836"/>
                </a:lnTo>
                <a:lnTo>
                  <a:pt x="23372" y="88149"/>
                </a:lnTo>
                <a:close/>
              </a:path>
            </a:pathLst>
          </a:custGeom>
          <a:solidFill>
            <a:srgbClr val="65DF99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9" name="Google Shape;489;p76"/>
          <p:cNvGrpSpPr/>
          <p:nvPr/>
        </p:nvGrpSpPr>
        <p:grpSpPr>
          <a:xfrm>
            <a:off x="14021954" y="9381034"/>
            <a:ext cx="3900932" cy="548894"/>
            <a:chOff x="312802" y="4764313"/>
            <a:chExt cx="1952223" cy="274200"/>
          </a:xfrm>
        </p:grpSpPr>
        <p:sp>
          <p:nvSpPr>
            <p:cNvPr id="490" name="Google Shape;490;p76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3600"/>
                <a:buFont typeface="Arial"/>
                <a:buNone/>
              </a:pPr>
              <a:r>
                <a:rPr b="0" i="0" lang="en" sz="1400" u="none" cap="none" strike="noStrike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b="0" i="0" lang="en" sz="1400" u="none" cap="none" strike="noStrike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b="0" i="0" sz="1400" u="none" cap="none" strike="noStrike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491" name="Google Shape;491;p76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492" name="Google Shape;492;p76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00" lIns="17700" spcFirstLastPara="1" rIns="17700" wrap="square" tIns="17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76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00" lIns="17700" spcFirstLastPara="1" rIns="17700" wrap="square" tIns="17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76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00" lIns="17700" spcFirstLastPara="1" rIns="17700" wrap="square" tIns="17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76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00" lIns="17700" spcFirstLastPara="1" rIns="17700" wrap="square" tIns="17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76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00" lIns="17700" spcFirstLastPara="1" rIns="17700" wrap="square" tIns="17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7" name="Google Shape;497;p76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00" lIns="17700" spcFirstLastPara="1" rIns="17700" wrap="square" tIns="17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76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00" lIns="17700" spcFirstLastPara="1" rIns="17700" wrap="square" tIns="17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76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00" lIns="17700" spcFirstLastPara="1" rIns="17700" wrap="square" tIns="17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76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00" lIns="17700" spcFirstLastPara="1" rIns="17700" wrap="square" tIns="17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76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00" lIns="17700" spcFirstLastPara="1" rIns="17700" wrap="square" tIns="17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502" name="Google Shape;502;p76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38100">
              <a:solidFill>
                <a:srgbClr val="102754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503" name="Google Shape;503;p76"/>
          <p:cNvGrpSpPr/>
          <p:nvPr/>
        </p:nvGrpSpPr>
        <p:grpSpPr>
          <a:xfrm>
            <a:off x="396826" y="9368874"/>
            <a:ext cx="615600" cy="616154"/>
            <a:chOff x="198413" y="4680225"/>
            <a:chExt cx="307800" cy="307800"/>
          </a:xfrm>
        </p:grpSpPr>
        <p:sp>
          <p:nvSpPr>
            <p:cNvPr id="504" name="Google Shape;504;p76"/>
            <p:cNvSpPr/>
            <p:nvPr/>
          </p:nvSpPr>
          <p:spPr>
            <a:xfrm>
              <a:off x="198413" y="4680225"/>
              <a:ext cx="307800" cy="307800"/>
            </a:xfrm>
            <a:prstGeom prst="ellipse">
              <a:avLst/>
            </a:prstGeom>
            <a:solidFill>
              <a:srgbClr val="ECF7FF"/>
            </a:solidFill>
            <a:ln>
              <a:noFill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505" name="Google Shape;505;p76"/>
            <p:cNvGrpSpPr/>
            <p:nvPr/>
          </p:nvGrpSpPr>
          <p:grpSpPr>
            <a:xfrm>
              <a:off x="277557" y="4759349"/>
              <a:ext cx="149542" cy="149539"/>
              <a:chOff x="238125" y="2296425"/>
              <a:chExt cx="1124375" cy="1124350"/>
            </a:xfrm>
          </p:grpSpPr>
          <p:sp>
            <p:nvSpPr>
              <p:cNvPr id="506" name="Google Shape;506;p76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178900" lIns="178900" spcFirstLastPara="1" rIns="178900" wrap="square" tIns="178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r>
                  <a:t/>
                </a:r>
                <a:endParaRPr b="0" i="0" sz="27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76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178900" lIns="178900" spcFirstLastPara="1" rIns="178900" wrap="square" tIns="178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t/>
                </a:r>
                <a:endParaRPr b="0" i="0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7"/>
          <p:cNvSpPr txBox="1"/>
          <p:nvPr/>
        </p:nvSpPr>
        <p:spPr>
          <a:xfrm>
            <a:off x="757950" y="881383"/>
            <a:ext cx="15820200" cy="13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" sz="4800" u="none" cap="none" strike="noStrike">
                <a:solidFill>
                  <a:srgbClr val="FFFFFF"/>
                </a:solidFill>
                <a:latin typeface="Figtree"/>
                <a:ea typeface="Figtree"/>
                <a:cs typeface="Figtree"/>
                <a:sym typeface="Figtree"/>
              </a:rPr>
              <a:t>Looking ahead: Next Gen Risks are in Development</a:t>
            </a:r>
            <a:endParaRPr b="1" i="0" sz="4800" u="none" cap="none" strike="noStrike">
              <a:solidFill>
                <a:srgbClr val="FFFFF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13" name="Google Shape;513;p77"/>
          <p:cNvSpPr/>
          <p:nvPr/>
        </p:nvSpPr>
        <p:spPr>
          <a:xfrm>
            <a:off x="914400" y="2703251"/>
            <a:ext cx="7747200" cy="2611800"/>
          </a:xfrm>
          <a:prstGeom prst="roundRect">
            <a:avLst>
              <a:gd fmla="val 11719" name="adj"/>
            </a:avLst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4" name="Google Shape;514;p77"/>
          <p:cNvSpPr/>
          <p:nvPr/>
        </p:nvSpPr>
        <p:spPr>
          <a:xfrm>
            <a:off x="1435100" y="2978284"/>
            <a:ext cx="720000" cy="720600"/>
          </a:xfrm>
          <a:prstGeom prst="ellipse">
            <a:avLst/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68225" lIns="68225" spcFirstLastPara="1" rIns="68225" wrap="square" tIns="68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5" name="Google Shape;515;p77"/>
          <p:cNvSpPr/>
          <p:nvPr/>
        </p:nvSpPr>
        <p:spPr>
          <a:xfrm>
            <a:off x="2278650" y="2950043"/>
            <a:ext cx="5009400" cy="777000"/>
          </a:xfrm>
          <a:prstGeom prst="roundRect">
            <a:avLst>
              <a:gd fmla="val 5135" name="adj"/>
            </a:avLst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Autonomous AI agents</a:t>
            </a:r>
            <a:endParaRPr b="0" i="0" sz="3200" u="none" cap="none" strike="noStrike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516" name="Google Shape;516;p77"/>
          <p:cNvSpPr/>
          <p:nvPr/>
        </p:nvSpPr>
        <p:spPr>
          <a:xfrm>
            <a:off x="1389116" y="3844840"/>
            <a:ext cx="6684600" cy="1247400"/>
          </a:xfrm>
          <a:prstGeom prst="roundRect">
            <a:avLst>
              <a:gd fmla="val 5135" name="adj"/>
            </a:avLst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D7DEE2"/>
                </a:solidFill>
                <a:latin typeface="Inter"/>
                <a:ea typeface="Inter"/>
                <a:cs typeface="Inter"/>
                <a:sym typeface="Inter"/>
              </a:rPr>
              <a:t>End-to-end fraud campaigns executed without human involvement — from reconnaissance to wire interception</a:t>
            </a:r>
            <a:endParaRPr b="0" i="0" sz="2000" u="none" cap="none" strike="noStrike">
              <a:solidFill>
                <a:srgbClr val="D7DEE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D7DEE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7" name="Google Shape;517;p77"/>
          <p:cNvSpPr/>
          <p:nvPr/>
        </p:nvSpPr>
        <p:spPr>
          <a:xfrm>
            <a:off x="9251600" y="2703251"/>
            <a:ext cx="7747200" cy="2611800"/>
          </a:xfrm>
          <a:prstGeom prst="roundRect">
            <a:avLst>
              <a:gd fmla="val 11719" name="adj"/>
            </a:avLst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8" name="Google Shape;518;p77"/>
          <p:cNvSpPr/>
          <p:nvPr/>
        </p:nvSpPr>
        <p:spPr>
          <a:xfrm>
            <a:off x="9772300" y="2978284"/>
            <a:ext cx="720000" cy="720600"/>
          </a:xfrm>
          <a:prstGeom prst="ellipse">
            <a:avLst/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68225" lIns="68225" spcFirstLastPara="1" rIns="68225" wrap="square" tIns="68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9" name="Google Shape;519;p77"/>
          <p:cNvSpPr/>
          <p:nvPr/>
        </p:nvSpPr>
        <p:spPr>
          <a:xfrm>
            <a:off x="10762400" y="2950045"/>
            <a:ext cx="6236400" cy="777000"/>
          </a:xfrm>
          <a:prstGeom prst="roundRect">
            <a:avLst>
              <a:gd fmla="val 5135" name="adj"/>
            </a:avLst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Undetectable synthetic identities</a:t>
            </a:r>
            <a:endParaRPr b="0" i="0" sz="2800" u="none" cap="none" strike="noStrike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520" name="Google Shape;520;p77"/>
          <p:cNvSpPr/>
          <p:nvPr/>
        </p:nvSpPr>
        <p:spPr>
          <a:xfrm>
            <a:off x="9782900" y="3796597"/>
            <a:ext cx="6684600" cy="1247400"/>
          </a:xfrm>
          <a:prstGeom prst="roundRect">
            <a:avLst>
              <a:gd fmla="val 5135" name="adj"/>
            </a:avLst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D7DEE2"/>
                </a:solidFill>
                <a:latin typeface="Inter"/>
                <a:ea typeface="Inter"/>
                <a:cs typeface="Inter"/>
                <a:sym typeface="Inter"/>
              </a:rPr>
              <a:t>AI-generated personas with consistent history, credit records, and social media presence that pass all traditional checks</a:t>
            </a:r>
            <a:endParaRPr b="0" i="0" sz="2000" u="none" cap="none" strike="noStrike">
              <a:solidFill>
                <a:srgbClr val="D7DEE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1" name="Google Shape;521;p77"/>
          <p:cNvSpPr/>
          <p:nvPr/>
        </p:nvSpPr>
        <p:spPr>
          <a:xfrm>
            <a:off x="914400" y="5812314"/>
            <a:ext cx="7747200" cy="2611800"/>
          </a:xfrm>
          <a:prstGeom prst="roundRect">
            <a:avLst>
              <a:gd fmla="val 11719" name="adj"/>
            </a:avLst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2" name="Google Shape;522;p77"/>
          <p:cNvSpPr/>
          <p:nvPr/>
        </p:nvSpPr>
        <p:spPr>
          <a:xfrm>
            <a:off x="1435100" y="6087347"/>
            <a:ext cx="720000" cy="720600"/>
          </a:xfrm>
          <a:prstGeom prst="ellipse">
            <a:avLst/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68225" lIns="68225" spcFirstLastPara="1" rIns="68225" wrap="square" tIns="68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3" name="Google Shape;523;p77"/>
          <p:cNvSpPr/>
          <p:nvPr/>
        </p:nvSpPr>
        <p:spPr>
          <a:xfrm>
            <a:off x="2278650" y="6003258"/>
            <a:ext cx="6147000" cy="888900"/>
          </a:xfrm>
          <a:prstGeom prst="roundRect">
            <a:avLst>
              <a:gd fmla="val 5135" name="adj"/>
            </a:avLst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Multi-Party Infiltration</a:t>
            </a:r>
            <a:endParaRPr b="0" i="0" sz="3200" u="none" cap="none" strike="noStrike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524" name="Google Shape;524;p77"/>
          <p:cNvSpPr/>
          <p:nvPr/>
        </p:nvSpPr>
        <p:spPr>
          <a:xfrm>
            <a:off x="1389116" y="6465335"/>
            <a:ext cx="6684600" cy="1247400"/>
          </a:xfrm>
          <a:prstGeom prst="roundRect">
            <a:avLst>
              <a:gd fmla="val 5135" name="adj"/>
            </a:avLst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D7DEE2"/>
                </a:solidFill>
                <a:latin typeface="Inter"/>
                <a:ea typeface="Inter"/>
                <a:cs typeface="Inter"/>
                <a:sym typeface="Inter"/>
              </a:rPr>
              <a:t>Next-gen attacks will compromise all parties simultaneously - coordinating a multi-front deception that is virtually impossible to catch through manual verification.</a:t>
            </a:r>
            <a:endParaRPr b="0" i="0" sz="2000" u="none" cap="none" strike="noStrike">
              <a:solidFill>
                <a:srgbClr val="D7DEE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D7DEE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5" name="Google Shape;525;p77"/>
          <p:cNvSpPr/>
          <p:nvPr/>
        </p:nvSpPr>
        <p:spPr>
          <a:xfrm>
            <a:off x="9251600" y="5812314"/>
            <a:ext cx="7747200" cy="2611800"/>
          </a:xfrm>
          <a:prstGeom prst="roundRect">
            <a:avLst>
              <a:gd fmla="val 11719" name="adj"/>
            </a:avLst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6" name="Google Shape;526;p77"/>
          <p:cNvSpPr/>
          <p:nvPr/>
        </p:nvSpPr>
        <p:spPr>
          <a:xfrm>
            <a:off x="9772300" y="6087347"/>
            <a:ext cx="720000" cy="720600"/>
          </a:xfrm>
          <a:prstGeom prst="ellipse">
            <a:avLst/>
          </a:pr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68225" lIns="68225" spcFirstLastPara="1" rIns="68225" wrap="square" tIns="68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7" name="Google Shape;527;p77"/>
          <p:cNvSpPr/>
          <p:nvPr/>
        </p:nvSpPr>
        <p:spPr>
          <a:xfrm>
            <a:off x="10762400" y="6037060"/>
            <a:ext cx="5009400" cy="777000"/>
          </a:xfrm>
          <a:prstGeom prst="roundRect">
            <a:avLst>
              <a:gd fmla="val 5135" name="adj"/>
            </a:avLst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Fraud-as-a-Service</a:t>
            </a:r>
            <a:endParaRPr b="0" i="0" sz="3200" u="none" cap="none" strike="noStrike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528" name="Google Shape;528;p77"/>
          <p:cNvSpPr/>
          <p:nvPr/>
        </p:nvSpPr>
        <p:spPr>
          <a:xfrm>
            <a:off x="9700050" y="6833196"/>
            <a:ext cx="6684600" cy="1247400"/>
          </a:xfrm>
          <a:prstGeom prst="roundRect">
            <a:avLst>
              <a:gd fmla="val 5135" name="adj"/>
            </a:avLst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D7DEE2"/>
                </a:solidFill>
                <a:latin typeface="Inter"/>
                <a:ea typeface="Inter"/>
                <a:cs typeface="Inter"/>
                <a:sym typeface="Inter"/>
              </a:rPr>
              <a:t>Turnkey attack toolkits become widely accessible, lowering the barrier to entry for sophisticated fraud schemes</a:t>
            </a:r>
            <a:endParaRPr b="0" i="0" sz="2000" u="none" cap="none" strike="noStrike">
              <a:solidFill>
                <a:srgbClr val="D7DEE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9" name="Google Shape;529;p77"/>
          <p:cNvSpPr/>
          <p:nvPr/>
        </p:nvSpPr>
        <p:spPr>
          <a:xfrm>
            <a:off x="1429150" y="8554002"/>
            <a:ext cx="15094800" cy="13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182900" spcFirstLastPara="1" rIns="182900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896"/>
              </a:buClr>
              <a:buSzPts val="2800"/>
              <a:buFont typeface="Calibri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Foundational readiness — people, process, and technology — matters more than chasing individual tools.</a:t>
            </a:r>
            <a:endParaRPr b="0" i="0" sz="2400" u="none" cap="none" strike="noStrike">
              <a:solidFill>
                <a:srgbClr val="FFFFFF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grpSp>
        <p:nvGrpSpPr>
          <p:cNvPr id="530" name="Google Shape;530;p77"/>
          <p:cNvGrpSpPr/>
          <p:nvPr/>
        </p:nvGrpSpPr>
        <p:grpSpPr>
          <a:xfrm>
            <a:off x="396826" y="9368874"/>
            <a:ext cx="615600" cy="616154"/>
            <a:chOff x="198413" y="4680225"/>
            <a:chExt cx="307800" cy="307800"/>
          </a:xfrm>
        </p:grpSpPr>
        <p:sp>
          <p:nvSpPr>
            <p:cNvPr id="531" name="Google Shape;531;p77"/>
            <p:cNvSpPr/>
            <p:nvPr/>
          </p:nvSpPr>
          <p:spPr>
            <a:xfrm>
              <a:off x="198413" y="4680225"/>
              <a:ext cx="307800" cy="307800"/>
            </a:xfrm>
            <a:prstGeom prst="ellipse">
              <a:avLst/>
            </a:prstGeom>
            <a:solidFill>
              <a:srgbClr val="FFFFFF">
                <a:alpha val="6270"/>
              </a:srgbClr>
            </a:solidFill>
            <a:ln>
              <a:noFill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532" name="Google Shape;532;p77"/>
            <p:cNvGrpSpPr/>
            <p:nvPr/>
          </p:nvGrpSpPr>
          <p:grpSpPr>
            <a:xfrm>
              <a:off x="277557" y="4759349"/>
              <a:ext cx="149542" cy="149539"/>
              <a:chOff x="238125" y="2296425"/>
              <a:chExt cx="1124375" cy="1124350"/>
            </a:xfrm>
          </p:grpSpPr>
          <p:sp>
            <p:nvSpPr>
              <p:cNvPr id="533" name="Google Shape;533;p77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178900" lIns="178900" spcFirstLastPara="1" rIns="178900" wrap="square" tIns="178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700"/>
                  <a:buFont typeface="Arial"/>
                  <a:buNone/>
                </a:pPr>
                <a:r>
                  <a:t/>
                </a:r>
                <a:endParaRPr b="0" i="0" sz="27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77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178900" lIns="178900" spcFirstLastPara="1" rIns="178900" wrap="square" tIns="1789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Arial"/>
                  <a:buNone/>
                </a:pPr>
                <a:r>
                  <a:t/>
                </a:r>
                <a:endParaRPr b="0" i="0" sz="2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535" name="Google Shape;535;p77" title="bot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3100" y="3056353"/>
            <a:ext cx="564001" cy="56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77" title="reactio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79482" y="3085561"/>
            <a:ext cx="505651" cy="50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77" title="virtual-event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42278" y="6172574"/>
            <a:ext cx="505651" cy="50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77" title="bomb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50300" y="6131586"/>
            <a:ext cx="564001" cy="56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78"/>
          <p:cNvSpPr txBox="1"/>
          <p:nvPr/>
        </p:nvSpPr>
        <p:spPr>
          <a:xfrm>
            <a:off x="689900" y="640069"/>
            <a:ext cx="11264400" cy="1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Real estate is ground </a:t>
            </a:r>
            <a:r>
              <a:rPr b="1" lang="en" sz="5602">
                <a:solidFill>
                  <a:srgbClr val="FF0000"/>
                </a:solidFill>
                <a:latin typeface="Figtree"/>
                <a:ea typeface="Figtree"/>
                <a:cs typeface="Figtree"/>
                <a:sym typeface="Figtree"/>
              </a:rPr>
              <a:t>zero</a:t>
            </a:r>
            <a:endParaRPr b="1" sz="5602">
              <a:solidFill>
                <a:srgbClr val="FF0000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544" name="Google Shape;544;p78"/>
          <p:cNvSpPr txBox="1"/>
          <p:nvPr/>
        </p:nvSpPr>
        <p:spPr>
          <a:xfrm>
            <a:off x="714686" y="1709669"/>
            <a:ext cx="10858800" cy="8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The perfect combination of vulnerabilities</a:t>
            </a:r>
            <a:endParaRPr sz="32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45" name="Google Shape;545;p78"/>
          <p:cNvSpPr/>
          <p:nvPr/>
        </p:nvSpPr>
        <p:spPr>
          <a:xfrm>
            <a:off x="927849" y="2937551"/>
            <a:ext cx="5029200" cy="2562600"/>
          </a:xfrm>
          <a:prstGeom prst="roundRect">
            <a:avLst>
              <a:gd fmla="val 10730" name="adj"/>
            </a:avLst>
          </a:prstGeom>
          <a:solidFill>
            <a:srgbClr val="FFFFFF"/>
          </a:soli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78"/>
          <p:cNvSpPr/>
          <p:nvPr/>
        </p:nvSpPr>
        <p:spPr>
          <a:xfrm>
            <a:off x="1202139" y="3212100"/>
            <a:ext cx="481800" cy="482100"/>
          </a:xfrm>
          <a:prstGeom prst="ellipse">
            <a:avLst/>
          </a:prstGeom>
          <a:gradFill>
            <a:gsLst>
              <a:gs pos="0">
                <a:srgbClr val="DBEFFF"/>
              </a:gs>
              <a:gs pos="100000">
                <a:srgbClr val="F7FBFF"/>
              </a:gs>
            </a:gsLst>
            <a:lin ang="5400700" scaled="0"/>
          </a:gra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78"/>
          <p:cNvSpPr/>
          <p:nvPr/>
        </p:nvSpPr>
        <p:spPr>
          <a:xfrm>
            <a:off x="1944259" y="3120593"/>
            <a:ext cx="3931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E293B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High-value transactions</a:t>
            </a:r>
            <a:endParaRPr sz="2401">
              <a:solidFill>
                <a:srgbClr val="000000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548" name="Google Shape;548;p78"/>
          <p:cNvSpPr/>
          <p:nvPr/>
        </p:nvSpPr>
        <p:spPr>
          <a:xfrm>
            <a:off x="1202169" y="3944285"/>
            <a:ext cx="44808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Median home price exceeds $400K. Commercial deals reach millions.</a:t>
            </a:r>
            <a:endParaRPr sz="2201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49" name="Google Shape;549;p78"/>
          <p:cNvSpPr/>
          <p:nvPr/>
        </p:nvSpPr>
        <p:spPr>
          <a:xfrm>
            <a:off x="6505689" y="2937551"/>
            <a:ext cx="5029200" cy="2562600"/>
          </a:xfrm>
          <a:prstGeom prst="roundRect">
            <a:avLst>
              <a:gd fmla="val 11824" name="adj"/>
            </a:avLst>
          </a:prstGeom>
          <a:solidFill>
            <a:srgbClr val="FFFFFF"/>
          </a:soli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78"/>
          <p:cNvSpPr/>
          <p:nvPr/>
        </p:nvSpPr>
        <p:spPr>
          <a:xfrm>
            <a:off x="7328649" y="3120593"/>
            <a:ext cx="3931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E293B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Time pressure</a:t>
            </a:r>
            <a:endParaRPr sz="2401">
              <a:solidFill>
                <a:srgbClr val="000000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551" name="Google Shape;551;p78"/>
          <p:cNvSpPr/>
          <p:nvPr/>
        </p:nvSpPr>
        <p:spPr>
          <a:xfrm>
            <a:off x="6780009" y="3944285"/>
            <a:ext cx="44808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Tight closing deadlines create urgency that criminals exploit.</a:t>
            </a:r>
            <a:endParaRPr sz="2201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2" name="Google Shape;552;p78"/>
          <p:cNvSpPr/>
          <p:nvPr/>
        </p:nvSpPr>
        <p:spPr>
          <a:xfrm>
            <a:off x="12083529" y="2937551"/>
            <a:ext cx="5029200" cy="2562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78"/>
          <p:cNvSpPr/>
          <p:nvPr/>
        </p:nvSpPr>
        <p:spPr>
          <a:xfrm>
            <a:off x="12906839" y="3120593"/>
            <a:ext cx="3931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E293B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Multiple parties</a:t>
            </a:r>
            <a:endParaRPr sz="2401">
              <a:solidFill>
                <a:srgbClr val="000000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554" name="Google Shape;554;p78"/>
          <p:cNvSpPr/>
          <p:nvPr/>
        </p:nvSpPr>
        <p:spPr>
          <a:xfrm>
            <a:off x="12357849" y="3944285"/>
            <a:ext cx="44808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Buyers, sellers, agents, lenders, title—endless impersonation targets.</a:t>
            </a:r>
            <a:endParaRPr sz="2201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5" name="Google Shape;555;p78"/>
          <p:cNvSpPr/>
          <p:nvPr/>
        </p:nvSpPr>
        <p:spPr>
          <a:xfrm>
            <a:off x="927849" y="5957755"/>
            <a:ext cx="5029200" cy="2562600"/>
          </a:xfrm>
          <a:prstGeom prst="roundRect">
            <a:avLst>
              <a:gd fmla="val 11689" name="adj"/>
            </a:avLst>
          </a:prstGeom>
          <a:solidFill>
            <a:srgbClr val="FFFFFF"/>
          </a:soli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78"/>
          <p:cNvSpPr/>
          <p:nvPr/>
        </p:nvSpPr>
        <p:spPr>
          <a:xfrm>
            <a:off x="1869859" y="6140797"/>
            <a:ext cx="3931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E293B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Public information</a:t>
            </a:r>
            <a:endParaRPr sz="2401">
              <a:solidFill>
                <a:srgbClr val="000000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557" name="Google Shape;557;p78"/>
          <p:cNvSpPr/>
          <p:nvPr/>
        </p:nvSpPr>
        <p:spPr>
          <a:xfrm>
            <a:off x="1202169" y="6964489"/>
            <a:ext cx="44808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Listings, records, and transaction details are publicly accessible.</a:t>
            </a:r>
            <a:endParaRPr sz="2201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8" name="Google Shape;558;p78"/>
          <p:cNvSpPr/>
          <p:nvPr/>
        </p:nvSpPr>
        <p:spPr>
          <a:xfrm>
            <a:off x="6505689" y="5957755"/>
            <a:ext cx="5029200" cy="2562600"/>
          </a:xfrm>
          <a:prstGeom prst="roundRect">
            <a:avLst>
              <a:gd fmla="val 12988" name="adj"/>
            </a:avLst>
          </a:prstGeom>
          <a:solidFill>
            <a:srgbClr val="FFFFFF"/>
          </a:soli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78"/>
          <p:cNvSpPr/>
          <p:nvPr/>
        </p:nvSpPr>
        <p:spPr>
          <a:xfrm>
            <a:off x="7424899" y="6140797"/>
            <a:ext cx="3931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E293B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Fragmented security</a:t>
            </a:r>
            <a:endParaRPr sz="2401">
              <a:solidFill>
                <a:srgbClr val="000000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560" name="Google Shape;560;p78"/>
          <p:cNvSpPr/>
          <p:nvPr/>
        </p:nvSpPr>
        <p:spPr>
          <a:xfrm>
            <a:off x="6780009" y="6964489"/>
            <a:ext cx="44808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No unified standards. Practices vary wildly by state and company.</a:t>
            </a:r>
            <a:endParaRPr sz="2201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1" name="Google Shape;561;p78"/>
          <p:cNvSpPr/>
          <p:nvPr/>
        </p:nvSpPr>
        <p:spPr>
          <a:xfrm>
            <a:off x="6779989" y="3212100"/>
            <a:ext cx="481800" cy="482100"/>
          </a:xfrm>
          <a:prstGeom prst="ellipse">
            <a:avLst/>
          </a:prstGeom>
          <a:gradFill>
            <a:gsLst>
              <a:gs pos="0">
                <a:srgbClr val="DBEFFF"/>
              </a:gs>
              <a:gs pos="100000">
                <a:srgbClr val="F7FBFF"/>
              </a:gs>
            </a:gsLst>
            <a:lin ang="5400700" scaled="0"/>
          </a:gra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78"/>
          <p:cNvSpPr/>
          <p:nvPr/>
        </p:nvSpPr>
        <p:spPr>
          <a:xfrm>
            <a:off x="12357839" y="3199839"/>
            <a:ext cx="481800" cy="482100"/>
          </a:xfrm>
          <a:prstGeom prst="ellipse">
            <a:avLst/>
          </a:prstGeom>
          <a:gradFill>
            <a:gsLst>
              <a:gs pos="0">
                <a:srgbClr val="DBEFFF"/>
              </a:gs>
              <a:gs pos="100000">
                <a:srgbClr val="F7FBFF"/>
              </a:gs>
            </a:gsLst>
            <a:lin ang="5400700" scaled="0"/>
          </a:gra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78"/>
          <p:cNvSpPr/>
          <p:nvPr/>
        </p:nvSpPr>
        <p:spPr>
          <a:xfrm>
            <a:off x="1202139" y="6220073"/>
            <a:ext cx="481800" cy="482100"/>
          </a:xfrm>
          <a:prstGeom prst="ellipse">
            <a:avLst/>
          </a:prstGeom>
          <a:gradFill>
            <a:gsLst>
              <a:gs pos="0">
                <a:srgbClr val="DBEFFF"/>
              </a:gs>
              <a:gs pos="100000">
                <a:srgbClr val="F7FBFF"/>
              </a:gs>
            </a:gsLst>
            <a:lin ang="5400700" scaled="0"/>
          </a:gra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78"/>
          <p:cNvSpPr/>
          <p:nvPr/>
        </p:nvSpPr>
        <p:spPr>
          <a:xfrm>
            <a:off x="6779989" y="6220073"/>
            <a:ext cx="481800" cy="482100"/>
          </a:xfrm>
          <a:prstGeom prst="ellipse">
            <a:avLst/>
          </a:prstGeom>
          <a:gradFill>
            <a:gsLst>
              <a:gs pos="0">
                <a:srgbClr val="DBEFFF"/>
              </a:gs>
              <a:gs pos="100000">
                <a:srgbClr val="F7FBFF"/>
              </a:gs>
            </a:gsLst>
            <a:lin ang="5400700" scaled="0"/>
          </a:gra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5" name="Google Shape;56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9999" y="3199865"/>
            <a:ext cx="481801" cy="423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57849" y="3196140"/>
            <a:ext cx="481800" cy="430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2149" y="3303185"/>
            <a:ext cx="481801" cy="275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93874" y="6295887"/>
            <a:ext cx="298350" cy="33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53449" y="6245756"/>
            <a:ext cx="534903" cy="430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0" name="Google Shape;570;p78"/>
          <p:cNvGrpSpPr/>
          <p:nvPr/>
        </p:nvGrpSpPr>
        <p:grpSpPr>
          <a:xfrm>
            <a:off x="457180" y="9447993"/>
            <a:ext cx="3904445" cy="548894"/>
            <a:chOff x="312803" y="4764313"/>
            <a:chExt cx="1952223" cy="274200"/>
          </a:xfrm>
        </p:grpSpPr>
        <p:sp>
          <p:nvSpPr>
            <p:cNvPr id="571" name="Google Shape;571;p78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572" name="Google Shape;572;p78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573" name="Google Shape;573;p78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78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78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78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78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78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78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0" name="Google Shape;580;p78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78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78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583" name="Google Shape;583;p78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9" name="Google Shape;589;p79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590" name="Google Shape;590;p79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591" name="Google Shape;591;p79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592" name="Google Shape;592;p79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" name="Google Shape;593;p79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" name="Google Shape;594;p79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" name="Google Shape;595;p79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" name="Google Shape;596;p79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" name="Google Shape;597;p79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" name="Google Shape;598;p79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79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79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79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602" name="Google Shape;602;p79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03" name="Google Shape;603;p79"/>
          <p:cNvSpPr/>
          <p:nvPr/>
        </p:nvSpPr>
        <p:spPr>
          <a:xfrm>
            <a:off x="914500" y="2889318"/>
            <a:ext cx="5120400" cy="3958200"/>
          </a:xfrm>
          <a:prstGeom prst="roundRect">
            <a:avLst>
              <a:gd fmla="val 7867" name="adj"/>
            </a:avLst>
          </a:prstGeom>
          <a:gradFill>
            <a:gsLst>
              <a:gs pos="0">
                <a:srgbClr val="FFE5E5"/>
              </a:gs>
              <a:gs pos="32000">
                <a:srgbClr val="FFF0F0"/>
              </a:gs>
              <a:gs pos="100000">
                <a:srgbClr val="FFFFFF"/>
              </a:gs>
            </a:gsLst>
            <a:lin ang="2700006" scaled="0"/>
          </a:gra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79"/>
          <p:cNvSpPr/>
          <p:nvPr/>
        </p:nvSpPr>
        <p:spPr>
          <a:xfrm>
            <a:off x="1197100" y="3517929"/>
            <a:ext cx="45552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lang="en" sz="7900">
                <a:solidFill>
                  <a:srgbClr val="FE070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$</a:t>
            </a:r>
            <a:r>
              <a:rPr b="1" lang="en" sz="79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167</a:t>
            </a:r>
            <a:r>
              <a:rPr b="1" lang="en" sz="79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M</a:t>
            </a:r>
            <a:endParaRPr sz="7900">
              <a:solidFill>
                <a:srgbClr val="FE0707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605" name="Google Shape;605;p79"/>
          <p:cNvSpPr/>
          <p:nvPr/>
        </p:nvSpPr>
        <p:spPr>
          <a:xfrm>
            <a:off x="1197100" y="5173548"/>
            <a:ext cx="41142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in total reported losses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06" name="Google Shape;606;p79"/>
          <p:cNvSpPr/>
          <p:nvPr/>
        </p:nvSpPr>
        <p:spPr>
          <a:xfrm>
            <a:off x="914520" y="6867004"/>
            <a:ext cx="51204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i="1" lang="en" sz="220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#28 in the US</a:t>
            </a:r>
            <a:endParaRPr i="1" sz="220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7" name="Google Shape;607;p79"/>
          <p:cNvSpPr/>
          <p:nvPr/>
        </p:nvSpPr>
        <p:spPr>
          <a:xfrm>
            <a:off x="6583800" y="2889318"/>
            <a:ext cx="5120400" cy="3958200"/>
          </a:xfrm>
          <a:prstGeom prst="roundRect">
            <a:avLst>
              <a:gd fmla="val 8967" name="adj"/>
            </a:avLst>
          </a:prstGeom>
          <a:gradFill>
            <a:gsLst>
              <a:gs pos="0">
                <a:srgbClr val="FFE5E5"/>
              </a:gs>
              <a:gs pos="32000">
                <a:srgbClr val="FFF0F0"/>
              </a:gs>
              <a:gs pos="100000">
                <a:srgbClr val="FFFFFF"/>
              </a:gs>
            </a:gsLst>
            <a:lin ang="2700006" scaled="0"/>
          </a:gra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79"/>
          <p:cNvSpPr/>
          <p:nvPr/>
        </p:nvSpPr>
        <p:spPr>
          <a:xfrm>
            <a:off x="7012200" y="3517925"/>
            <a:ext cx="48702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b="1" lang="en" sz="7903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9,936</a:t>
            </a:r>
            <a:endParaRPr b="1" sz="7903">
              <a:solidFill>
                <a:srgbClr val="FE0707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609" name="Google Shape;609;p79"/>
          <p:cNvSpPr/>
          <p:nvPr/>
        </p:nvSpPr>
        <p:spPr>
          <a:xfrm>
            <a:off x="12253100" y="2889318"/>
            <a:ext cx="5120400" cy="3958200"/>
          </a:xfrm>
          <a:prstGeom prst="roundRect">
            <a:avLst>
              <a:gd fmla="val 11890" name="adj"/>
            </a:avLst>
          </a:prstGeom>
          <a:gradFill>
            <a:gsLst>
              <a:gs pos="0">
                <a:srgbClr val="FFE5E5"/>
              </a:gs>
              <a:gs pos="32000">
                <a:srgbClr val="FFF0F0"/>
              </a:gs>
              <a:gs pos="100000">
                <a:srgbClr val="FFFFFF"/>
              </a:gs>
            </a:gsLst>
            <a:lin ang="2700006" scaled="0"/>
          </a:gra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79"/>
          <p:cNvSpPr/>
          <p:nvPr/>
        </p:nvSpPr>
        <p:spPr>
          <a:xfrm>
            <a:off x="12535696" y="3517929"/>
            <a:ext cx="41142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b="1" lang="en" sz="7900">
                <a:solidFill>
                  <a:schemeClr val="accent3"/>
                </a:solidFill>
                <a:latin typeface="Figtree"/>
                <a:ea typeface="Figtree"/>
                <a:cs typeface="Figtree"/>
                <a:sym typeface="Figtree"/>
              </a:rPr>
              <a:t>$</a:t>
            </a:r>
            <a:r>
              <a:rPr b="1" lang="en" sz="79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340k</a:t>
            </a:r>
            <a:endParaRPr b="1" sz="790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611" name="Google Shape;611;p79"/>
          <p:cNvSpPr/>
          <p:nvPr/>
        </p:nvSpPr>
        <p:spPr>
          <a:xfrm>
            <a:off x="6583800" y="6867004"/>
            <a:ext cx="51204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i="1" lang="en" sz="220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#27 in the US</a:t>
            </a:r>
            <a:endParaRPr i="1" sz="220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2" name="Google Shape;612;p79"/>
          <p:cNvSpPr/>
          <p:nvPr/>
        </p:nvSpPr>
        <p:spPr>
          <a:xfrm>
            <a:off x="12253080" y="6867004"/>
            <a:ext cx="51204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i="1" lang="en" sz="220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Based on 2025 Fraud Recovery Data</a:t>
            </a:r>
            <a:endParaRPr i="1" sz="220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13" name="Google Shape;613;p79"/>
          <p:cNvPicPr preferRelativeResize="0"/>
          <p:nvPr/>
        </p:nvPicPr>
        <p:blipFill rotWithShape="1">
          <a:blip r:embed="rId4">
            <a:alphaModFix/>
          </a:blip>
          <a:srcRect b="55016" l="0" r="51999" t="0"/>
          <a:stretch/>
        </p:blipFill>
        <p:spPr>
          <a:xfrm>
            <a:off x="3807900" y="4758733"/>
            <a:ext cx="2227001" cy="208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79"/>
          <p:cNvPicPr preferRelativeResize="0"/>
          <p:nvPr/>
        </p:nvPicPr>
        <p:blipFill rotWithShape="1">
          <a:blip r:embed="rId4">
            <a:alphaModFix/>
          </a:blip>
          <a:srcRect b="55016" l="0" r="51999" t="0"/>
          <a:stretch/>
        </p:blipFill>
        <p:spPr>
          <a:xfrm>
            <a:off x="9477200" y="4758733"/>
            <a:ext cx="2227001" cy="2088699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79"/>
          <p:cNvSpPr/>
          <p:nvPr/>
        </p:nvSpPr>
        <p:spPr>
          <a:xfrm>
            <a:off x="7012200" y="5146674"/>
            <a:ext cx="35520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3201">
                <a:solidFill>
                  <a:schemeClr val="dk1"/>
                </a:solidFill>
                <a:latin typeface="Figtree Medium"/>
                <a:ea typeface="Figtree Medium"/>
                <a:cs typeface="Figtree Medium"/>
                <a:sym typeface="Figtree Medium"/>
              </a:rPr>
              <a:t>complaints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616" name="Google Shape;616;p79"/>
          <p:cNvPicPr preferRelativeResize="0"/>
          <p:nvPr/>
        </p:nvPicPr>
        <p:blipFill rotWithShape="1">
          <a:blip r:embed="rId4">
            <a:alphaModFix/>
          </a:blip>
          <a:srcRect b="55016" l="0" r="51999" t="0"/>
          <a:stretch/>
        </p:blipFill>
        <p:spPr>
          <a:xfrm>
            <a:off x="15146500" y="4758733"/>
            <a:ext cx="2227001" cy="2088699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79"/>
          <p:cNvSpPr/>
          <p:nvPr/>
        </p:nvSpPr>
        <p:spPr>
          <a:xfrm>
            <a:off x="12535697" y="5253923"/>
            <a:ext cx="42990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Figtree Medium"/>
                <a:ea typeface="Figtree Medium"/>
                <a:cs typeface="Figtree Medium"/>
                <a:sym typeface="Figtree Medium"/>
              </a:rPr>
              <a:t>in average losses reported to CertifID’s FRS Team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618" name="Google Shape;618;p79" title="profit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6900" y="3281666"/>
            <a:ext cx="1097400" cy="10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79" title="magnifying-glas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920300" y="3517927"/>
            <a:ext cx="914399" cy="914401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79"/>
          <p:cNvSpPr txBox="1"/>
          <p:nvPr/>
        </p:nvSpPr>
        <p:spPr>
          <a:xfrm>
            <a:off x="625600" y="730425"/>
            <a:ext cx="19631100" cy="1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4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Wire Fraud in </a:t>
            </a:r>
            <a:r>
              <a:rPr b="1" lang="en" sz="8402">
                <a:solidFill>
                  <a:schemeClr val="accent3"/>
                </a:solidFill>
                <a:latin typeface="Figtree"/>
                <a:ea typeface="Figtree"/>
                <a:cs typeface="Figtree"/>
                <a:sym typeface="Figtree"/>
              </a:rPr>
              <a:t>Alabama</a:t>
            </a:r>
            <a:r>
              <a:rPr b="1" lang="en" sz="84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.</a:t>
            </a:r>
            <a:endParaRPr b="1" sz="8402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621" name="Google Shape;621;p79" title="protection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27400" y="3421475"/>
            <a:ext cx="817800" cy="81780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79"/>
          <p:cNvSpPr txBox="1"/>
          <p:nvPr/>
        </p:nvSpPr>
        <p:spPr>
          <a:xfrm>
            <a:off x="7012200" y="9596100"/>
            <a:ext cx="11157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 sz="1600">
                <a:solidFill>
                  <a:srgbClr val="F26363"/>
                </a:solidFill>
                <a:latin typeface="Inter"/>
                <a:ea typeface="Inter"/>
                <a:cs typeface="Inter"/>
                <a:sym typeface="Inter"/>
              </a:rPr>
              <a:t>Source:</a:t>
            </a:r>
            <a:r>
              <a:rPr i="1" lang="en" sz="1600">
                <a:solidFill>
                  <a:srgbClr val="F26363"/>
                </a:solidFill>
                <a:latin typeface="Inter Medium"/>
                <a:ea typeface="Inter Medium"/>
                <a:cs typeface="Inter Medium"/>
                <a:sym typeface="Inter Medium"/>
              </a:rPr>
              <a:t> 2025 FBI IC3 report</a:t>
            </a:r>
            <a:endParaRPr i="1" sz="1600">
              <a:solidFill>
                <a:srgbClr val="F26363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0"/>
          <p:cNvSpPr txBox="1"/>
          <p:nvPr/>
        </p:nvSpPr>
        <p:spPr>
          <a:xfrm>
            <a:off x="708942" y="1740397"/>
            <a:ext cx="14026800" cy="31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3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Three years of </a:t>
            </a:r>
            <a:r>
              <a:rPr b="1" lang="en" sz="9003">
                <a:solidFill>
                  <a:schemeClr val="accent3"/>
                </a:solidFill>
                <a:latin typeface="Figtree"/>
                <a:ea typeface="Figtree"/>
                <a:cs typeface="Figtree"/>
                <a:sym typeface="Figtree"/>
              </a:rPr>
              <a:t>tracking</a:t>
            </a:r>
            <a:endParaRPr b="1" sz="9003">
              <a:solidFill>
                <a:schemeClr val="accent3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3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this problem</a:t>
            </a:r>
            <a:endParaRPr b="1" sz="9003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628" name="Google Shape;628;p80"/>
          <p:cNvSpPr txBox="1"/>
          <p:nvPr/>
        </p:nvSpPr>
        <p:spPr>
          <a:xfrm>
            <a:off x="708950" y="5109991"/>
            <a:ext cx="8827200" cy="14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The State of Wire Fraud:</a:t>
            </a:r>
            <a:r>
              <a:rPr lang="en" sz="3401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" sz="3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2024, 2025, and now 2026</a:t>
            </a:r>
            <a:endParaRPr sz="3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29" name="Google Shape;629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53500" y="5109991"/>
            <a:ext cx="4724349" cy="47243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0" name="Google Shape;630;p80"/>
          <p:cNvGrpSpPr/>
          <p:nvPr/>
        </p:nvGrpSpPr>
        <p:grpSpPr>
          <a:xfrm>
            <a:off x="457180" y="9447993"/>
            <a:ext cx="3904445" cy="548894"/>
            <a:chOff x="312803" y="4764313"/>
            <a:chExt cx="1952223" cy="274200"/>
          </a:xfrm>
        </p:grpSpPr>
        <p:sp>
          <p:nvSpPr>
            <p:cNvPr id="631" name="Google Shape;631;p80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632" name="Google Shape;632;p80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633" name="Google Shape;633;p80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80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80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80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80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8" name="Google Shape;638;p80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9" name="Google Shape;639;p80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0" name="Google Shape;640;p80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1" name="Google Shape;641;p80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2" name="Google Shape;642;p80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643" name="Google Shape;643;p80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81"/>
          <p:cNvSpPr txBox="1"/>
          <p:nvPr/>
        </p:nvSpPr>
        <p:spPr>
          <a:xfrm>
            <a:off x="2158950" y="206033"/>
            <a:ext cx="13969800" cy="1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The picture gets clearer every year</a:t>
            </a:r>
            <a:endParaRPr sz="5602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649" name="Google Shape;649;p81"/>
          <p:cNvSpPr/>
          <p:nvPr/>
        </p:nvSpPr>
        <p:spPr>
          <a:xfrm>
            <a:off x="4937400" y="8400415"/>
            <a:ext cx="8413200" cy="915300"/>
          </a:xfrm>
          <a:prstGeom prst="roundRect">
            <a:avLst>
              <a:gd fmla="val 50000" name="adj"/>
            </a:avLst>
          </a:prstGeom>
          <a:solidFill>
            <a:srgbClr val="ECF7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650" name="Google Shape;650;p81"/>
          <p:cNvSpPr/>
          <p:nvPr/>
        </p:nvSpPr>
        <p:spPr>
          <a:xfrm>
            <a:off x="6306200" y="8491997"/>
            <a:ext cx="12288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1"/>
              <a:t>BEC + </a:t>
            </a:r>
            <a:endParaRPr sz="28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1" name="Google Shape;651;p81"/>
          <p:cNvSpPr/>
          <p:nvPr/>
        </p:nvSpPr>
        <p:spPr>
          <a:xfrm>
            <a:off x="8358750" y="8491997"/>
            <a:ext cx="2066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1"/>
              <a:t>AI growth  + </a:t>
            </a:r>
            <a:endParaRPr sz="28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2" name="Google Shape;652;p81"/>
          <p:cNvSpPr/>
          <p:nvPr/>
        </p:nvSpPr>
        <p:spPr>
          <a:xfrm>
            <a:off x="11248900" y="8491997"/>
            <a:ext cx="18456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1"/>
              <a:t>Agentic AI</a:t>
            </a:r>
            <a:endParaRPr sz="2801"/>
          </a:p>
        </p:txBody>
      </p:sp>
      <p:sp>
        <p:nvSpPr>
          <p:cNvPr id="653" name="Google Shape;653;p81"/>
          <p:cNvSpPr/>
          <p:nvPr/>
        </p:nvSpPr>
        <p:spPr>
          <a:xfrm>
            <a:off x="914520" y="1778879"/>
            <a:ext cx="5120400" cy="6030600"/>
          </a:xfrm>
          <a:prstGeom prst="roundRect">
            <a:avLst>
              <a:gd fmla="val 5046" name="adj"/>
            </a:avLst>
          </a:prstGeom>
          <a:solidFill>
            <a:srgbClr val="FFFFFF"/>
          </a:solidFill>
          <a:ln cap="flat" cmpd="sng" w="9525">
            <a:solidFill>
              <a:srgbClr val="FE0707"/>
            </a:solidFill>
            <a:prstDash val="solid"/>
            <a:round/>
            <a:headEnd len="sm" w="sm" type="none"/>
            <a:tailEnd len="sm" w="sm" type="none"/>
          </a:ln>
          <a:effectLst>
            <a:outerShdw blurRad="76223" rotWithShape="0" algn="bl" dir="2700000" dist="25408">
              <a:srgbClr val="CBD5E1">
                <a:alpha val="50000"/>
              </a:srgbClr>
            </a:outerShdw>
          </a:effectLst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81"/>
          <p:cNvSpPr/>
          <p:nvPr/>
        </p:nvSpPr>
        <p:spPr>
          <a:xfrm>
            <a:off x="906050" y="1764668"/>
            <a:ext cx="5137200" cy="14784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FE0707"/>
              </a:gs>
              <a:gs pos="76000">
                <a:srgbClr val="102754"/>
              </a:gs>
              <a:gs pos="100000">
                <a:srgbClr val="102754"/>
              </a:gs>
            </a:gsLst>
            <a:lin ang="10800025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81"/>
          <p:cNvSpPr/>
          <p:nvPr/>
        </p:nvSpPr>
        <p:spPr>
          <a:xfrm>
            <a:off x="2348006" y="1870412"/>
            <a:ext cx="36870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1"/>
              <a:buFont typeface="Georgia"/>
              <a:buNone/>
            </a:pPr>
            <a:r>
              <a:rPr i="0" lang="en" sz="4801" u="none" cap="none" strike="noStrike">
                <a:solidFill>
                  <a:srgbClr val="FFFFFF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2024</a:t>
            </a:r>
            <a:endParaRPr i="0" sz="4801" u="none" cap="none" strike="noStrike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656" name="Google Shape;656;p81"/>
          <p:cNvSpPr/>
          <p:nvPr/>
        </p:nvSpPr>
        <p:spPr>
          <a:xfrm>
            <a:off x="2421706" y="2595557"/>
            <a:ext cx="36132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i="0" lang="en" sz="2001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We sounded the alarm</a:t>
            </a:r>
            <a:endParaRPr i="0" sz="2001" u="none" cap="none" strike="noStrike">
              <a:solidFill>
                <a:srgbClr val="10275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57" name="Google Shape;657;p81"/>
          <p:cNvSpPr/>
          <p:nvPr/>
        </p:nvSpPr>
        <p:spPr>
          <a:xfrm>
            <a:off x="1335240" y="3750473"/>
            <a:ext cx="146400" cy="1464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81"/>
          <p:cNvSpPr/>
          <p:nvPr/>
        </p:nvSpPr>
        <p:spPr>
          <a:xfrm>
            <a:off x="1646020" y="3420180"/>
            <a:ext cx="40236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b="1" i="0" lang="en" sz="2001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799</a:t>
            </a:r>
            <a:r>
              <a:rPr b="1" i="0" lang="en" sz="2001" u="none" cap="none" strike="noStrike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K</a:t>
            </a:r>
            <a:r>
              <a:rPr i="0" lang="en" sz="2001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transactions protected</a:t>
            </a:r>
            <a:endParaRPr i="0" sz="2001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9" name="Google Shape;659;p81"/>
          <p:cNvSpPr/>
          <p:nvPr/>
        </p:nvSpPr>
        <p:spPr>
          <a:xfrm>
            <a:off x="1646020" y="4468461"/>
            <a:ext cx="40236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FBI reports cybercrime losses hit </a:t>
            </a:r>
            <a:r>
              <a:rPr b="1"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$12.5</a:t>
            </a:r>
            <a:r>
              <a:rPr b="1" lang="en" sz="20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  <a:endParaRPr b="1" sz="2001">
              <a:solidFill>
                <a:srgbClr val="FE0707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t/>
            </a:r>
            <a:endParaRPr b="1"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60" name="Google Shape;660;p81"/>
          <p:cNvSpPr/>
          <p:nvPr/>
        </p:nvSpPr>
        <p:spPr>
          <a:xfrm>
            <a:off x="1646020" y="5415739"/>
            <a:ext cx="40236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b="1"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71</a:t>
            </a:r>
            <a:r>
              <a:rPr b="1" lang="en" sz="20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%</a:t>
            </a: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consumers said it’s industry responsibility to educate them on wire fraud</a:t>
            </a:r>
            <a:endParaRPr b="1" sz="2001">
              <a:solidFill>
                <a:srgbClr val="1E293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61" name="Google Shape;661;p81"/>
          <p:cNvSpPr/>
          <p:nvPr/>
        </p:nvSpPr>
        <p:spPr>
          <a:xfrm>
            <a:off x="1646000" y="6717569"/>
            <a:ext cx="40236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b="1"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51</a:t>
            </a:r>
            <a:r>
              <a:rPr b="1" lang="en" sz="20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%</a:t>
            </a:r>
            <a:r>
              <a:rPr lang="en" sz="2001">
                <a:solidFill>
                  <a:srgbClr val="1E293B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of consumers “somewhat” or “not aware” of wire fraud risks </a:t>
            </a:r>
            <a:endParaRPr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62" name="Google Shape;662;p81"/>
          <p:cNvSpPr/>
          <p:nvPr/>
        </p:nvSpPr>
        <p:spPr>
          <a:xfrm>
            <a:off x="6583820" y="1778881"/>
            <a:ext cx="5120400" cy="6030600"/>
          </a:xfrm>
          <a:prstGeom prst="roundRect">
            <a:avLst>
              <a:gd fmla="val 8714" name="adj"/>
            </a:avLst>
          </a:prstGeom>
          <a:solidFill>
            <a:srgbClr val="FFFFFF"/>
          </a:solidFill>
          <a:ln cap="flat" cmpd="sng" w="9525">
            <a:solidFill>
              <a:srgbClr val="F46868"/>
            </a:solidFill>
            <a:prstDash val="solid"/>
            <a:round/>
            <a:headEnd len="sm" w="sm" type="none"/>
            <a:tailEnd len="sm" w="sm" type="none"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81"/>
          <p:cNvSpPr/>
          <p:nvPr/>
        </p:nvSpPr>
        <p:spPr>
          <a:xfrm>
            <a:off x="6575268" y="1764468"/>
            <a:ext cx="5137200" cy="14784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FE0707"/>
              </a:gs>
              <a:gs pos="76000">
                <a:srgbClr val="102754"/>
              </a:gs>
              <a:gs pos="100000">
                <a:srgbClr val="102754"/>
              </a:gs>
            </a:gsLst>
            <a:lin ang="10800025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4" name="Google Shape;664;p81"/>
          <p:cNvGrpSpPr/>
          <p:nvPr/>
        </p:nvGrpSpPr>
        <p:grpSpPr>
          <a:xfrm>
            <a:off x="8183900" y="1873919"/>
            <a:ext cx="2930400" cy="1274046"/>
            <a:chOff x="4091950" y="910900"/>
            <a:chExt cx="1465200" cy="636450"/>
          </a:xfrm>
        </p:grpSpPr>
        <p:sp>
          <p:nvSpPr>
            <p:cNvPr id="665" name="Google Shape;665;p81"/>
            <p:cNvSpPr/>
            <p:nvPr/>
          </p:nvSpPr>
          <p:spPr>
            <a:xfrm>
              <a:off x="4091950" y="910900"/>
              <a:ext cx="8616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801"/>
                <a:buFont typeface="Georgia"/>
                <a:buNone/>
              </a:pPr>
              <a:r>
                <a:rPr i="0" lang="en" sz="4801" u="none" cap="none" strike="noStrike">
                  <a:solidFill>
                    <a:srgbClr val="FFFFFF"/>
                  </a:solidFill>
                  <a:latin typeface="Figtree SemiBold"/>
                  <a:ea typeface="Figtree SemiBold"/>
                  <a:cs typeface="Figtree SemiBold"/>
                  <a:sym typeface="Figtree SemiBold"/>
                </a:rPr>
                <a:t>2025</a:t>
              </a:r>
              <a:endParaRPr i="0" sz="4801" u="none" cap="none" strike="noStrike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666" name="Google Shape;666;p81"/>
            <p:cNvSpPr/>
            <p:nvPr/>
          </p:nvSpPr>
          <p:spPr>
            <a:xfrm>
              <a:off x="4091950" y="1273150"/>
              <a:ext cx="14652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1"/>
                <a:buFont typeface="Calibri"/>
                <a:buNone/>
              </a:pPr>
              <a:r>
                <a:rPr i="0" lang="en" sz="2001" u="none" cap="none" strike="noStrike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The threat accelerated</a:t>
              </a:r>
              <a:endParaRPr i="0" sz="2001" u="none" cap="none" strike="noStrike">
                <a:solidFill>
                  <a:srgbClr val="102754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sp>
        <p:nvSpPr>
          <p:cNvPr id="667" name="Google Shape;667;p81"/>
          <p:cNvSpPr/>
          <p:nvPr/>
        </p:nvSpPr>
        <p:spPr>
          <a:xfrm>
            <a:off x="7263834" y="3322666"/>
            <a:ext cx="40236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b="1"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913</a:t>
            </a:r>
            <a:r>
              <a:rPr b="1" lang="en" sz="20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K</a:t>
            </a:r>
            <a:r>
              <a:rPr b="1"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transactions</a:t>
            </a:r>
            <a:endParaRPr sz="2001">
              <a:solidFill>
                <a:srgbClr val="1E293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68" name="Google Shape;668;p81"/>
          <p:cNvSpPr/>
          <p:nvPr/>
        </p:nvSpPr>
        <p:spPr>
          <a:xfrm>
            <a:off x="7295295" y="4238200"/>
            <a:ext cx="40236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FBI reports cybercrime losses hit </a:t>
            </a:r>
            <a:r>
              <a:rPr b="1"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$16.6</a:t>
            </a:r>
            <a:r>
              <a:rPr b="1" lang="en" sz="2001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  <a:endParaRPr sz="2001">
              <a:solidFill>
                <a:srgbClr val="1E293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69" name="Google Shape;669;p81"/>
          <p:cNvSpPr/>
          <p:nvPr/>
        </p:nvSpPr>
        <p:spPr>
          <a:xfrm>
            <a:off x="7295295" y="5278727"/>
            <a:ext cx="40236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Industry</a:t>
            </a: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raises need for best practices for identity verification</a:t>
            </a:r>
            <a:endParaRPr sz="2001">
              <a:solidFill>
                <a:srgbClr val="1E293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0" name="Google Shape;670;p81"/>
          <p:cNvSpPr/>
          <p:nvPr/>
        </p:nvSpPr>
        <p:spPr>
          <a:xfrm>
            <a:off x="7295295" y="6565855"/>
            <a:ext cx="40236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b="1"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78</a:t>
            </a:r>
            <a:r>
              <a:rPr b="1" lang="en" sz="20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%</a:t>
            </a: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of consumers cite willingness to pay extra for fraud protection</a:t>
            </a:r>
            <a:endParaRPr sz="2001">
              <a:solidFill>
                <a:srgbClr val="1E293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1" name="Google Shape;671;p81"/>
          <p:cNvSpPr/>
          <p:nvPr/>
        </p:nvSpPr>
        <p:spPr>
          <a:xfrm>
            <a:off x="12264150" y="1778881"/>
            <a:ext cx="5109000" cy="6030600"/>
          </a:xfrm>
          <a:prstGeom prst="roundRect">
            <a:avLst>
              <a:gd fmla="val 8771" name="adj"/>
            </a:avLst>
          </a:prstGeom>
          <a:solidFill>
            <a:srgbClr val="FFFFFF"/>
          </a:solidFill>
          <a:ln cap="flat" cmpd="sng" w="9525">
            <a:solidFill>
              <a:srgbClr val="DBEFFF"/>
            </a:solidFill>
            <a:prstDash val="solid"/>
            <a:round/>
            <a:headEnd len="sm" w="sm" type="none"/>
            <a:tailEnd len="sm" w="sm" type="none"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81"/>
          <p:cNvSpPr/>
          <p:nvPr/>
        </p:nvSpPr>
        <p:spPr>
          <a:xfrm>
            <a:off x="12253080" y="1778866"/>
            <a:ext cx="5120400" cy="14640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102754"/>
              </a:gs>
              <a:gs pos="76000">
                <a:srgbClr val="187ED7"/>
              </a:gs>
              <a:gs pos="100000">
                <a:srgbClr val="187ED7"/>
              </a:gs>
            </a:gsLst>
            <a:lin ang="10800025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81"/>
          <p:cNvSpPr/>
          <p:nvPr/>
        </p:nvSpPr>
        <p:spPr>
          <a:xfrm>
            <a:off x="13582211" y="1841302"/>
            <a:ext cx="36870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1"/>
              <a:buFont typeface="Georgia"/>
              <a:buNone/>
            </a:pPr>
            <a:r>
              <a:rPr i="0" lang="en" sz="4801" u="none" cap="none" strike="noStrike">
                <a:solidFill>
                  <a:srgbClr val="FFFFFF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2026</a:t>
            </a:r>
            <a:endParaRPr i="0" sz="4801" u="none" cap="none" strike="noStrike">
              <a:solidFill>
                <a:srgbClr val="FFFFFF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674" name="Google Shape;674;p81"/>
          <p:cNvSpPr/>
          <p:nvPr/>
        </p:nvSpPr>
        <p:spPr>
          <a:xfrm>
            <a:off x="13582211" y="2573453"/>
            <a:ext cx="37620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i="0" lang="en" sz="2001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The picture is now clear</a:t>
            </a:r>
            <a:endParaRPr i="0" sz="2001" u="none" cap="none" strike="noStrike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75" name="Google Shape;675;p81"/>
          <p:cNvSpPr/>
          <p:nvPr/>
        </p:nvSpPr>
        <p:spPr>
          <a:xfrm>
            <a:off x="12984600" y="3420189"/>
            <a:ext cx="40236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b="1" i="0" lang="en" sz="2001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1.</a:t>
            </a:r>
            <a:r>
              <a:rPr b="1"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46</a:t>
            </a:r>
            <a:r>
              <a:rPr b="1" i="0" lang="en" sz="2001" u="none" cap="none" strike="noStrike">
                <a:solidFill>
                  <a:srgbClr val="187ED7"/>
                </a:solidFill>
                <a:latin typeface="Inter"/>
                <a:ea typeface="Inter"/>
                <a:cs typeface="Inter"/>
                <a:sym typeface="Inter"/>
              </a:rPr>
              <a:t>M</a:t>
            </a:r>
            <a:r>
              <a:rPr i="0" lang="en" sz="2001" u="none" cap="none" strike="noStrike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transactions protected</a:t>
            </a:r>
            <a:endParaRPr i="0" sz="2001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6" name="Google Shape;676;p81"/>
          <p:cNvSpPr/>
          <p:nvPr/>
        </p:nvSpPr>
        <p:spPr>
          <a:xfrm>
            <a:off x="12984100" y="4177160"/>
            <a:ext cx="40236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FBI expects record-breaking losses in 2026 due to AI &amp; BEC threat</a:t>
            </a:r>
            <a:r>
              <a:rPr lang="en" sz="200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b="1" sz="2001">
              <a:solidFill>
                <a:srgbClr val="1E293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7" name="Google Shape;677;p81"/>
          <p:cNvSpPr/>
          <p:nvPr/>
        </p:nvSpPr>
        <p:spPr>
          <a:xfrm>
            <a:off x="12984267" y="5316671"/>
            <a:ext cx="40236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Consumers say </a:t>
            </a: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proactive</a:t>
            </a: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protection beats education </a:t>
            </a:r>
            <a:r>
              <a:rPr b="1"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3:1</a:t>
            </a:r>
            <a:endParaRPr b="1" sz="2001">
              <a:solidFill>
                <a:srgbClr val="1E293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8" name="Google Shape;678;p81"/>
          <p:cNvSpPr/>
          <p:nvPr/>
        </p:nvSpPr>
        <p:spPr>
          <a:xfrm>
            <a:off x="12984583" y="6487110"/>
            <a:ext cx="40236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b="1"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85</a:t>
            </a:r>
            <a:r>
              <a:rPr b="1" lang="en" sz="200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%</a:t>
            </a:r>
            <a:r>
              <a:rPr lang="en" sz="200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rPr>
              <a:t> of consumers cite willingness to pay significantly for fraud protection</a:t>
            </a:r>
            <a:endParaRPr b="1" sz="2001">
              <a:solidFill>
                <a:srgbClr val="1E293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79" name="Google Shape;679;p81" title="State of Wire Fraud 2025 _ 8.5x11 in _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4102" y="1976742"/>
            <a:ext cx="825000" cy="1068300"/>
          </a:xfrm>
          <a:prstGeom prst="roundRect">
            <a:avLst>
              <a:gd fmla="val 6485" name="adj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0" name="Google Shape;680;p81" title="A4 - 8.5 x 11 - 300 ppi.png"/>
          <p:cNvPicPr preferRelativeResize="0"/>
          <p:nvPr/>
        </p:nvPicPr>
        <p:blipFill rotWithShape="1">
          <a:blip r:embed="rId4">
            <a:alphaModFix/>
          </a:blip>
          <a:srcRect b="4263" l="0" r="0" t="4263"/>
          <a:stretch/>
        </p:blipFill>
        <p:spPr>
          <a:xfrm>
            <a:off x="1250552" y="1976742"/>
            <a:ext cx="825000" cy="1068300"/>
          </a:xfrm>
          <a:prstGeom prst="roundRect">
            <a:avLst>
              <a:gd fmla="val 6485" name="adj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1" name="Google Shape;681;p81" title="State of Wire Fraud 2026 - 1.png"/>
          <p:cNvPicPr preferRelativeResize="0"/>
          <p:nvPr/>
        </p:nvPicPr>
        <p:blipFill rotWithShape="1">
          <a:blip r:embed="rId5">
            <a:alphaModFix/>
          </a:blip>
          <a:srcRect b="10" l="0" r="0" t="10"/>
          <a:stretch/>
        </p:blipFill>
        <p:spPr>
          <a:xfrm>
            <a:off x="12558002" y="1961979"/>
            <a:ext cx="825000" cy="1068300"/>
          </a:xfrm>
          <a:prstGeom prst="roundRect">
            <a:avLst>
              <a:gd fmla="val 6485" name="adj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682" name="Google Shape;682;p81"/>
          <p:cNvGrpSpPr/>
          <p:nvPr/>
        </p:nvGrpSpPr>
        <p:grpSpPr>
          <a:xfrm>
            <a:off x="457180" y="9447993"/>
            <a:ext cx="3904445" cy="548894"/>
            <a:chOff x="312803" y="4764313"/>
            <a:chExt cx="1952223" cy="274200"/>
          </a:xfrm>
        </p:grpSpPr>
        <p:sp>
          <p:nvSpPr>
            <p:cNvPr id="683" name="Google Shape;683;p81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684" name="Google Shape;684;p81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685" name="Google Shape;685;p81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6" name="Google Shape;686;p81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81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8" name="Google Shape;688;p81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81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0" name="Google Shape;690;p81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1" name="Google Shape;691;p81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2" name="Google Shape;692;p81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81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81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695" name="Google Shape;695;p81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96" name="Google Shape;696;p81"/>
          <p:cNvSpPr/>
          <p:nvPr/>
        </p:nvSpPr>
        <p:spPr>
          <a:xfrm>
            <a:off x="1335240" y="4628723"/>
            <a:ext cx="146400" cy="1464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81"/>
          <p:cNvSpPr/>
          <p:nvPr/>
        </p:nvSpPr>
        <p:spPr>
          <a:xfrm>
            <a:off x="1330140" y="5601154"/>
            <a:ext cx="146400" cy="1464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81"/>
          <p:cNvSpPr/>
          <p:nvPr/>
        </p:nvSpPr>
        <p:spPr>
          <a:xfrm>
            <a:off x="1335240" y="7042749"/>
            <a:ext cx="146400" cy="1464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81"/>
          <p:cNvSpPr/>
          <p:nvPr/>
        </p:nvSpPr>
        <p:spPr>
          <a:xfrm>
            <a:off x="6969704" y="3707007"/>
            <a:ext cx="146400" cy="1464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81"/>
          <p:cNvSpPr/>
          <p:nvPr/>
        </p:nvSpPr>
        <p:spPr>
          <a:xfrm>
            <a:off x="6980190" y="4622523"/>
            <a:ext cx="146400" cy="1464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81"/>
          <p:cNvSpPr/>
          <p:nvPr/>
        </p:nvSpPr>
        <p:spPr>
          <a:xfrm>
            <a:off x="6980190" y="5639811"/>
            <a:ext cx="146400" cy="1464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81"/>
          <p:cNvSpPr/>
          <p:nvPr/>
        </p:nvSpPr>
        <p:spPr>
          <a:xfrm>
            <a:off x="6980190" y="6950191"/>
            <a:ext cx="146400" cy="1464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81"/>
          <p:cNvSpPr/>
          <p:nvPr/>
        </p:nvSpPr>
        <p:spPr>
          <a:xfrm>
            <a:off x="12618390" y="3680711"/>
            <a:ext cx="146400" cy="14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81"/>
          <p:cNvSpPr/>
          <p:nvPr/>
        </p:nvSpPr>
        <p:spPr>
          <a:xfrm>
            <a:off x="12618390" y="4552060"/>
            <a:ext cx="146400" cy="14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81"/>
          <p:cNvSpPr/>
          <p:nvPr/>
        </p:nvSpPr>
        <p:spPr>
          <a:xfrm>
            <a:off x="12618390" y="5562308"/>
            <a:ext cx="146400" cy="14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81"/>
          <p:cNvSpPr/>
          <p:nvPr/>
        </p:nvSpPr>
        <p:spPr>
          <a:xfrm>
            <a:off x="12618390" y="6693763"/>
            <a:ext cx="146400" cy="14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7" name="Google Shape;707;p81" title="algorith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75550" y="8538138"/>
            <a:ext cx="648901" cy="64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81" title="chatbot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559450" y="8588427"/>
            <a:ext cx="548462" cy="54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81" title="email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90150" y="8587231"/>
            <a:ext cx="599849" cy="599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82"/>
          <p:cNvSpPr txBox="1"/>
          <p:nvPr/>
        </p:nvSpPr>
        <p:spPr>
          <a:xfrm>
            <a:off x="716499" y="1428019"/>
            <a:ext cx="9327600" cy="31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3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What we found in </a:t>
            </a:r>
            <a:r>
              <a:rPr b="1" lang="en" sz="9003">
                <a:solidFill>
                  <a:srgbClr val="FE0707"/>
                </a:solidFill>
                <a:latin typeface="Figtree"/>
                <a:ea typeface="Figtree"/>
                <a:cs typeface="Figtree"/>
                <a:sym typeface="Figtree"/>
              </a:rPr>
              <a:t>2026</a:t>
            </a:r>
            <a:endParaRPr b="1" sz="9003">
              <a:solidFill>
                <a:srgbClr val="FE0707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715" name="Google Shape;715;p82"/>
          <p:cNvSpPr txBox="1"/>
          <p:nvPr/>
        </p:nvSpPr>
        <p:spPr>
          <a:xfrm>
            <a:off x="698950" y="4728652"/>
            <a:ext cx="8827200" cy="14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1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New data from </a:t>
            </a:r>
            <a:r>
              <a:rPr b="1" lang="en" sz="3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r>
              <a:rPr b="1" lang="en" sz="34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,</a:t>
            </a:r>
            <a:r>
              <a:rPr b="1" lang="en" sz="3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400</a:t>
            </a:r>
            <a:r>
              <a:rPr b="1" lang="en" sz="34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+</a:t>
            </a:r>
            <a:r>
              <a:rPr b="1" lang="en" sz="3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 real estate professionals </a:t>
            </a:r>
            <a:r>
              <a:rPr lang="en" sz="3401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and consumers</a:t>
            </a:r>
            <a:endParaRPr sz="3401">
              <a:solidFill>
                <a:srgbClr val="10275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grpSp>
        <p:nvGrpSpPr>
          <p:cNvPr id="716" name="Google Shape;716;p82"/>
          <p:cNvGrpSpPr/>
          <p:nvPr/>
        </p:nvGrpSpPr>
        <p:grpSpPr>
          <a:xfrm>
            <a:off x="457205" y="9425923"/>
            <a:ext cx="3904445" cy="548894"/>
            <a:chOff x="312803" y="4764313"/>
            <a:chExt cx="1952223" cy="274200"/>
          </a:xfrm>
        </p:grpSpPr>
        <p:sp>
          <p:nvSpPr>
            <p:cNvPr id="717" name="Google Shape;717;p82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718" name="Google Shape;718;p82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719" name="Google Shape;719;p82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82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82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2" name="Google Shape;722;p82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82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82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5" name="Google Shape;725;p82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82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82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82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729" name="Google Shape;729;p82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730" name="Google Shape;73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25800" y="3881199"/>
            <a:ext cx="5952050" cy="595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83"/>
          <p:cNvSpPr/>
          <p:nvPr/>
        </p:nvSpPr>
        <p:spPr>
          <a:xfrm>
            <a:off x="977600" y="1242345"/>
            <a:ext cx="9523200" cy="5904300"/>
          </a:xfrm>
          <a:prstGeom prst="roundRect">
            <a:avLst>
              <a:gd fmla="val 8290" name="adj"/>
            </a:avLst>
          </a:prstGeom>
          <a:gradFill>
            <a:gsLst>
              <a:gs pos="0">
                <a:srgbClr val="FFE5E5"/>
              </a:gs>
              <a:gs pos="32000">
                <a:srgbClr val="FFF0F0"/>
              </a:gs>
              <a:gs pos="100000">
                <a:srgbClr val="FFFFFF"/>
              </a:gs>
            </a:gsLst>
            <a:lin ang="2700006" scaled="0"/>
          </a:gradFill>
          <a:ln>
            <a:noFill/>
          </a:ln>
          <a:effectLst>
            <a:outerShdw blurRad="114334" rotWithShape="0" algn="bl" dir="5400000" dist="38111">
              <a:srgbClr val="CBD5E1">
                <a:alpha val="50000"/>
              </a:srgbClr>
            </a:outerShdw>
          </a:effectLst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736" name="Google Shape;736;p83"/>
          <p:cNvSpPr/>
          <p:nvPr/>
        </p:nvSpPr>
        <p:spPr>
          <a:xfrm>
            <a:off x="977600" y="7513318"/>
            <a:ext cx="9523200" cy="915300"/>
          </a:xfrm>
          <a:prstGeom prst="roundRect">
            <a:avLst>
              <a:gd fmla="val 50000" name="adj"/>
            </a:avLst>
          </a:prstGeom>
          <a:solidFill>
            <a:srgbClr val="EDF7FF"/>
          </a:solidFill>
          <a:ln>
            <a:noFill/>
          </a:ln>
          <a:effectLst>
            <a:outerShdw blurRad="114334" rotWithShape="0" algn="bl" dir="5400000" dist="38111">
              <a:srgbClr val="CBD5E1">
                <a:alpha val="50000"/>
              </a:srgbClr>
            </a:outerShdw>
          </a:effectLst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737" name="Google Shape;737;p83"/>
          <p:cNvSpPr/>
          <p:nvPr/>
        </p:nvSpPr>
        <p:spPr>
          <a:xfrm>
            <a:off x="10784500" y="1242345"/>
            <a:ext cx="6227400" cy="7149900"/>
          </a:xfrm>
          <a:prstGeom prst="roundRect">
            <a:avLst>
              <a:gd fmla="val 5805" name="adj"/>
            </a:avLst>
          </a:prstGeom>
          <a:solidFill>
            <a:srgbClr val="FFFFFF"/>
          </a:solidFill>
          <a:ln cap="flat" cmpd="sng" w="19050">
            <a:solidFill>
              <a:srgbClr val="F46868"/>
            </a:solidFill>
            <a:prstDash val="solid"/>
            <a:round/>
            <a:headEnd len="sm" w="sm" type="none"/>
            <a:tailEnd len="sm" w="sm" type="none"/>
          </a:ln>
          <a:effectLst>
            <a:outerShdw blurRad="114334" rotWithShape="0" algn="bl" dir="5400000" dist="38111">
              <a:srgbClr val="CBD5E1">
                <a:alpha val="50000"/>
              </a:srgbClr>
            </a:outerShdw>
          </a:effectLst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738" name="Google Shape;738;p83"/>
          <p:cNvSpPr/>
          <p:nvPr/>
        </p:nvSpPr>
        <p:spPr>
          <a:xfrm>
            <a:off x="1617397" y="4725891"/>
            <a:ext cx="7622400" cy="16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lang="en" sz="3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of homebuyers received fraudulent</a:t>
            </a:r>
            <a:endParaRPr sz="32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lang="en" sz="3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or suspicious communications</a:t>
            </a:r>
            <a:endParaRPr sz="32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lang="en" sz="3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during their transaction</a:t>
            </a:r>
            <a:endParaRPr sz="32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39" name="Google Shape;739;p83"/>
          <p:cNvSpPr/>
          <p:nvPr/>
        </p:nvSpPr>
        <p:spPr>
          <a:xfrm>
            <a:off x="2193200" y="7604874"/>
            <a:ext cx="7928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lang="en" sz="2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Nearly </a:t>
            </a:r>
            <a:r>
              <a:rPr b="1" lang="en" sz="28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1 </a:t>
            </a:r>
            <a:r>
              <a:rPr b="1" lang="en" sz="2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in </a:t>
            </a:r>
            <a:r>
              <a:rPr b="1" lang="en" sz="28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r>
              <a:rPr lang="en" sz="2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 consumers are directly targeted.</a:t>
            </a:r>
            <a:endParaRPr sz="28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40" name="Google Shape;740;p83"/>
          <p:cNvSpPr/>
          <p:nvPr/>
        </p:nvSpPr>
        <p:spPr>
          <a:xfrm>
            <a:off x="11577250" y="2163263"/>
            <a:ext cx="16356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5602"/>
              <a:buFont typeface="Georgia"/>
              <a:buNone/>
            </a:pPr>
            <a:r>
              <a:rPr lang="en" sz="64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82</a:t>
            </a:r>
            <a:r>
              <a:rPr lang="en" sz="6402">
                <a:solidFill>
                  <a:srgbClr val="FE070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%</a:t>
            </a:r>
            <a:endParaRPr sz="6402">
              <a:solidFill>
                <a:srgbClr val="FE0707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741" name="Google Shape;741;p83"/>
          <p:cNvSpPr/>
          <p:nvPr/>
        </p:nvSpPr>
        <p:spPr>
          <a:xfrm>
            <a:off x="13460875" y="2027122"/>
            <a:ext cx="32916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have personal or secondhand</a:t>
            </a:r>
            <a:endParaRPr sz="2201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fraud experience</a:t>
            </a:r>
            <a:endParaRPr sz="2201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42" name="Google Shape;742;p83"/>
          <p:cNvSpPr/>
          <p:nvPr/>
        </p:nvSpPr>
        <p:spPr>
          <a:xfrm>
            <a:off x="11577246" y="4326160"/>
            <a:ext cx="16356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5602"/>
              <a:buFont typeface="Georgia"/>
              <a:buNone/>
            </a:pPr>
            <a:r>
              <a:rPr lang="en" sz="56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61</a:t>
            </a:r>
            <a:r>
              <a:rPr lang="en" sz="5602">
                <a:solidFill>
                  <a:srgbClr val="FE070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%</a:t>
            </a:r>
            <a:endParaRPr sz="5602">
              <a:solidFill>
                <a:srgbClr val="FE0707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743" name="Google Shape;743;p83"/>
          <p:cNvSpPr/>
          <p:nvPr/>
        </p:nvSpPr>
        <p:spPr>
          <a:xfrm>
            <a:off x="13460875" y="4129451"/>
            <a:ext cx="32916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felt their funds could</a:t>
            </a:r>
            <a:endParaRPr sz="2201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be at risk</a:t>
            </a:r>
            <a:endParaRPr sz="2201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44" name="Google Shape;744;p83"/>
          <p:cNvSpPr/>
          <p:nvPr/>
        </p:nvSpPr>
        <p:spPr>
          <a:xfrm>
            <a:off x="11577245" y="6231779"/>
            <a:ext cx="16356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5602"/>
              <a:buFont typeface="Georgia"/>
              <a:buNone/>
            </a:pPr>
            <a:r>
              <a:rPr lang="en" sz="56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46</a:t>
            </a:r>
            <a:r>
              <a:rPr lang="en" sz="5602">
                <a:solidFill>
                  <a:srgbClr val="FE070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%</a:t>
            </a:r>
            <a:endParaRPr sz="5602">
              <a:solidFill>
                <a:srgbClr val="FE0707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745" name="Google Shape;745;p83"/>
          <p:cNvSpPr/>
          <p:nvPr/>
        </p:nvSpPr>
        <p:spPr>
          <a:xfrm>
            <a:off x="13460875" y="6231779"/>
            <a:ext cx="32916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delayed sending funds</a:t>
            </a:r>
            <a:endParaRPr sz="2201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due to security concerns</a:t>
            </a:r>
            <a:endParaRPr sz="2201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746" name="Google Shape;746;p83"/>
          <p:cNvCxnSpPr/>
          <p:nvPr/>
        </p:nvCxnSpPr>
        <p:spPr>
          <a:xfrm>
            <a:off x="11583350" y="3689370"/>
            <a:ext cx="4429800" cy="0"/>
          </a:xfrm>
          <a:prstGeom prst="straightConnector1">
            <a:avLst/>
          </a:prstGeom>
          <a:noFill/>
          <a:ln cap="flat" cmpd="sng" w="19050">
            <a:solidFill>
              <a:srgbClr val="CBD5E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7" name="Google Shape;747;p83"/>
          <p:cNvCxnSpPr/>
          <p:nvPr/>
        </p:nvCxnSpPr>
        <p:spPr>
          <a:xfrm>
            <a:off x="11683300" y="5878165"/>
            <a:ext cx="4429800" cy="0"/>
          </a:xfrm>
          <a:prstGeom prst="straightConnector1">
            <a:avLst/>
          </a:prstGeom>
          <a:noFill/>
          <a:ln cap="flat" cmpd="sng" w="19050">
            <a:solidFill>
              <a:srgbClr val="CBD5E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48" name="Google Shape;748;p83" title="go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800" y="7633174"/>
            <a:ext cx="674900" cy="67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83"/>
          <p:cNvPicPr preferRelativeResize="0"/>
          <p:nvPr/>
        </p:nvPicPr>
        <p:blipFill rotWithShape="1">
          <a:blip r:embed="rId4">
            <a:alphaModFix/>
          </a:blip>
          <a:srcRect b="55016" l="0" r="51999" t="0"/>
          <a:stretch/>
        </p:blipFill>
        <p:spPr>
          <a:xfrm>
            <a:off x="7090950" y="3948900"/>
            <a:ext cx="3409850" cy="3198092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83"/>
          <p:cNvSpPr/>
          <p:nvPr/>
        </p:nvSpPr>
        <p:spPr>
          <a:xfrm>
            <a:off x="1643082" y="2487326"/>
            <a:ext cx="7928400" cy="21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16005"/>
              <a:buFont typeface="Georgia"/>
              <a:buNone/>
            </a:pPr>
            <a:r>
              <a:rPr b="1" lang="en" sz="10403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22</a:t>
            </a:r>
            <a:r>
              <a:rPr b="1" lang="en" sz="10403">
                <a:solidFill>
                  <a:srgbClr val="FE0707"/>
                </a:solidFill>
                <a:latin typeface="Figtree"/>
                <a:ea typeface="Figtree"/>
                <a:cs typeface="Figtree"/>
                <a:sym typeface="Figtree"/>
              </a:rPr>
              <a:t>%</a:t>
            </a:r>
            <a:endParaRPr b="1" sz="10403">
              <a:solidFill>
                <a:srgbClr val="FE0707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751" name="Google Shape;751;p83" title="email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0950" y="1800391"/>
            <a:ext cx="2001600" cy="2001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2" name="Google Shape;752;p83"/>
          <p:cNvGrpSpPr/>
          <p:nvPr/>
        </p:nvGrpSpPr>
        <p:grpSpPr>
          <a:xfrm>
            <a:off x="457205" y="9425923"/>
            <a:ext cx="3904445" cy="548894"/>
            <a:chOff x="312803" y="4764313"/>
            <a:chExt cx="1952223" cy="274200"/>
          </a:xfrm>
        </p:grpSpPr>
        <p:sp>
          <p:nvSpPr>
            <p:cNvPr id="753" name="Google Shape;753;p83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754" name="Google Shape;754;p83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755" name="Google Shape;755;p83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83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83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83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83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83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83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83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83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83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765" name="Google Shape;765;p83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18288000" cy="102870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ason C., a victim of wire fraud, recalls the lack of support he received from his real estate professionals after he fell victim to wire fraud." id="771" name="Google Shape;771;p84" title="&quot;I feel like a ghost.&quot;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8"/>
            <a:ext cx="18288000" cy="10286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Google Shape;77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85"/>
          <p:cNvSpPr txBox="1"/>
          <p:nvPr/>
        </p:nvSpPr>
        <p:spPr>
          <a:xfrm>
            <a:off x="2159100" y="1019195"/>
            <a:ext cx="13969800" cy="1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Title professionals see it every day</a:t>
            </a:r>
            <a:endParaRPr sz="5202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grpSp>
        <p:nvGrpSpPr>
          <p:cNvPr id="778" name="Google Shape;778;p85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779" name="Google Shape;779;p85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780" name="Google Shape;780;p85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781" name="Google Shape;781;p85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85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85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85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85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85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85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85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85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85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791" name="Google Shape;791;p85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92" name="Google Shape;792;p85"/>
          <p:cNvSpPr/>
          <p:nvPr/>
        </p:nvSpPr>
        <p:spPr>
          <a:xfrm>
            <a:off x="914500" y="2889318"/>
            <a:ext cx="5120400" cy="3958200"/>
          </a:xfrm>
          <a:prstGeom prst="roundRect">
            <a:avLst>
              <a:gd fmla="val 7867" name="adj"/>
            </a:avLst>
          </a:prstGeom>
          <a:gradFill>
            <a:gsLst>
              <a:gs pos="0">
                <a:srgbClr val="FFE5E5"/>
              </a:gs>
              <a:gs pos="32000">
                <a:srgbClr val="FFF0F0"/>
              </a:gs>
              <a:gs pos="100000">
                <a:srgbClr val="FFFFFF"/>
              </a:gs>
            </a:gsLst>
            <a:lin ang="2700006" scaled="0"/>
          </a:gra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85"/>
          <p:cNvSpPr/>
          <p:nvPr/>
        </p:nvSpPr>
        <p:spPr>
          <a:xfrm>
            <a:off x="1197100" y="3464829"/>
            <a:ext cx="45552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lang="en" sz="10403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60</a:t>
            </a:r>
            <a:r>
              <a:rPr lang="en" sz="10403">
                <a:solidFill>
                  <a:srgbClr val="FE070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%</a:t>
            </a:r>
            <a:endParaRPr sz="10403">
              <a:solidFill>
                <a:srgbClr val="FE0707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794" name="Google Shape;794;p85"/>
          <p:cNvSpPr/>
          <p:nvPr/>
        </p:nvSpPr>
        <p:spPr>
          <a:xfrm>
            <a:off x="1197100" y="5173548"/>
            <a:ext cx="41142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say fraud is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increasing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95" name="Google Shape;795;p85"/>
          <p:cNvSpPr/>
          <p:nvPr/>
        </p:nvSpPr>
        <p:spPr>
          <a:xfrm>
            <a:off x="914520" y="6867004"/>
            <a:ext cx="51204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i="1" lang="en" sz="220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Only 7% report decreases</a:t>
            </a:r>
            <a:endParaRPr i="1" sz="220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96" name="Google Shape;796;p85"/>
          <p:cNvSpPr/>
          <p:nvPr/>
        </p:nvSpPr>
        <p:spPr>
          <a:xfrm>
            <a:off x="6583800" y="2889318"/>
            <a:ext cx="5120400" cy="3958200"/>
          </a:xfrm>
          <a:prstGeom prst="roundRect">
            <a:avLst>
              <a:gd fmla="val 8967" name="adj"/>
            </a:avLst>
          </a:prstGeom>
          <a:gradFill>
            <a:gsLst>
              <a:gs pos="0">
                <a:srgbClr val="FFE5E5"/>
              </a:gs>
              <a:gs pos="32000">
                <a:srgbClr val="FFF0F0"/>
              </a:gs>
              <a:gs pos="100000">
                <a:srgbClr val="FFFFFF"/>
              </a:gs>
            </a:gsLst>
            <a:lin ang="2700006" scaled="0"/>
          </a:gra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85"/>
          <p:cNvSpPr/>
          <p:nvPr/>
        </p:nvSpPr>
        <p:spPr>
          <a:xfrm>
            <a:off x="7012350" y="3437955"/>
            <a:ext cx="29070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lang="en" sz="10403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73</a:t>
            </a:r>
            <a:r>
              <a:rPr lang="en" sz="10403">
                <a:solidFill>
                  <a:srgbClr val="FE070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%</a:t>
            </a:r>
            <a:endParaRPr sz="10403">
              <a:solidFill>
                <a:srgbClr val="FE0707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798" name="Google Shape;798;p85"/>
          <p:cNvSpPr/>
          <p:nvPr/>
        </p:nvSpPr>
        <p:spPr>
          <a:xfrm>
            <a:off x="12253100" y="2889318"/>
            <a:ext cx="5120400" cy="3958200"/>
          </a:xfrm>
          <a:prstGeom prst="roundRect">
            <a:avLst>
              <a:gd fmla="val 11890" name="adj"/>
            </a:avLst>
          </a:prstGeom>
          <a:gradFill>
            <a:gsLst>
              <a:gs pos="0">
                <a:srgbClr val="FFE5E5"/>
              </a:gs>
              <a:gs pos="32000">
                <a:srgbClr val="FFF0F0"/>
              </a:gs>
              <a:gs pos="100000">
                <a:srgbClr val="FFFFFF"/>
              </a:gs>
            </a:gsLst>
            <a:lin ang="2700006" scaled="0"/>
          </a:gra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85"/>
          <p:cNvSpPr/>
          <p:nvPr/>
        </p:nvSpPr>
        <p:spPr>
          <a:xfrm>
            <a:off x="12535696" y="3464829"/>
            <a:ext cx="41142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b="1" lang="en" sz="10403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58</a:t>
            </a:r>
            <a:r>
              <a:rPr b="1" lang="en" sz="10403">
                <a:solidFill>
                  <a:srgbClr val="FE0707"/>
                </a:solidFill>
                <a:latin typeface="Figtree"/>
                <a:ea typeface="Figtree"/>
                <a:cs typeface="Figtree"/>
                <a:sym typeface="Figtree"/>
              </a:rPr>
              <a:t>%</a:t>
            </a:r>
            <a:endParaRPr sz="10403">
              <a:solidFill>
                <a:srgbClr val="FE0707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800" name="Google Shape;800;p85"/>
          <p:cNvSpPr/>
          <p:nvPr/>
        </p:nvSpPr>
        <p:spPr>
          <a:xfrm>
            <a:off x="6583800" y="6867004"/>
            <a:ext cx="51204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i="1" lang="en" sz="220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AI-powered, contextual, convincing</a:t>
            </a:r>
            <a:endParaRPr i="1" sz="220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1" name="Google Shape;801;p85"/>
          <p:cNvSpPr/>
          <p:nvPr/>
        </p:nvSpPr>
        <p:spPr>
          <a:xfrm>
            <a:off x="12253080" y="6867004"/>
            <a:ext cx="51204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i="1" lang="en" sz="220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It's not rare—it's routine</a:t>
            </a:r>
            <a:endParaRPr i="1" sz="220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02" name="Google Shape;802;p85"/>
          <p:cNvPicPr preferRelativeResize="0"/>
          <p:nvPr/>
        </p:nvPicPr>
        <p:blipFill rotWithShape="1">
          <a:blip r:embed="rId4">
            <a:alphaModFix/>
          </a:blip>
          <a:srcRect b="55016" l="0" r="51999" t="0"/>
          <a:stretch/>
        </p:blipFill>
        <p:spPr>
          <a:xfrm>
            <a:off x="3807900" y="4758733"/>
            <a:ext cx="2227001" cy="208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85"/>
          <p:cNvPicPr preferRelativeResize="0"/>
          <p:nvPr/>
        </p:nvPicPr>
        <p:blipFill rotWithShape="1">
          <a:blip r:embed="rId4">
            <a:alphaModFix/>
          </a:blip>
          <a:srcRect b="55016" l="0" r="51999" t="0"/>
          <a:stretch/>
        </p:blipFill>
        <p:spPr>
          <a:xfrm>
            <a:off x="9477200" y="4758733"/>
            <a:ext cx="2227001" cy="2088699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85"/>
          <p:cNvSpPr/>
          <p:nvPr/>
        </p:nvSpPr>
        <p:spPr>
          <a:xfrm>
            <a:off x="7012200" y="5146674"/>
            <a:ext cx="35520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say attacks are more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sophisticated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805" name="Google Shape;805;p85"/>
          <p:cNvPicPr preferRelativeResize="0"/>
          <p:nvPr/>
        </p:nvPicPr>
        <p:blipFill rotWithShape="1">
          <a:blip r:embed="rId4">
            <a:alphaModFix/>
          </a:blip>
          <a:srcRect b="55016" l="0" r="51999" t="0"/>
          <a:stretch/>
        </p:blipFill>
        <p:spPr>
          <a:xfrm>
            <a:off x="15146500" y="4758733"/>
            <a:ext cx="2227001" cy="2088699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85"/>
          <p:cNvSpPr/>
          <p:nvPr/>
        </p:nvSpPr>
        <p:spPr>
          <a:xfrm>
            <a:off x="12535697" y="5173548"/>
            <a:ext cx="42990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encounter suspicious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activity quarterly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807" name="Google Shape;807;p85" title="profit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6900" y="3281666"/>
            <a:ext cx="1097400" cy="10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85" title="ai-voice-generator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42000" y="3426345"/>
            <a:ext cx="1097400" cy="10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85" title="magnifying-glas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920300" y="3517927"/>
            <a:ext cx="914399" cy="914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86"/>
          <p:cNvSpPr txBox="1"/>
          <p:nvPr/>
        </p:nvSpPr>
        <p:spPr>
          <a:xfrm>
            <a:off x="2159100" y="457596"/>
            <a:ext cx="13969800" cy="1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Not all fraud is the same</a:t>
            </a:r>
            <a:endParaRPr b="1" sz="5202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grpSp>
        <p:nvGrpSpPr>
          <p:cNvPr id="815" name="Google Shape;815;p86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816" name="Google Shape;816;p86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817" name="Google Shape;817;p86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818" name="Google Shape;818;p86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86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86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86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86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86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86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5" name="Google Shape;825;p86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86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86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828" name="Google Shape;828;p86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29" name="Google Shape;829;p86"/>
          <p:cNvSpPr/>
          <p:nvPr/>
        </p:nvSpPr>
        <p:spPr>
          <a:xfrm>
            <a:off x="2807100" y="1268711"/>
            <a:ext cx="126738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607490"/>
                </a:solidFill>
                <a:latin typeface="Inter"/>
                <a:ea typeface="Inter"/>
                <a:cs typeface="Inter"/>
                <a:sym typeface="Inter"/>
              </a:rPr>
              <a:t>CertifID Fraud Recovery Services data reveals three primary categories</a:t>
            </a:r>
            <a:endParaRPr sz="2801">
              <a:solidFill>
                <a:srgbClr val="60749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0" name="Google Shape;830;p86"/>
          <p:cNvSpPr/>
          <p:nvPr/>
        </p:nvSpPr>
        <p:spPr>
          <a:xfrm>
            <a:off x="7890050" y="2807070"/>
            <a:ext cx="38142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1"/>
              <a:buFont typeface="Georgia"/>
              <a:buNone/>
            </a:pPr>
            <a:r>
              <a:rPr lang="en" sz="4001">
                <a:solidFill>
                  <a:srgbClr val="FFFFFF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20% of cases</a:t>
            </a:r>
            <a:endParaRPr sz="4001">
              <a:solidFill>
                <a:srgbClr val="FFFFFF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pic>
        <p:nvPicPr>
          <p:cNvPr id="831" name="Google Shape;831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00" y="2558726"/>
            <a:ext cx="10921649" cy="6311850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86"/>
          <p:cNvSpPr/>
          <p:nvPr/>
        </p:nvSpPr>
        <p:spPr>
          <a:xfrm>
            <a:off x="12029700" y="2558724"/>
            <a:ext cx="5848200" cy="1956600"/>
          </a:xfrm>
          <a:prstGeom prst="roundRect">
            <a:avLst>
              <a:gd fmla="val 11820" name="adj"/>
            </a:avLst>
          </a:prstGeom>
          <a:solidFill>
            <a:srgbClr val="FFFFFF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833" name="Google Shape;833;p86"/>
          <p:cNvSpPr txBox="1"/>
          <p:nvPr/>
        </p:nvSpPr>
        <p:spPr>
          <a:xfrm>
            <a:off x="12800250" y="2614073"/>
            <a:ext cx="3123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Buyer Cash-to-Close</a:t>
            </a:r>
            <a:endParaRPr b="1"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4" name="Google Shape;834;p86"/>
          <p:cNvSpPr/>
          <p:nvPr/>
        </p:nvSpPr>
        <p:spPr>
          <a:xfrm>
            <a:off x="12360900" y="3089854"/>
            <a:ext cx="5059800" cy="127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Criminals impersonate title companies and send fraudulent wire instructions to first-time buyers.</a:t>
            </a:r>
            <a:endParaRPr sz="22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86"/>
          <p:cNvSpPr/>
          <p:nvPr/>
        </p:nvSpPr>
        <p:spPr>
          <a:xfrm>
            <a:off x="12029700" y="4706883"/>
            <a:ext cx="5848200" cy="1956600"/>
          </a:xfrm>
          <a:prstGeom prst="roundRect">
            <a:avLst>
              <a:gd fmla="val 13285" name="adj"/>
            </a:avLst>
          </a:prstGeom>
          <a:solidFill>
            <a:srgbClr val="FFFFFF"/>
          </a:solidFill>
          <a:ln cap="flat" cmpd="sng" w="38100">
            <a:solidFill>
              <a:srgbClr val="FE070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836" name="Google Shape;836;p86"/>
          <p:cNvSpPr txBox="1"/>
          <p:nvPr/>
        </p:nvSpPr>
        <p:spPr>
          <a:xfrm>
            <a:off x="12800250" y="4762232"/>
            <a:ext cx="3123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Mortgage Payoff</a:t>
            </a:r>
            <a:endParaRPr b="1"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7" name="Google Shape;837;p86"/>
          <p:cNvSpPr/>
          <p:nvPr/>
        </p:nvSpPr>
        <p:spPr>
          <a:xfrm>
            <a:off x="12360900" y="5238013"/>
            <a:ext cx="5059800" cy="127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Forged payoff statements redirect mortgage funds. The highest median loss of any category.</a:t>
            </a:r>
            <a:endParaRPr sz="22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86"/>
          <p:cNvSpPr/>
          <p:nvPr/>
        </p:nvSpPr>
        <p:spPr>
          <a:xfrm>
            <a:off x="12029700" y="6855042"/>
            <a:ext cx="5848200" cy="1956600"/>
          </a:xfrm>
          <a:prstGeom prst="roundRect">
            <a:avLst>
              <a:gd fmla="val 13285" name="adj"/>
            </a:avLst>
          </a:prstGeom>
          <a:solidFill>
            <a:srgbClr val="FFFFFF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839" name="Google Shape;839;p86"/>
          <p:cNvSpPr txBox="1"/>
          <p:nvPr/>
        </p:nvSpPr>
        <p:spPr>
          <a:xfrm>
            <a:off x="12800250" y="6910391"/>
            <a:ext cx="3123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Seller Proceeds</a:t>
            </a:r>
            <a:endParaRPr b="1"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0" name="Google Shape;840;p86"/>
          <p:cNvSpPr/>
          <p:nvPr/>
        </p:nvSpPr>
        <p:spPr>
          <a:xfrm>
            <a:off x="12360900" y="7386172"/>
            <a:ext cx="5059800" cy="127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Criminals impersonate sellers and redirect the proceeds of home sales to their own accounts.</a:t>
            </a:r>
            <a:endParaRPr sz="22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86"/>
          <p:cNvSpPr/>
          <p:nvPr/>
        </p:nvSpPr>
        <p:spPr>
          <a:xfrm>
            <a:off x="12360900" y="2763306"/>
            <a:ext cx="379200" cy="379500"/>
          </a:xfrm>
          <a:prstGeom prst="ellipse">
            <a:avLst/>
          </a:prstGeom>
          <a:solidFill>
            <a:srgbClr val="EDF7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842" name="Google Shape;842;p86"/>
          <p:cNvSpPr/>
          <p:nvPr/>
        </p:nvSpPr>
        <p:spPr>
          <a:xfrm>
            <a:off x="12360900" y="4911465"/>
            <a:ext cx="379200" cy="379500"/>
          </a:xfrm>
          <a:prstGeom prst="ellipse">
            <a:avLst/>
          </a:prstGeom>
          <a:solidFill>
            <a:srgbClr val="EDF7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843" name="Google Shape;843;p86"/>
          <p:cNvSpPr/>
          <p:nvPr/>
        </p:nvSpPr>
        <p:spPr>
          <a:xfrm>
            <a:off x="12360900" y="7001922"/>
            <a:ext cx="379200" cy="379500"/>
          </a:xfrm>
          <a:prstGeom prst="ellipse">
            <a:avLst/>
          </a:prstGeom>
          <a:solidFill>
            <a:srgbClr val="EDF7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pic>
        <p:nvPicPr>
          <p:cNvPr id="844" name="Google Shape;844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09599" y="2719413"/>
            <a:ext cx="481801" cy="423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09599" y="4889517"/>
            <a:ext cx="481801" cy="423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09599" y="6980000"/>
            <a:ext cx="481801" cy="423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87"/>
          <p:cNvSpPr txBox="1"/>
          <p:nvPr/>
        </p:nvSpPr>
        <p:spPr>
          <a:xfrm>
            <a:off x="625600" y="856411"/>
            <a:ext cx="16795200" cy="1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Seller impersonation</a:t>
            </a:r>
            <a:endParaRPr b="1" sz="5202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grpSp>
        <p:nvGrpSpPr>
          <p:cNvPr id="852" name="Google Shape;852;p87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853" name="Google Shape;853;p87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854" name="Google Shape;854;p87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855" name="Google Shape;855;p87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6" name="Google Shape;856;p87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87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87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87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87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87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2" name="Google Shape;862;p87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87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87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865" name="Google Shape;865;p87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66" name="Google Shape;866;p87"/>
          <p:cNvSpPr/>
          <p:nvPr/>
        </p:nvSpPr>
        <p:spPr>
          <a:xfrm>
            <a:off x="826150" y="457607"/>
            <a:ext cx="166986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The </a:t>
            </a:r>
            <a:r>
              <a:rPr b="1" lang="en" sz="28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#1 threat</a:t>
            </a:r>
            <a:r>
              <a:rPr lang="en" sz="2801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 ahead:</a:t>
            </a:r>
            <a:endParaRPr sz="2801">
              <a:solidFill>
                <a:srgbClr val="10275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867" name="Google Shape;867;p87"/>
          <p:cNvSpPr/>
          <p:nvPr/>
        </p:nvSpPr>
        <p:spPr>
          <a:xfrm>
            <a:off x="3192000" y="1704615"/>
            <a:ext cx="11904000" cy="16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b="1" lang="en" sz="2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42</a:t>
            </a:r>
            <a:r>
              <a:rPr b="1" lang="en" sz="28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% </a:t>
            </a:r>
            <a:r>
              <a:rPr lang="en" sz="2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of title professionals view seller impersonation as the biggest risk ahead—significantly more than any other fraud type.</a:t>
            </a:r>
            <a:endParaRPr sz="28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8" name="Google Shape;868;p87"/>
          <p:cNvSpPr/>
          <p:nvPr/>
        </p:nvSpPr>
        <p:spPr>
          <a:xfrm>
            <a:off x="3192000" y="8528679"/>
            <a:ext cx="63510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1"/>
              <a:buFont typeface="Calibri"/>
              <a:buNone/>
            </a:pPr>
            <a:r>
              <a:rPr b="1" i="1" lang="en" sz="1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Source:</a:t>
            </a:r>
            <a:r>
              <a:rPr i="1" lang="en" sz="1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 CertifID Title Professional Survey, n=153  |  2025</a:t>
            </a:r>
            <a:endParaRPr i="1" sz="18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9" name="Google Shape;869;p87"/>
          <p:cNvSpPr/>
          <p:nvPr/>
        </p:nvSpPr>
        <p:spPr>
          <a:xfrm>
            <a:off x="12228250" y="3547453"/>
            <a:ext cx="5212200" cy="4362900"/>
          </a:xfrm>
          <a:prstGeom prst="roundRect">
            <a:avLst>
              <a:gd fmla="val 11820" name="adj"/>
            </a:avLst>
          </a:prstGeom>
          <a:solidFill>
            <a:srgbClr val="FFFFFF"/>
          </a:solidFill>
          <a:ln cap="flat" cmpd="sng" w="38100">
            <a:solidFill>
              <a:srgbClr val="FE070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870" name="Google Shape;870;p87"/>
          <p:cNvSpPr/>
          <p:nvPr/>
        </p:nvSpPr>
        <p:spPr>
          <a:xfrm>
            <a:off x="12555600" y="4838200"/>
            <a:ext cx="2838600" cy="61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Transaction type: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1" name="Google Shape;871;p87"/>
          <p:cNvSpPr/>
          <p:nvPr/>
        </p:nvSpPr>
        <p:spPr>
          <a:xfrm>
            <a:off x="12555601" y="5310644"/>
            <a:ext cx="39042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1"/>
              <a:buFont typeface="Georgia"/>
              <a:buNone/>
            </a:pPr>
            <a:r>
              <a:rPr b="1" lang="en" sz="4801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Vacant Land</a:t>
            </a:r>
            <a:endParaRPr b="1" sz="4801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872" name="Google Shape;872;p87"/>
          <p:cNvSpPr/>
          <p:nvPr/>
        </p:nvSpPr>
        <p:spPr>
          <a:xfrm>
            <a:off x="12555601" y="6317339"/>
            <a:ext cx="46704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1"/>
              <a:buFont typeface="Calibri"/>
              <a:buNone/>
            </a:pPr>
            <a:r>
              <a:rPr b="1" lang="en" sz="2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60</a:t>
            </a:r>
            <a:r>
              <a:rPr b="1" lang="en" sz="2201">
                <a:solidFill>
                  <a:srgbClr val="FE0707"/>
                </a:solidFill>
                <a:latin typeface="Inter"/>
                <a:ea typeface="Inter"/>
                <a:cs typeface="Inter"/>
                <a:sym typeface="Inter"/>
              </a:rPr>
              <a:t>%</a:t>
            </a:r>
            <a:r>
              <a:rPr lang="en" sz="2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 of title pros report elevated</a:t>
            </a:r>
            <a:endParaRPr sz="22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fraud in vacant land transactions</a:t>
            </a:r>
            <a:endParaRPr sz="22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3" name="Google Shape;873;p87"/>
          <p:cNvSpPr/>
          <p:nvPr/>
        </p:nvSpPr>
        <p:spPr>
          <a:xfrm>
            <a:off x="741700" y="3547428"/>
            <a:ext cx="10921800" cy="4830600"/>
          </a:xfrm>
          <a:prstGeom prst="roundRect">
            <a:avLst>
              <a:gd fmla="val 4595" name="adj"/>
            </a:avLst>
          </a:prstGeom>
          <a:solidFill>
            <a:srgbClr val="EDF7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874" name="Google Shape;874;p87"/>
          <p:cNvSpPr/>
          <p:nvPr/>
        </p:nvSpPr>
        <p:spPr>
          <a:xfrm>
            <a:off x="12215650" y="3512772"/>
            <a:ext cx="5237400" cy="975300"/>
          </a:xfrm>
          <a:prstGeom prst="round2SameRect">
            <a:avLst>
              <a:gd fmla="val 50000" name="adj1"/>
              <a:gd fmla="val 0" name="adj2"/>
            </a:avLst>
          </a:prstGeom>
          <a:gradFill>
            <a:gsLst>
              <a:gs pos="0">
                <a:srgbClr val="FE0707"/>
              </a:gs>
              <a:gs pos="76000">
                <a:srgbClr val="102754"/>
              </a:gs>
              <a:gs pos="100000">
                <a:srgbClr val="102754"/>
              </a:gs>
            </a:gsLst>
            <a:lin ang="10800025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Highest-risk</a:t>
            </a:r>
            <a:endParaRPr sz="2801">
              <a:solidFill>
                <a:srgbClr val="FFFFFF"/>
              </a:solidFill>
            </a:endParaRPr>
          </a:p>
        </p:txBody>
      </p:sp>
      <p:sp>
        <p:nvSpPr>
          <p:cNvPr id="875" name="Google Shape;875;p87"/>
          <p:cNvSpPr/>
          <p:nvPr/>
        </p:nvSpPr>
        <p:spPr>
          <a:xfrm>
            <a:off x="1384150" y="4132323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87"/>
          <p:cNvSpPr/>
          <p:nvPr/>
        </p:nvSpPr>
        <p:spPr>
          <a:xfrm rot="5400000">
            <a:off x="3620650" y="1891418"/>
            <a:ext cx="658200" cy="51312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F46868"/>
              </a:gs>
              <a:gs pos="99000">
                <a:srgbClr val="FE0707"/>
              </a:gs>
              <a:gs pos="100000">
                <a:srgbClr val="FFFFFF"/>
              </a:gs>
            </a:gsLst>
            <a:lin ang="10800025" scaled="0"/>
          </a:gra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87"/>
          <p:cNvSpPr/>
          <p:nvPr/>
        </p:nvSpPr>
        <p:spPr>
          <a:xfrm>
            <a:off x="1567044" y="4168905"/>
            <a:ext cx="44424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00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Seller impersonation</a:t>
            </a:r>
            <a:endParaRPr sz="20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87"/>
          <p:cNvSpPr/>
          <p:nvPr/>
        </p:nvSpPr>
        <p:spPr>
          <a:xfrm>
            <a:off x="9888070" y="4132302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42%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9" name="Google Shape;879;p87"/>
          <p:cNvSpPr/>
          <p:nvPr/>
        </p:nvSpPr>
        <p:spPr>
          <a:xfrm>
            <a:off x="1384150" y="5139017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87"/>
          <p:cNvSpPr/>
          <p:nvPr/>
        </p:nvSpPr>
        <p:spPr>
          <a:xfrm>
            <a:off x="9888070" y="5139037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28%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1" name="Google Shape;881;p87"/>
          <p:cNvSpPr/>
          <p:nvPr/>
        </p:nvSpPr>
        <p:spPr>
          <a:xfrm>
            <a:off x="1384150" y="6145761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87"/>
          <p:cNvSpPr/>
          <p:nvPr/>
        </p:nvSpPr>
        <p:spPr>
          <a:xfrm>
            <a:off x="9888070" y="6145772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22%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3" name="Google Shape;883;p87"/>
          <p:cNvSpPr/>
          <p:nvPr/>
        </p:nvSpPr>
        <p:spPr>
          <a:xfrm>
            <a:off x="1384150" y="7152506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p87"/>
          <p:cNvSpPr/>
          <p:nvPr/>
        </p:nvSpPr>
        <p:spPr>
          <a:xfrm>
            <a:off x="9888070" y="7152506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9%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5" name="Google Shape;885;p87"/>
          <p:cNvSpPr/>
          <p:nvPr/>
        </p:nvSpPr>
        <p:spPr>
          <a:xfrm rot="5400000">
            <a:off x="2864450" y="3650159"/>
            <a:ext cx="658200" cy="36186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F46868"/>
              </a:gs>
              <a:gs pos="99000">
                <a:srgbClr val="FE0707"/>
              </a:gs>
              <a:gs pos="100000">
                <a:srgbClr val="FFFFFF"/>
              </a:gs>
            </a:gsLst>
            <a:lin ang="10800025" scaled="0"/>
          </a:gra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87"/>
          <p:cNvSpPr/>
          <p:nvPr/>
        </p:nvSpPr>
        <p:spPr>
          <a:xfrm>
            <a:off x="1567040" y="5175650"/>
            <a:ext cx="32046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00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Proceeds/disbursement fraud</a:t>
            </a:r>
            <a:endParaRPr sz="20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87"/>
          <p:cNvSpPr/>
          <p:nvPr/>
        </p:nvSpPr>
        <p:spPr>
          <a:xfrm rot="5400000">
            <a:off x="2595250" y="4930058"/>
            <a:ext cx="658200" cy="30810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F46868"/>
              </a:gs>
              <a:gs pos="99000">
                <a:srgbClr val="FE0707"/>
              </a:gs>
              <a:gs pos="100000">
                <a:srgbClr val="FFFFFF"/>
              </a:gs>
            </a:gsLst>
            <a:lin ang="10800025" scaled="0"/>
          </a:gra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87"/>
          <p:cNvSpPr/>
          <p:nvPr/>
        </p:nvSpPr>
        <p:spPr>
          <a:xfrm>
            <a:off x="1567030" y="6182380"/>
            <a:ext cx="64008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00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Payoff fraud</a:t>
            </a:r>
            <a:endParaRPr sz="20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87"/>
          <p:cNvSpPr/>
          <p:nvPr/>
        </p:nvSpPr>
        <p:spPr>
          <a:xfrm rot="5400000">
            <a:off x="1702850" y="6833906"/>
            <a:ext cx="658200" cy="12954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F46868"/>
              </a:gs>
              <a:gs pos="99000">
                <a:srgbClr val="FE0707"/>
              </a:gs>
              <a:gs pos="100000">
                <a:srgbClr val="FFFFFF"/>
              </a:gs>
            </a:gsLst>
            <a:lin ang="10800025" scaled="0"/>
          </a:gra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87"/>
          <p:cNvSpPr/>
          <p:nvPr/>
        </p:nvSpPr>
        <p:spPr>
          <a:xfrm>
            <a:off x="1515780" y="7225147"/>
            <a:ext cx="64008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00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Buyer-side</a:t>
            </a:r>
            <a:r>
              <a:rPr lang="en" sz="20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 fraud</a:t>
            </a:r>
            <a:endParaRPr sz="20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5" name="Google Shape;895;p88"/>
          <p:cNvGrpSpPr/>
          <p:nvPr/>
        </p:nvGrpSpPr>
        <p:grpSpPr>
          <a:xfrm>
            <a:off x="914380" y="1205647"/>
            <a:ext cx="3470434" cy="546659"/>
            <a:chOff x="238125" y="2296425"/>
            <a:chExt cx="7143750" cy="1124350"/>
          </a:xfrm>
        </p:grpSpPr>
        <p:sp>
          <p:nvSpPr>
            <p:cNvPr id="896" name="Google Shape;896;p88"/>
            <p:cNvSpPr/>
            <p:nvPr/>
          </p:nvSpPr>
          <p:spPr>
            <a:xfrm>
              <a:off x="545150" y="3100475"/>
              <a:ext cx="320325" cy="320300"/>
            </a:xfrm>
            <a:custGeom>
              <a:rect b="b" l="l" r="r" t="t"/>
              <a:pathLst>
                <a:path extrusionOk="0" h="12812" w="12813">
                  <a:moveTo>
                    <a:pt x="6451" y="0"/>
                  </a:moveTo>
                  <a:lnTo>
                    <a:pt x="6186" y="89"/>
                  </a:lnTo>
                  <a:lnTo>
                    <a:pt x="5921" y="265"/>
                  </a:lnTo>
                  <a:lnTo>
                    <a:pt x="973" y="5213"/>
                  </a:lnTo>
                  <a:lnTo>
                    <a:pt x="266" y="5920"/>
                  </a:lnTo>
                  <a:lnTo>
                    <a:pt x="89" y="6185"/>
                  </a:lnTo>
                  <a:lnTo>
                    <a:pt x="1" y="6362"/>
                  </a:lnTo>
                  <a:lnTo>
                    <a:pt x="89" y="6627"/>
                  </a:lnTo>
                  <a:lnTo>
                    <a:pt x="266" y="6892"/>
                  </a:lnTo>
                  <a:lnTo>
                    <a:pt x="5921" y="12459"/>
                  </a:lnTo>
                  <a:lnTo>
                    <a:pt x="6186" y="12724"/>
                  </a:lnTo>
                  <a:lnTo>
                    <a:pt x="6451" y="12812"/>
                  </a:lnTo>
                  <a:lnTo>
                    <a:pt x="6716" y="12724"/>
                  </a:lnTo>
                  <a:lnTo>
                    <a:pt x="6981" y="12459"/>
                  </a:lnTo>
                  <a:lnTo>
                    <a:pt x="12548" y="6892"/>
                  </a:lnTo>
                  <a:lnTo>
                    <a:pt x="12724" y="6627"/>
                  </a:lnTo>
                  <a:lnTo>
                    <a:pt x="12813" y="6362"/>
                  </a:lnTo>
                  <a:lnTo>
                    <a:pt x="12724" y="6185"/>
                  </a:lnTo>
                  <a:lnTo>
                    <a:pt x="12548" y="5920"/>
                  </a:lnTo>
                  <a:lnTo>
                    <a:pt x="6893" y="265"/>
                  </a:lnTo>
                  <a:lnTo>
                    <a:pt x="6628" y="89"/>
                  </a:lnTo>
                  <a:lnTo>
                    <a:pt x="6451" y="0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88"/>
            <p:cNvSpPr/>
            <p:nvPr/>
          </p:nvSpPr>
          <p:spPr>
            <a:xfrm>
              <a:off x="238125" y="2296425"/>
              <a:ext cx="1124375" cy="793025"/>
            </a:xfrm>
            <a:custGeom>
              <a:rect b="b" l="l" r="r" t="t"/>
              <a:pathLst>
                <a:path extrusionOk="0" h="31721" w="44975">
                  <a:moveTo>
                    <a:pt x="17583" y="0"/>
                  </a:moveTo>
                  <a:lnTo>
                    <a:pt x="15728" y="177"/>
                  </a:lnTo>
                  <a:lnTo>
                    <a:pt x="13961" y="531"/>
                  </a:lnTo>
                  <a:lnTo>
                    <a:pt x="12193" y="1149"/>
                  </a:lnTo>
                  <a:lnTo>
                    <a:pt x="10515" y="1856"/>
                  </a:lnTo>
                  <a:lnTo>
                    <a:pt x="8836" y="2739"/>
                  </a:lnTo>
                  <a:lnTo>
                    <a:pt x="7334" y="3800"/>
                  </a:lnTo>
                  <a:lnTo>
                    <a:pt x="5920" y="4948"/>
                  </a:lnTo>
                  <a:lnTo>
                    <a:pt x="4595" y="6362"/>
                  </a:lnTo>
                  <a:lnTo>
                    <a:pt x="3446" y="7864"/>
                  </a:lnTo>
                  <a:lnTo>
                    <a:pt x="2651" y="9101"/>
                  </a:lnTo>
                  <a:lnTo>
                    <a:pt x="1944" y="10426"/>
                  </a:lnTo>
                  <a:lnTo>
                    <a:pt x="1325" y="11752"/>
                  </a:lnTo>
                  <a:lnTo>
                    <a:pt x="884" y="13077"/>
                  </a:lnTo>
                  <a:lnTo>
                    <a:pt x="530" y="14491"/>
                  </a:lnTo>
                  <a:lnTo>
                    <a:pt x="265" y="15905"/>
                  </a:lnTo>
                  <a:lnTo>
                    <a:pt x="88" y="17318"/>
                  </a:lnTo>
                  <a:lnTo>
                    <a:pt x="0" y="18732"/>
                  </a:lnTo>
                  <a:lnTo>
                    <a:pt x="88" y="20146"/>
                  </a:lnTo>
                  <a:lnTo>
                    <a:pt x="265" y="21559"/>
                  </a:lnTo>
                  <a:lnTo>
                    <a:pt x="530" y="22973"/>
                  </a:lnTo>
                  <a:lnTo>
                    <a:pt x="972" y="24387"/>
                  </a:lnTo>
                  <a:lnTo>
                    <a:pt x="1414" y="25712"/>
                  </a:lnTo>
                  <a:lnTo>
                    <a:pt x="2032" y="27038"/>
                  </a:lnTo>
                  <a:lnTo>
                    <a:pt x="2739" y="28363"/>
                  </a:lnTo>
                  <a:lnTo>
                    <a:pt x="3623" y="29600"/>
                  </a:lnTo>
                  <a:lnTo>
                    <a:pt x="4418" y="30660"/>
                  </a:lnTo>
                  <a:lnTo>
                    <a:pt x="5390" y="31720"/>
                  </a:lnTo>
                  <a:lnTo>
                    <a:pt x="11840" y="25270"/>
                  </a:lnTo>
                  <a:lnTo>
                    <a:pt x="11133" y="24564"/>
                  </a:lnTo>
                  <a:lnTo>
                    <a:pt x="10603" y="23768"/>
                  </a:lnTo>
                  <a:lnTo>
                    <a:pt x="10161" y="22973"/>
                  </a:lnTo>
                  <a:lnTo>
                    <a:pt x="9719" y="22178"/>
                  </a:lnTo>
                  <a:lnTo>
                    <a:pt x="9454" y="21294"/>
                  </a:lnTo>
                  <a:lnTo>
                    <a:pt x="9278" y="20411"/>
                  </a:lnTo>
                  <a:lnTo>
                    <a:pt x="9101" y="19527"/>
                  </a:lnTo>
                  <a:lnTo>
                    <a:pt x="9101" y="18555"/>
                  </a:lnTo>
                  <a:lnTo>
                    <a:pt x="9101" y="17672"/>
                  </a:lnTo>
                  <a:lnTo>
                    <a:pt x="9278" y="16788"/>
                  </a:lnTo>
                  <a:lnTo>
                    <a:pt x="9454" y="15905"/>
                  </a:lnTo>
                  <a:lnTo>
                    <a:pt x="9808" y="15021"/>
                  </a:lnTo>
                  <a:lnTo>
                    <a:pt x="10161" y="14226"/>
                  </a:lnTo>
                  <a:lnTo>
                    <a:pt x="10691" y="13431"/>
                  </a:lnTo>
                  <a:lnTo>
                    <a:pt x="11221" y="12635"/>
                  </a:lnTo>
                  <a:lnTo>
                    <a:pt x="11928" y="11929"/>
                  </a:lnTo>
                  <a:lnTo>
                    <a:pt x="12635" y="11310"/>
                  </a:lnTo>
                  <a:lnTo>
                    <a:pt x="13342" y="10692"/>
                  </a:lnTo>
                  <a:lnTo>
                    <a:pt x="14226" y="10250"/>
                  </a:lnTo>
                  <a:lnTo>
                    <a:pt x="15021" y="9808"/>
                  </a:lnTo>
                  <a:lnTo>
                    <a:pt x="15904" y="9543"/>
                  </a:lnTo>
                  <a:lnTo>
                    <a:pt x="16788" y="9278"/>
                  </a:lnTo>
                  <a:lnTo>
                    <a:pt x="17672" y="9189"/>
                  </a:lnTo>
                  <a:lnTo>
                    <a:pt x="18644" y="9101"/>
                  </a:lnTo>
                  <a:lnTo>
                    <a:pt x="19527" y="9189"/>
                  </a:lnTo>
                  <a:lnTo>
                    <a:pt x="20411" y="9278"/>
                  </a:lnTo>
                  <a:lnTo>
                    <a:pt x="21294" y="9543"/>
                  </a:lnTo>
                  <a:lnTo>
                    <a:pt x="22178" y="9808"/>
                  </a:lnTo>
                  <a:lnTo>
                    <a:pt x="23061" y="10250"/>
                  </a:lnTo>
                  <a:lnTo>
                    <a:pt x="23857" y="10692"/>
                  </a:lnTo>
                  <a:lnTo>
                    <a:pt x="24652" y="11310"/>
                  </a:lnTo>
                  <a:lnTo>
                    <a:pt x="25359" y="11929"/>
                  </a:lnTo>
                  <a:lnTo>
                    <a:pt x="25977" y="12635"/>
                  </a:lnTo>
                  <a:lnTo>
                    <a:pt x="26507" y="13342"/>
                  </a:lnTo>
                  <a:lnTo>
                    <a:pt x="26949" y="14137"/>
                  </a:lnTo>
                  <a:lnTo>
                    <a:pt x="27391" y="14933"/>
                  </a:lnTo>
                  <a:lnTo>
                    <a:pt x="27656" y="15728"/>
                  </a:lnTo>
                  <a:lnTo>
                    <a:pt x="27921" y="16523"/>
                  </a:lnTo>
                  <a:lnTo>
                    <a:pt x="28098" y="17407"/>
                  </a:lnTo>
                  <a:lnTo>
                    <a:pt x="28098" y="18290"/>
                  </a:lnTo>
                  <a:lnTo>
                    <a:pt x="28098" y="19174"/>
                  </a:lnTo>
                  <a:lnTo>
                    <a:pt x="28010" y="19969"/>
                  </a:lnTo>
                  <a:lnTo>
                    <a:pt x="27921" y="20853"/>
                  </a:lnTo>
                  <a:lnTo>
                    <a:pt x="27656" y="21736"/>
                  </a:lnTo>
                  <a:lnTo>
                    <a:pt x="27303" y="22531"/>
                  </a:lnTo>
                  <a:lnTo>
                    <a:pt x="26949" y="23327"/>
                  </a:lnTo>
                  <a:lnTo>
                    <a:pt x="26419" y="24033"/>
                  </a:lnTo>
                  <a:lnTo>
                    <a:pt x="25889" y="24740"/>
                  </a:lnTo>
                  <a:lnTo>
                    <a:pt x="25801" y="25005"/>
                  </a:lnTo>
                  <a:lnTo>
                    <a:pt x="25624" y="25270"/>
                  </a:lnTo>
                  <a:lnTo>
                    <a:pt x="32074" y="31720"/>
                  </a:lnTo>
                  <a:lnTo>
                    <a:pt x="32692" y="31102"/>
                  </a:lnTo>
                  <a:lnTo>
                    <a:pt x="38612" y="25094"/>
                  </a:lnTo>
                  <a:lnTo>
                    <a:pt x="44621" y="19174"/>
                  </a:lnTo>
                  <a:lnTo>
                    <a:pt x="44886" y="18820"/>
                  </a:lnTo>
                  <a:lnTo>
                    <a:pt x="44974" y="18555"/>
                  </a:lnTo>
                  <a:lnTo>
                    <a:pt x="44886" y="18290"/>
                  </a:lnTo>
                  <a:lnTo>
                    <a:pt x="44621" y="17937"/>
                  </a:lnTo>
                  <a:lnTo>
                    <a:pt x="38347" y="11752"/>
                  </a:lnTo>
                  <a:lnTo>
                    <a:pt x="32162" y="5567"/>
                  </a:lnTo>
                  <a:lnTo>
                    <a:pt x="31014" y="4595"/>
                  </a:lnTo>
                  <a:lnTo>
                    <a:pt x="29865" y="3623"/>
                  </a:lnTo>
                  <a:lnTo>
                    <a:pt x="28275" y="2563"/>
                  </a:lnTo>
                  <a:lnTo>
                    <a:pt x="26596" y="1679"/>
                  </a:lnTo>
                  <a:lnTo>
                    <a:pt x="24829" y="972"/>
                  </a:lnTo>
                  <a:lnTo>
                    <a:pt x="23061" y="442"/>
                  </a:lnTo>
                  <a:lnTo>
                    <a:pt x="21206" y="89"/>
                  </a:lnTo>
                  <a:lnTo>
                    <a:pt x="19439" y="0"/>
                  </a:lnTo>
                  <a:close/>
                </a:path>
              </a:pathLst>
            </a:custGeom>
            <a:solidFill>
              <a:srgbClr val="2E77B5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88"/>
            <p:cNvSpPr/>
            <p:nvPr/>
          </p:nvSpPr>
          <p:spPr>
            <a:xfrm>
              <a:off x="1788800" y="2479750"/>
              <a:ext cx="675950" cy="755500"/>
            </a:xfrm>
            <a:custGeom>
              <a:rect b="b" l="l" r="r" t="t"/>
              <a:pathLst>
                <a:path extrusionOk="0" h="30220" w="27038">
                  <a:moveTo>
                    <a:pt x="13608" y="1"/>
                  </a:moveTo>
                  <a:lnTo>
                    <a:pt x="12017" y="266"/>
                  </a:lnTo>
                  <a:lnTo>
                    <a:pt x="10515" y="619"/>
                  </a:lnTo>
                  <a:lnTo>
                    <a:pt x="9101" y="1150"/>
                  </a:lnTo>
                  <a:lnTo>
                    <a:pt x="7776" y="1768"/>
                  </a:lnTo>
                  <a:lnTo>
                    <a:pt x="6451" y="2563"/>
                  </a:lnTo>
                  <a:lnTo>
                    <a:pt x="5302" y="3447"/>
                  </a:lnTo>
                  <a:lnTo>
                    <a:pt x="4242" y="4419"/>
                  </a:lnTo>
                  <a:lnTo>
                    <a:pt x="3270" y="5479"/>
                  </a:lnTo>
                  <a:lnTo>
                    <a:pt x="2474" y="6628"/>
                  </a:lnTo>
                  <a:lnTo>
                    <a:pt x="1679" y="7865"/>
                  </a:lnTo>
                  <a:lnTo>
                    <a:pt x="1061" y="9190"/>
                  </a:lnTo>
                  <a:lnTo>
                    <a:pt x="619" y="10604"/>
                  </a:lnTo>
                  <a:lnTo>
                    <a:pt x="265" y="12018"/>
                  </a:lnTo>
                  <a:lnTo>
                    <a:pt x="0" y="13520"/>
                  </a:lnTo>
                  <a:lnTo>
                    <a:pt x="0" y="15110"/>
                  </a:lnTo>
                  <a:lnTo>
                    <a:pt x="0" y="16700"/>
                  </a:lnTo>
                  <a:lnTo>
                    <a:pt x="265" y="18202"/>
                  </a:lnTo>
                  <a:lnTo>
                    <a:pt x="619" y="19616"/>
                  </a:lnTo>
                  <a:lnTo>
                    <a:pt x="1149" y="21030"/>
                  </a:lnTo>
                  <a:lnTo>
                    <a:pt x="1679" y="22355"/>
                  </a:lnTo>
                  <a:lnTo>
                    <a:pt x="2474" y="23592"/>
                  </a:lnTo>
                  <a:lnTo>
                    <a:pt x="3270" y="24741"/>
                  </a:lnTo>
                  <a:lnTo>
                    <a:pt x="4242" y="25801"/>
                  </a:lnTo>
                  <a:lnTo>
                    <a:pt x="5302" y="26773"/>
                  </a:lnTo>
                  <a:lnTo>
                    <a:pt x="6451" y="27657"/>
                  </a:lnTo>
                  <a:lnTo>
                    <a:pt x="7688" y="28364"/>
                  </a:lnTo>
                  <a:lnTo>
                    <a:pt x="9013" y="29070"/>
                  </a:lnTo>
                  <a:lnTo>
                    <a:pt x="10427" y="29512"/>
                  </a:lnTo>
                  <a:lnTo>
                    <a:pt x="11840" y="29954"/>
                  </a:lnTo>
                  <a:lnTo>
                    <a:pt x="13431" y="30131"/>
                  </a:lnTo>
                  <a:lnTo>
                    <a:pt x="15021" y="30219"/>
                  </a:lnTo>
                  <a:lnTo>
                    <a:pt x="17053" y="30131"/>
                  </a:lnTo>
                  <a:lnTo>
                    <a:pt x="18821" y="29866"/>
                  </a:lnTo>
                  <a:lnTo>
                    <a:pt x="20499" y="29424"/>
                  </a:lnTo>
                  <a:lnTo>
                    <a:pt x="22002" y="28805"/>
                  </a:lnTo>
                  <a:lnTo>
                    <a:pt x="23415" y="28098"/>
                  </a:lnTo>
                  <a:lnTo>
                    <a:pt x="24652" y="27215"/>
                  </a:lnTo>
                  <a:lnTo>
                    <a:pt x="25889" y="26155"/>
                  </a:lnTo>
                  <a:lnTo>
                    <a:pt x="27038" y="25006"/>
                  </a:lnTo>
                  <a:lnTo>
                    <a:pt x="22973" y="20853"/>
                  </a:lnTo>
                  <a:lnTo>
                    <a:pt x="22090" y="21560"/>
                  </a:lnTo>
                  <a:lnTo>
                    <a:pt x="21206" y="22267"/>
                  </a:lnTo>
                  <a:lnTo>
                    <a:pt x="20411" y="22797"/>
                  </a:lnTo>
                  <a:lnTo>
                    <a:pt x="19439" y="23327"/>
                  </a:lnTo>
                  <a:lnTo>
                    <a:pt x="18556" y="23769"/>
                  </a:lnTo>
                  <a:lnTo>
                    <a:pt x="17495" y="24034"/>
                  </a:lnTo>
                  <a:lnTo>
                    <a:pt x="16435" y="24211"/>
                  </a:lnTo>
                  <a:lnTo>
                    <a:pt x="15198" y="24299"/>
                  </a:lnTo>
                  <a:lnTo>
                    <a:pt x="14314" y="24211"/>
                  </a:lnTo>
                  <a:lnTo>
                    <a:pt x="13431" y="24122"/>
                  </a:lnTo>
                  <a:lnTo>
                    <a:pt x="12547" y="23857"/>
                  </a:lnTo>
                  <a:lnTo>
                    <a:pt x="11752" y="23504"/>
                  </a:lnTo>
                  <a:lnTo>
                    <a:pt x="11045" y="23150"/>
                  </a:lnTo>
                  <a:lnTo>
                    <a:pt x="10338" y="22709"/>
                  </a:lnTo>
                  <a:lnTo>
                    <a:pt x="9720" y="22090"/>
                  </a:lnTo>
                  <a:lnTo>
                    <a:pt x="9101" y="21560"/>
                  </a:lnTo>
                  <a:lnTo>
                    <a:pt x="8571" y="20853"/>
                  </a:lnTo>
                  <a:lnTo>
                    <a:pt x="8129" y="20146"/>
                  </a:lnTo>
                  <a:lnTo>
                    <a:pt x="7688" y="19439"/>
                  </a:lnTo>
                  <a:lnTo>
                    <a:pt x="7334" y="18556"/>
                  </a:lnTo>
                  <a:lnTo>
                    <a:pt x="7069" y="17761"/>
                  </a:lnTo>
                  <a:lnTo>
                    <a:pt x="6892" y="16877"/>
                  </a:lnTo>
                  <a:lnTo>
                    <a:pt x="6804" y="15994"/>
                  </a:lnTo>
                  <a:lnTo>
                    <a:pt x="6716" y="15022"/>
                  </a:lnTo>
                  <a:lnTo>
                    <a:pt x="6804" y="14050"/>
                  </a:lnTo>
                  <a:lnTo>
                    <a:pt x="6892" y="13166"/>
                  </a:lnTo>
                  <a:lnTo>
                    <a:pt x="7069" y="12283"/>
                  </a:lnTo>
                  <a:lnTo>
                    <a:pt x="7334" y="11487"/>
                  </a:lnTo>
                  <a:lnTo>
                    <a:pt x="7688" y="10692"/>
                  </a:lnTo>
                  <a:lnTo>
                    <a:pt x="8129" y="9897"/>
                  </a:lnTo>
                  <a:lnTo>
                    <a:pt x="8571" y="9190"/>
                  </a:lnTo>
                  <a:lnTo>
                    <a:pt x="9101" y="8572"/>
                  </a:lnTo>
                  <a:lnTo>
                    <a:pt x="9720" y="7953"/>
                  </a:lnTo>
                  <a:lnTo>
                    <a:pt x="10338" y="7423"/>
                  </a:lnTo>
                  <a:lnTo>
                    <a:pt x="11045" y="6981"/>
                  </a:lnTo>
                  <a:lnTo>
                    <a:pt x="11840" y="6628"/>
                  </a:lnTo>
                  <a:lnTo>
                    <a:pt x="12636" y="6274"/>
                  </a:lnTo>
                  <a:lnTo>
                    <a:pt x="13431" y="6098"/>
                  </a:lnTo>
                  <a:lnTo>
                    <a:pt x="14314" y="5921"/>
                  </a:lnTo>
                  <a:lnTo>
                    <a:pt x="15198" y="5833"/>
                  </a:lnTo>
                  <a:lnTo>
                    <a:pt x="16258" y="5921"/>
                  </a:lnTo>
                  <a:lnTo>
                    <a:pt x="17319" y="6098"/>
                  </a:lnTo>
                  <a:lnTo>
                    <a:pt x="18290" y="6363"/>
                  </a:lnTo>
                  <a:lnTo>
                    <a:pt x="19174" y="6804"/>
                  </a:lnTo>
                  <a:lnTo>
                    <a:pt x="20146" y="7246"/>
                  </a:lnTo>
                  <a:lnTo>
                    <a:pt x="21030" y="7776"/>
                  </a:lnTo>
                  <a:lnTo>
                    <a:pt x="21825" y="8483"/>
                  </a:lnTo>
                  <a:lnTo>
                    <a:pt x="22708" y="9190"/>
                  </a:lnTo>
                  <a:lnTo>
                    <a:pt x="26773" y="4419"/>
                  </a:lnTo>
                  <a:lnTo>
                    <a:pt x="25801" y="3535"/>
                  </a:lnTo>
                  <a:lnTo>
                    <a:pt x="24652" y="2652"/>
                  </a:lnTo>
                  <a:lnTo>
                    <a:pt x="23415" y="1856"/>
                  </a:lnTo>
                  <a:lnTo>
                    <a:pt x="22090" y="1238"/>
                  </a:lnTo>
                  <a:lnTo>
                    <a:pt x="20676" y="708"/>
                  </a:lnTo>
                  <a:lnTo>
                    <a:pt x="18997" y="266"/>
                  </a:lnTo>
                  <a:lnTo>
                    <a:pt x="17230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88"/>
            <p:cNvSpPr/>
            <p:nvPr/>
          </p:nvSpPr>
          <p:spPr>
            <a:xfrm>
              <a:off x="2676800" y="2490800"/>
              <a:ext cx="556675" cy="731175"/>
            </a:xfrm>
            <a:custGeom>
              <a:rect b="b" l="l" r="r" t="t"/>
              <a:pathLst>
                <a:path extrusionOk="0" h="29247" w="22267">
                  <a:moveTo>
                    <a:pt x="0" y="1"/>
                  </a:moveTo>
                  <a:lnTo>
                    <a:pt x="0" y="29247"/>
                  </a:lnTo>
                  <a:lnTo>
                    <a:pt x="22267" y="29247"/>
                  </a:lnTo>
                  <a:lnTo>
                    <a:pt x="22267" y="23504"/>
                  </a:lnTo>
                  <a:lnTo>
                    <a:pt x="6450" y="23504"/>
                  </a:lnTo>
                  <a:lnTo>
                    <a:pt x="6450" y="17407"/>
                  </a:lnTo>
                  <a:lnTo>
                    <a:pt x="20323" y="17407"/>
                  </a:lnTo>
                  <a:lnTo>
                    <a:pt x="20323" y="11664"/>
                  </a:lnTo>
                  <a:lnTo>
                    <a:pt x="6450" y="11664"/>
                  </a:lnTo>
                  <a:lnTo>
                    <a:pt x="6450" y="5744"/>
                  </a:lnTo>
                  <a:lnTo>
                    <a:pt x="22178" y="5744"/>
                  </a:lnTo>
                  <a:lnTo>
                    <a:pt x="22178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88"/>
            <p:cNvSpPr/>
            <p:nvPr/>
          </p:nvSpPr>
          <p:spPr>
            <a:xfrm>
              <a:off x="3460975" y="2490800"/>
              <a:ext cx="634000" cy="731175"/>
            </a:xfrm>
            <a:custGeom>
              <a:rect b="b" l="l" r="r" t="t"/>
              <a:pathLst>
                <a:path extrusionOk="0" h="29247" w="25360">
                  <a:moveTo>
                    <a:pt x="12901" y="5832"/>
                  </a:moveTo>
                  <a:lnTo>
                    <a:pt x="14049" y="5921"/>
                  </a:lnTo>
                  <a:lnTo>
                    <a:pt x="15021" y="6097"/>
                  </a:lnTo>
                  <a:lnTo>
                    <a:pt x="15905" y="6451"/>
                  </a:lnTo>
                  <a:lnTo>
                    <a:pt x="16612" y="6893"/>
                  </a:lnTo>
                  <a:lnTo>
                    <a:pt x="17230" y="7423"/>
                  </a:lnTo>
                  <a:lnTo>
                    <a:pt x="17584" y="8130"/>
                  </a:lnTo>
                  <a:lnTo>
                    <a:pt x="17849" y="9013"/>
                  </a:lnTo>
                  <a:lnTo>
                    <a:pt x="17937" y="9985"/>
                  </a:lnTo>
                  <a:lnTo>
                    <a:pt x="17937" y="10073"/>
                  </a:lnTo>
                  <a:lnTo>
                    <a:pt x="17849" y="10957"/>
                  </a:lnTo>
                  <a:lnTo>
                    <a:pt x="17584" y="11752"/>
                  </a:lnTo>
                  <a:lnTo>
                    <a:pt x="17230" y="12459"/>
                  </a:lnTo>
                  <a:lnTo>
                    <a:pt x="16700" y="13078"/>
                  </a:lnTo>
                  <a:lnTo>
                    <a:pt x="15993" y="13519"/>
                  </a:lnTo>
                  <a:lnTo>
                    <a:pt x="15110" y="13873"/>
                  </a:lnTo>
                  <a:lnTo>
                    <a:pt x="14138" y="14138"/>
                  </a:lnTo>
                  <a:lnTo>
                    <a:pt x="12989" y="14226"/>
                  </a:lnTo>
                  <a:lnTo>
                    <a:pt x="6451" y="14226"/>
                  </a:lnTo>
                  <a:lnTo>
                    <a:pt x="6451" y="5832"/>
                  </a:lnTo>
                  <a:close/>
                  <a:moveTo>
                    <a:pt x="0" y="1"/>
                  </a:moveTo>
                  <a:lnTo>
                    <a:pt x="0" y="29247"/>
                  </a:lnTo>
                  <a:lnTo>
                    <a:pt x="6451" y="29247"/>
                  </a:lnTo>
                  <a:lnTo>
                    <a:pt x="6451" y="19793"/>
                  </a:lnTo>
                  <a:lnTo>
                    <a:pt x="11575" y="19793"/>
                  </a:lnTo>
                  <a:lnTo>
                    <a:pt x="17849" y="29247"/>
                  </a:lnTo>
                  <a:lnTo>
                    <a:pt x="25359" y="29247"/>
                  </a:lnTo>
                  <a:lnTo>
                    <a:pt x="18202" y="18732"/>
                  </a:lnTo>
                  <a:lnTo>
                    <a:pt x="19616" y="18202"/>
                  </a:lnTo>
                  <a:lnTo>
                    <a:pt x="20853" y="17407"/>
                  </a:lnTo>
                  <a:lnTo>
                    <a:pt x="21383" y="17054"/>
                  </a:lnTo>
                  <a:lnTo>
                    <a:pt x="21913" y="16523"/>
                  </a:lnTo>
                  <a:lnTo>
                    <a:pt x="22355" y="16082"/>
                  </a:lnTo>
                  <a:lnTo>
                    <a:pt x="22797" y="15463"/>
                  </a:lnTo>
                  <a:lnTo>
                    <a:pt x="23239" y="14933"/>
                  </a:lnTo>
                  <a:lnTo>
                    <a:pt x="23504" y="14315"/>
                  </a:lnTo>
                  <a:lnTo>
                    <a:pt x="23857" y="13608"/>
                  </a:lnTo>
                  <a:lnTo>
                    <a:pt x="24122" y="12901"/>
                  </a:lnTo>
                  <a:lnTo>
                    <a:pt x="24299" y="12194"/>
                  </a:lnTo>
                  <a:lnTo>
                    <a:pt x="24387" y="11399"/>
                  </a:lnTo>
                  <a:lnTo>
                    <a:pt x="24476" y="10604"/>
                  </a:lnTo>
                  <a:lnTo>
                    <a:pt x="24564" y="9720"/>
                  </a:lnTo>
                  <a:lnTo>
                    <a:pt x="24564" y="9632"/>
                  </a:lnTo>
                  <a:lnTo>
                    <a:pt x="24476" y="8660"/>
                  </a:lnTo>
                  <a:lnTo>
                    <a:pt x="24387" y="7688"/>
                  </a:lnTo>
                  <a:lnTo>
                    <a:pt x="24211" y="6716"/>
                  </a:lnTo>
                  <a:lnTo>
                    <a:pt x="23857" y="5832"/>
                  </a:lnTo>
                  <a:lnTo>
                    <a:pt x="23504" y="5037"/>
                  </a:lnTo>
                  <a:lnTo>
                    <a:pt x="23062" y="4330"/>
                  </a:lnTo>
                  <a:lnTo>
                    <a:pt x="22620" y="3623"/>
                  </a:lnTo>
                  <a:lnTo>
                    <a:pt x="22002" y="2917"/>
                  </a:lnTo>
                  <a:lnTo>
                    <a:pt x="21206" y="2298"/>
                  </a:lnTo>
                  <a:lnTo>
                    <a:pt x="20411" y="1680"/>
                  </a:lnTo>
                  <a:lnTo>
                    <a:pt x="19439" y="1149"/>
                  </a:lnTo>
                  <a:lnTo>
                    <a:pt x="18379" y="708"/>
                  </a:lnTo>
                  <a:lnTo>
                    <a:pt x="17319" y="443"/>
                  </a:lnTo>
                  <a:lnTo>
                    <a:pt x="16082" y="177"/>
                  </a:lnTo>
                  <a:lnTo>
                    <a:pt x="14845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88"/>
            <p:cNvSpPr/>
            <p:nvPr/>
          </p:nvSpPr>
          <p:spPr>
            <a:xfrm>
              <a:off x="4249575" y="2490800"/>
              <a:ext cx="609700" cy="731175"/>
            </a:xfrm>
            <a:custGeom>
              <a:rect b="b" l="l" r="r" t="t"/>
              <a:pathLst>
                <a:path extrusionOk="0" h="29247" w="24388">
                  <a:moveTo>
                    <a:pt x="0" y="1"/>
                  </a:moveTo>
                  <a:lnTo>
                    <a:pt x="0" y="5832"/>
                  </a:lnTo>
                  <a:lnTo>
                    <a:pt x="8924" y="5832"/>
                  </a:lnTo>
                  <a:lnTo>
                    <a:pt x="8924" y="29247"/>
                  </a:lnTo>
                  <a:lnTo>
                    <a:pt x="15463" y="29247"/>
                  </a:lnTo>
                  <a:lnTo>
                    <a:pt x="15463" y="5832"/>
                  </a:lnTo>
                  <a:lnTo>
                    <a:pt x="24387" y="5832"/>
                  </a:lnTo>
                  <a:lnTo>
                    <a:pt x="24387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88"/>
            <p:cNvSpPr/>
            <p:nvPr/>
          </p:nvSpPr>
          <p:spPr>
            <a:xfrm>
              <a:off x="5071300" y="2490800"/>
              <a:ext cx="161275" cy="731175"/>
            </a:xfrm>
            <a:custGeom>
              <a:rect b="b" l="l" r="r" t="t"/>
              <a:pathLst>
                <a:path extrusionOk="0" h="29247" w="6451">
                  <a:moveTo>
                    <a:pt x="0" y="1"/>
                  </a:moveTo>
                  <a:lnTo>
                    <a:pt x="0" y="29247"/>
                  </a:lnTo>
                  <a:lnTo>
                    <a:pt x="6451" y="29247"/>
                  </a:lnTo>
                  <a:lnTo>
                    <a:pt x="6451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88"/>
            <p:cNvSpPr/>
            <p:nvPr/>
          </p:nvSpPr>
          <p:spPr>
            <a:xfrm>
              <a:off x="5499825" y="2490800"/>
              <a:ext cx="558900" cy="731175"/>
            </a:xfrm>
            <a:custGeom>
              <a:rect b="b" l="l" r="r" t="t"/>
              <a:pathLst>
                <a:path extrusionOk="0" h="29247" w="22356">
                  <a:moveTo>
                    <a:pt x="1" y="1"/>
                  </a:moveTo>
                  <a:lnTo>
                    <a:pt x="1" y="29247"/>
                  </a:lnTo>
                  <a:lnTo>
                    <a:pt x="6451" y="29247"/>
                  </a:lnTo>
                  <a:lnTo>
                    <a:pt x="6451" y="17937"/>
                  </a:lnTo>
                  <a:lnTo>
                    <a:pt x="20412" y="17937"/>
                  </a:lnTo>
                  <a:lnTo>
                    <a:pt x="20412" y="12106"/>
                  </a:lnTo>
                  <a:lnTo>
                    <a:pt x="6451" y="12106"/>
                  </a:lnTo>
                  <a:lnTo>
                    <a:pt x="6451" y="5832"/>
                  </a:lnTo>
                  <a:lnTo>
                    <a:pt x="22356" y="5832"/>
                  </a:lnTo>
                  <a:lnTo>
                    <a:pt x="22356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88"/>
            <p:cNvSpPr/>
            <p:nvPr/>
          </p:nvSpPr>
          <p:spPr>
            <a:xfrm>
              <a:off x="6277375" y="2490800"/>
              <a:ext cx="161300" cy="731175"/>
            </a:xfrm>
            <a:custGeom>
              <a:rect b="b" l="l" r="r" t="t"/>
              <a:pathLst>
                <a:path extrusionOk="0" h="29247" w="6452">
                  <a:moveTo>
                    <a:pt x="1" y="1"/>
                  </a:moveTo>
                  <a:lnTo>
                    <a:pt x="1" y="29247"/>
                  </a:lnTo>
                  <a:lnTo>
                    <a:pt x="6451" y="29247"/>
                  </a:lnTo>
                  <a:lnTo>
                    <a:pt x="6451" y="1"/>
                  </a:lnTo>
                  <a:close/>
                </a:path>
              </a:pathLst>
            </a:custGeom>
            <a:solidFill>
              <a:srgbClr val="2E77B5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88"/>
            <p:cNvSpPr/>
            <p:nvPr/>
          </p:nvSpPr>
          <p:spPr>
            <a:xfrm>
              <a:off x="6705925" y="2490800"/>
              <a:ext cx="675950" cy="731175"/>
            </a:xfrm>
            <a:custGeom>
              <a:rect b="b" l="l" r="r" t="t"/>
              <a:pathLst>
                <a:path extrusionOk="0" h="29247" w="27038">
                  <a:moveTo>
                    <a:pt x="12459" y="5832"/>
                  </a:moveTo>
                  <a:lnTo>
                    <a:pt x="13343" y="6009"/>
                  </a:lnTo>
                  <a:lnTo>
                    <a:pt x="14226" y="6186"/>
                  </a:lnTo>
                  <a:lnTo>
                    <a:pt x="15110" y="6451"/>
                  </a:lnTo>
                  <a:lnTo>
                    <a:pt x="15905" y="6804"/>
                  </a:lnTo>
                  <a:lnTo>
                    <a:pt x="16612" y="7246"/>
                  </a:lnTo>
                  <a:lnTo>
                    <a:pt x="17230" y="7776"/>
                  </a:lnTo>
                  <a:lnTo>
                    <a:pt x="17849" y="8306"/>
                  </a:lnTo>
                  <a:lnTo>
                    <a:pt x="18379" y="8925"/>
                  </a:lnTo>
                  <a:lnTo>
                    <a:pt x="18909" y="9543"/>
                  </a:lnTo>
                  <a:lnTo>
                    <a:pt x="19351" y="10339"/>
                  </a:lnTo>
                  <a:lnTo>
                    <a:pt x="19704" y="11134"/>
                  </a:lnTo>
                  <a:lnTo>
                    <a:pt x="19969" y="11929"/>
                  </a:lnTo>
                  <a:lnTo>
                    <a:pt x="20146" y="12813"/>
                  </a:lnTo>
                  <a:lnTo>
                    <a:pt x="20234" y="13696"/>
                  </a:lnTo>
                  <a:lnTo>
                    <a:pt x="20323" y="14668"/>
                  </a:lnTo>
                  <a:lnTo>
                    <a:pt x="20234" y="15640"/>
                  </a:lnTo>
                  <a:lnTo>
                    <a:pt x="20146" y="16612"/>
                  </a:lnTo>
                  <a:lnTo>
                    <a:pt x="19969" y="17407"/>
                  </a:lnTo>
                  <a:lnTo>
                    <a:pt x="19704" y="18291"/>
                  </a:lnTo>
                  <a:lnTo>
                    <a:pt x="19351" y="18997"/>
                  </a:lnTo>
                  <a:lnTo>
                    <a:pt x="18909" y="19704"/>
                  </a:lnTo>
                  <a:lnTo>
                    <a:pt x="18379" y="20411"/>
                  </a:lnTo>
                  <a:lnTo>
                    <a:pt x="17849" y="21030"/>
                  </a:lnTo>
                  <a:lnTo>
                    <a:pt x="17230" y="21560"/>
                  </a:lnTo>
                  <a:lnTo>
                    <a:pt x="16612" y="22002"/>
                  </a:lnTo>
                  <a:lnTo>
                    <a:pt x="15905" y="22443"/>
                  </a:lnTo>
                  <a:lnTo>
                    <a:pt x="15110" y="22797"/>
                  </a:lnTo>
                  <a:lnTo>
                    <a:pt x="14226" y="23062"/>
                  </a:lnTo>
                  <a:lnTo>
                    <a:pt x="13343" y="23239"/>
                  </a:lnTo>
                  <a:lnTo>
                    <a:pt x="12459" y="23415"/>
                  </a:lnTo>
                  <a:lnTo>
                    <a:pt x="6451" y="23415"/>
                  </a:lnTo>
                  <a:lnTo>
                    <a:pt x="6451" y="5832"/>
                  </a:lnTo>
                  <a:close/>
                  <a:moveTo>
                    <a:pt x="0" y="1"/>
                  </a:moveTo>
                  <a:lnTo>
                    <a:pt x="0" y="29247"/>
                  </a:lnTo>
                  <a:lnTo>
                    <a:pt x="11399" y="29247"/>
                  </a:lnTo>
                  <a:lnTo>
                    <a:pt x="13077" y="29159"/>
                  </a:lnTo>
                  <a:lnTo>
                    <a:pt x="14756" y="28982"/>
                  </a:lnTo>
                  <a:lnTo>
                    <a:pt x="16258" y="28628"/>
                  </a:lnTo>
                  <a:lnTo>
                    <a:pt x="17760" y="28098"/>
                  </a:lnTo>
                  <a:lnTo>
                    <a:pt x="19086" y="27480"/>
                  </a:lnTo>
                  <a:lnTo>
                    <a:pt x="20411" y="26773"/>
                  </a:lnTo>
                  <a:lnTo>
                    <a:pt x="21560" y="25978"/>
                  </a:lnTo>
                  <a:lnTo>
                    <a:pt x="22708" y="25006"/>
                  </a:lnTo>
                  <a:lnTo>
                    <a:pt x="23680" y="23945"/>
                  </a:lnTo>
                  <a:lnTo>
                    <a:pt x="24476" y="22885"/>
                  </a:lnTo>
                  <a:lnTo>
                    <a:pt x="25271" y="21648"/>
                  </a:lnTo>
                  <a:lnTo>
                    <a:pt x="25889" y="20411"/>
                  </a:lnTo>
                  <a:lnTo>
                    <a:pt x="26331" y="18997"/>
                  </a:lnTo>
                  <a:lnTo>
                    <a:pt x="26685" y="17584"/>
                  </a:lnTo>
                  <a:lnTo>
                    <a:pt x="26950" y="16170"/>
                  </a:lnTo>
                  <a:lnTo>
                    <a:pt x="27038" y="14580"/>
                  </a:lnTo>
                  <a:lnTo>
                    <a:pt x="26950" y="12989"/>
                  </a:lnTo>
                  <a:lnTo>
                    <a:pt x="26685" y="11576"/>
                  </a:lnTo>
                  <a:lnTo>
                    <a:pt x="26331" y="10162"/>
                  </a:lnTo>
                  <a:lnTo>
                    <a:pt x="25889" y="8748"/>
                  </a:lnTo>
                  <a:lnTo>
                    <a:pt x="25271" y="7511"/>
                  </a:lnTo>
                  <a:lnTo>
                    <a:pt x="24476" y="6274"/>
                  </a:lnTo>
                  <a:lnTo>
                    <a:pt x="23680" y="5214"/>
                  </a:lnTo>
                  <a:lnTo>
                    <a:pt x="22708" y="4154"/>
                  </a:lnTo>
                  <a:lnTo>
                    <a:pt x="21560" y="3182"/>
                  </a:lnTo>
                  <a:lnTo>
                    <a:pt x="20411" y="2386"/>
                  </a:lnTo>
                  <a:lnTo>
                    <a:pt x="19086" y="1680"/>
                  </a:lnTo>
                  <a:lnTo>
                    <a:pt x="17760" y="1061"/>
                  </a:lnTo>
                  <a:lnTo>
                    <a:pt x="16258" y="619"/>
                  </a:lnTo>
                  <a:lnTo>
                    <a:pt x="14756" y="266"/>
                  </a:lnTo>
                  <a:lnTo>
                    <a:pt x="13077" y="1"/>
                  </a:lnTo>
                  <a:close/>
                </a:path>
              </a:pathLst>
            </a:custGeom>
            <a:solidFill>
              <a:srgbClr val="2E77B5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6" name="Google Shape;906;p88"/>
          <p:cNvSpPr txBox="1"/>
          <p:nvPr/>
        </p:nvSpPr>
        <p:spPr>
          <a:xfrm>
            <a:off x="914400" y="2092109"/>
            <a:ext cx="9327600" cy="31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3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Consumers have changed</a:t>
            </a:r>
            <a:endParaRPr b="1" sz="9003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907" name="Google Shape;907;p88"/>
          <p:cNvSpPr txBox="1"/>
          <p:nvPr/>
        </p:nvSpPr>
        <p:spPr>
          <a:xfrm>
            <a:off x="669430" y="5463305"/>
            <a:ext cx="9325200" cy="20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They know the threat is real. They're asking what you're doing about it.</a:t>
            </a:r>
            <a:endParaRPr sz="36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908" name="Google Shape;90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54450" y="4252629"/>
            <a:ext cx="5581601" cy="55816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9" name="Google Shape;909;p88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910" name="Google Shape;910;p88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911" name="Google Shape;911;p88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912" name="Google Shape;912;p88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88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88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5" name="Google Shape;915;p88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6" name="Google Shape;916;p88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88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8" name="Google Shape;918;p88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9" name="Google Shape;919;p88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88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1" name="Google Shape;921;p88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922" name="Google Shape;922;p88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7" name="Google Shape;927;p89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928" name="Google Shape;928;p89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929" name="Google Shape;929;p89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930" name="Google Shape;930;p89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1" name="Google Shape;931;p89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2" name="Google Shape;932;p89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3" name="Google Shape;933;p89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4" name="Google Shape;934;p89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5" name="Google Shape;935;p89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6" name="Google Shape;936;p89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7" name="Google Shape;937;p89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8" name="Google Shape;938;p89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9" name="Google Shape;939;p89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940" name="Google Shape;940;p89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41" name="Google Shape;941;p89"/>
          <p:cNvSpPr txBox="1"/>
          <p:nvPr/>
        </p:nvSpPr>
        <p:spPr>
          <a:xfrm>
            <a:off x="835650" y="794956"/>
            <a:ext cx="8703000" cy="1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Consumers </a:t>
            </a:r>
            <a:r>
              <a:rPr b="1" lang="en" sz="5202">
                <a:solidFill>
                  <a:schemeClr val="accent1"/>
                </a:solidFill>
                <a:latin typeface="Figtree"/>
                <a:ea typeface="Figtree"/>
                <a:cs typeface="Figtree"/>
                <a:sym typeface="Figtree"/>
              </a:rPr>
              <a:t>are not</a:t>
            </a: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 naive</a:t>
            </a:r>
            <a:endParaRPr b="1" sz="5202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942" name="Google Shape;942;p89"/>
          <p:cNvSpPr/>
          <p:nvPr/>
        </p:nvSpPr>
        <p:spPr>
          <a:xfrm>
            <a:off x="7073700" y="2261460"/>
            <a:ext cx="10500600" cy="6498300"/>
          </a:xfrm>
          <a:prstGeom prst="roundRect">
            <a:avLst>
              <a:gd fmla="val 4595" name="adj"/>
            </a:avLst>
          </a:prstGeom>
          <a:solidFill>
            <a:srgbClr val="EDF7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943" name="Google Shape;943;p89"/>
          <p:cNvSpPr/>
          <p:nvPr/>
        </p:nvSpPr>
        <p:spPr>
          <a:xfrm>
            <a:off x="7716150" y="3385659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89"/>
          <p:cNvSpPr/>
          <p:nvPr/>
        </p:nvSpPr>
        <p:spPr>
          <a:xfrm rot="5400000">
            <a:off x="10931300" y="166155"/>
            <a:ext cx="658200" cy="70884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55BE7F"/>
              </a:gs>
              <a:gs pos="36000">
                <a:srgbClr val="83D5A3"/>
              </a:gs>
              <a:gs pos="78000">
                <a:srgbClr val="B0EBC7"/>
              </a:gs>
              <a:gs pos="100000">
                <a:srgbClr val="B0EBC7"/>
              </a:gs>
            </a:gsLst>
            <a:lin ang="13500032" scaled="0"/>
          </a:gradFill>
          <a:ln cap="flat" cmpd="sng" w="9525">
            <a:solidFill>
              <a:srgbClr val="61D6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89"/>
          <p:cNvSpPr/>
          <p:nvPr/>
        </p:nvSpPr>
        <p:spPr>
          <a:xfrm>
            <a:off x="7899044" y="3435903"/>
            <a:ext cx="44424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80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Ages 30-39</a:t>
            </a:r>
            <a:endParaRPr sz="2801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946" name="Google Shape;946;p89"/>
          <p:cNvSpPr/>
          <p:nvPr/>
        </p:nvSpPr>
        <p:spPr>
          <a:xfrm>
            <a:off x="16220070" y="3385639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88%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7" name="Google Shape;947;p89"/>
          <p:cNvSpPr/>
          <p:nvPr/>
        </p:nvSpPr>
        <p:spPr>
          <a:xfrm>
            <a:off x="7716150" y="4392353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89"/>
          <p:cNvSpPr/>
          <p:nvPr/>
        </p:nvSpPr>
        <p:spPr>
          <a:xfrm>
            <a:off x="16220070" y="4392373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85%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9" name="Google Shape;949;p89"/>
          <p:cNvSpPr/>
          <p:nvPr/>
        </p:nvSpPr>
        <p:spPr>
          <a:xfrm>
            <a:off x="7716150" y="5399098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89"/>
          <p:cNvSpPr/>
          <p:nvPr/>
        </p:nvSpPr>
        <p:spPr>
          <a:xfrm>
            <a:off x="16220070" y="5399108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84%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1" name="Google Shape;951;p89"/>
          <p:cNvSpPr/>
          <p:nvPr/>
        </p:nvSpPr>
        <p:spPr>
          <a:xfrm>
            <a:off x="7716150" y="6405843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89"/>
          <p:cNvSpPr/>
          <p:nvPr/>
        </p:nvSpPr>
        <p:spPr>
          <a:xfrm>
            <a:off x="16220070" y="6405843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72%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3" name="Google Shape;953;p89"/>
          <p:cNvSpPr/>
          <p:nvPr/>
        </p:nvSpPr>
        <p:spPr>
          <a:xfrm rot="5400000">
            <a:off x="10672850" y="1427196"/>
            <a:ext cx="658200" cy="65712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55BE7F"/>
              </a:gs>
              <a:gs pos="36000">
                <a:srgbClr val="83D5A3"/>
              </a:gs>
              <a:gs pos="78000">
                <a:srgbClr val="B0EBC7"/>
              </a:gs>
              <a:gs pos="100000">
                <a:srgbClr val="B0EBC7"/>
              </a:gs>
            </a:gsLst>
            <a:lin ang="13500032" scaled="0"/>
          </a:gra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89"/>
          <p:cNvSpPr/>
          <p:nvPr/>
        </p:nvSpPr>
        <p:spPr>
          <a:xfrm>
            <a:off x="7899040" y="4438344"/>
            <a:ext cx="32046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80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Ages 18-29</a:t>
            </a:r>
            <a:endParaRPr sz="2801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955" name="Google Shape;955;p89"/>
          <p:cNvSpPr/>
          <p:nvPr/>
        </p:nvSpPr>
        <p:spPr>
          <a:xfrm rot="5400000">
            <a:off x="10237300" y="2873594"/>
            <a:ext cx="658200" cy="57006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55BE7F"/>
              </a:gs>
              <a:gs pos="36000">
                <a:srgbClr val="83D5A3"/>
              </a:gs>
              <a:gs pos="78000">
                <a:srgbClr val="B0EBC7"/>
              </a:gs>
              <a:gs pos="100000">
                <a:srgbClr val="B0EBC7"/>
              </a:gs>
            </a:gsLst>
            <a:lin ang="13500032" scaled="0"/>
          </a:gra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89"/>
          <p:cNvSpPr/>
          <p:nvPr/>
        </p:nvSpPr>
        <p:spPr>
          <a:xfrm>
            <a:off x="7899035" y="5449443"/>
            <a:ext cx="16128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00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Ages 40-49</a:t>
            </a:r>
            <a:endParaRPr sz="2001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957" name="Google Shape;957;p89"/>
          <p:cNvSpPr/>
          <p:nvPr/>
        </p:nvSpPr>
        <p:spPr>
          <a:xfrm rot="5400000">
            <a:off x="9706650" y="4415343"/>
            <a:ext cx="658200" cy="46392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55BE7F"/>
              </a:gs>
              <a:gs pos="36000">
                <a:srgbClr val="83D5A3"/>
              </a:gs>
              <a:gs pos="78000">
                <a:srgbClr val="B0EBC7"/>
              </a:gs>
              <a:gs pos="100000">
                <a:srgbClr val="B0EBC7"/>
              </a:gs>
            </a:gsLst>
            <a:lin ang="13500032" scaled="0"/>
          </a:gra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89"/>
          <p:cNvSpPr/>
          <p:nvPr/>
        </p:nvSpPr>
        <p:spPr>
          <a:xfrm>
            <a:off x="7847780" y="6460491"/>
            <a:ext cx="64008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00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Ages 50-59</a:t>
            </a:r>
            <a:endParaRPr sz="2001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959" name="Google Shape;959;p89"/>
          <p:cNvSpPr/>
          <p:nvPr/>
        </p:nvSpPr>
        <p:spPr>
          <a:xfrm>
            <a:off x="1106690" y="2654059"/>
            <a:ext cx="4803000" cy="21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16005"/>
              <a:buFont typeface="Georgia"/>
              <a:buNone/>
            </a:pPr>
            <a:r>
              <a:rPr b="1" lang="en" sz="16005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82</a:t>
            </a:r>
            <a:r>
              <a:rPr b="1" lang="en" sz="16005">
                <a:solidFill>
                  <a:srgbClr val="61D690"/>
                </a:solidFill>
                <a:latin typeface="Figtree"/>
                <a:ea typeface="Figtree"/>
                <a:cs typeface="Figtree"/>
                <a:sym typeface="Figtree"/>
              </a:rPr>
              <a:t>%</a:t>
            </a:r>
            <a:endParaRPr b="1" sz="16005">
              <a:solidFill>
                <a:srgbClr val="61D690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960" name="Google Shape;960;p89"/>
          <p:cNvSpPr/>
          <p:nvPr/>
        </p:nvSpPr>
        <p:spPr>
          <a:xfrm>
            <a:off x="1106700" y="5157183"/>
            <a:ext cx="5497200" cy="241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lang="en" sz="3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of consumers are aware criminals use AI</a:t>
            </a:r>
            <a:endParaRPr sz="3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lang="en" sz="3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to impersonate real estate professionals</a:t>
            </a:r>
            <a:endParaRPr sz="3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t/>
            </a:r>
            <a:endParaRPr sz="3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61" name="Google Shape;961;p89"/>
          <p:cNvSpPr txBox="1"/>
          <p:nvPr/>
        </p:nvSpPr>
        <p:spPr>
          <a:xfrm>
            <a:off x="9324000" y="2441270"/>
            <a:ext cx="6000000" cy="8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1">
                <a:solidFill>
                  <a:srgbClr val="1E293B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AI awareness by age</a:t>
            </a:r>
            <a:endParaRPr sz="2801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962" name="Google Shape;962;p89"/>
          <p:cNvSpPr/>
          <p:nvPr/>
        </p:nvSpPr>
        <p:spPr>
          <a:xfrm>
            <a:off x="16111220" y="7493960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66%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63" name="Google Shape;963;p89"/>
          <p:cNvSpPr/>
          <p:nvPr/>
        </p:nvSpPr>
        <p:spPr>
          <a:xfrm>
            <a:off x="7716250" y="7485252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89"/>
          <p:cNvSpPr/>
          <p:nvPr/>
        </p:nvSpPr>
        <p:spPr>
          <a:xfrm rot="5400000">
            <a:off x="9169250" y="6032352"/>
            <a:ext cx="658200" cy="35640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55BE7F"/>
              </a:gs>
              <a:gs pos="36000">
                <a:srgbClr val="83D5A3"/>
              </a:gs>
              <a:gs pos="78000">
                <a:srgbClr val="B0EBC7"/>
              </a:gs>
              <a:gs pos="100000">
                <a:srgbClr val="B0EBC7"/>
              </a:gs>
            </a:gsLst>
            <a:lin ang="13500032" scaled="0"/>
          </a:gra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5" name="Google Shape;965;p89"/>
          <p:cNvSpPr/>
          <p:nvPr/>
        </p:nvSpPr>
        <p:spPr>
          <a:xfrm>
            <a:off x="7847780" y="7539901"/>
            <a:ext cx="64008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00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Ages 60+</a:t>
            </a:r>
            <a:endParaRPr sz="2001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966" name="Google Shape;966;p89"/>
          <p:cNvSpPr/>
          <p:nvPr/>
        </p:nvSpPr>
        <p:spPr>
          <a:xfrm>
            <a:off x="1106700" y="7881897"/>
            <a:ext cx="4442400" cy="10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801"/>
              <a:buFont typeface="Calibri"/>
              <a:buNone/>
            </a:pPr>
            <a:r>
              <a:rPr i="1" lang="en" sz="1801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They know AI is a weapon. They're looking for protection, not just awareness.</a:t>
            </a:r>
            <a:endParaRPr sz="18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90"/>
          <p:cNvSpPr/>
          <p:nvPr/>
        </p:nvSpPr>
        <p:spPr>
          <a:xfrm>
            <a:off x="3563400" y="8743020"/>
            <a:ext cx="11071200" cy="8352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9050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972" name="Google Shape;972;p90"/>
          <p:cNvSpPr txBox="1"/>
          <p:nvPr/>
        </p:nvSpPr>
        <p:spPr>
          <a:xfrm>
            <a:off x="835650" y="794956"/>
            <a:ext cx="8703000" cy="1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What builds </a:t>
            </a:r>
            <a:r>
              <a:rPr b="1" lang="en" sz="5202">
                <a:solidFill>
                  <a:srgbClr val="187ED7"/>
                </a:solidFill>
                <a:latin typeface="Figtree"/>
                <a:ea typeface="Figtree"/>
                <a:cs typeface="Figtree"/>
                <a:sym typeface="Figtree"/>
              </a:rPr>
              <a:t>trust</a:t>
            </a: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?</a:t>
            </a:r>
            <a:endParaRPr b="1" sz="5202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973" name="Google Shape;973;p90"/>
          <p:cNvSpPr/>
          <p:nvPr/>
        </p:nvSpPr>
        <p:spPr>
          <a:xfrm>
            <a:off x="1036250" y="1805853"/>
            <a:ext cx="15840600" cy="9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607490"/>
                </a:solidFill>
                <a:latin typeface="Inter Medium"/>
                <a:ea typeface="Inter Medium"/>
                <a:cs typeface="Inter Medium"/>
                <a:sym typeface="Inter Medium"/>
              </a:rPr>
              <a:t>We asked consumers what would make them trust their real estate professionals more</a:t>
            </a:r>
            <a:endParaRPr sz="2801">
              <a:solidFill>
                <a:srgbClr val="60749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974" name="Google Shape;974;p90"/>
          <p:cNvSpPr/>
          <p:nvPr/>
        </p:nvSpPr>
        <p:spPr>
          <a:xfrm>
            <a:off x="1794600" y="2976345"/>
            <a:ext cx="14698800" cy="5347800"/>
          </a:xfrm>
          <a:prstGeom prst="roundRect">
            <a:avLst>
              <a:gd fmla="val 4595" name="adj"/>
            </a:avLst>
          </a:prstGeom>
          <a:solidFill>
            <a:srgbClr val="EDF7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975" name="Google Shape;975;p90"/>
          <p:cNvSpPr/>
          <p:nvPr/>
        </p:nvSpPr>
        <p:spPr>
          <a:xfrm>
            <a:off x="5934050" y="3786866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90"/>
          <p:cNvSpPr/>
          <p:nvPr/>
        </p:nvSpPr>
        <p:spPr>
          <a:xfrm rot="5400000">
            <a:off x="9149200" y="567361"/>
            <a:ext cx="658200" cy="70884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55BE7F"/>
              </a:gs>
              <a:gs pos="36000">
                <a:srgbClr val="83D5A3"/>
              </a:gs>
              <a:gs pos="78000">
                <a:srgbClr val="B0EBC7"/>
              </a:gs>
              <a:gs pos="100000">
                <a:srgbClr val="B0EBC7"/>
              </a:gs>
            </a:gsLst>
            <a:lin ang="13500032" scaled="0"/>
          </a:gradFill>
          <a:ln cap="flat" cmpd="sng" w="9525">
            <a:solidFill>
              <a:srgbClr val="61D6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90"/>
          <p:cNvSpPr/>
          <p:nvPr/>
        </p:nvSpPr>
        <p:spPr>
          <a:xfrm>
            <a:off x="14437970" y="3786845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8%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8" name="Google Shape;978;p90"/>
          <p:cNvSpPr/>
          <p:nvPr/>
        </p:nvSpPr>
        <p:spPr>
          <a:xfrm>
            <a:off x="5934050" y="4793560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90"/>
          <p:cNvSpPr/>
          <p:nvPr/>
        </p:nvSpPr>
        <p:spPr>
          <a:xfrm>
            <a:off x="14437970" y="4793580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36</a:t>
            </a: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0" name="Google Shape;980;p90"/>
          <p:cNvSpPr/>
          <p:nvPr/>
        </p:nvSpPr>
        <p:spPr>
          <a:xfrm>
            <a:off x="5934050" y="5800304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90"/>
          <p:cNvSpPr/>
          <p:nvPr/>
        </p:nvSpPr>
        <p:spPr>
          <a:xfrm>
            <a:off x="14437970" y="5800315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29</a:t>
            </a: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2" name="Google Shape;982;p90"/>
          <p:cNvSpPr/>
          <p:nvPr/>
        </p:nvSpPr>
        <p:spPr>
          <a:xfrm>
            <a:off x="5934050" y="6807049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90"/>
          <p:cNvSpPr/>
          <p:nvPr/>
        </p:nvSpPr>
        <p:spPr>
          <a:xfrm>
            <a:off x="14437970" y="6807049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28</a:t>
            </a: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4" name="Google Shape;984;p90"/>
          <p:cNvSpPr/>
          <p:nvPr/>
        </p:nvSpPr>
        <p:spPr>
          <a:xfrm rot="5400000">
            <a:off x="8890750" y="1828402"/>
            <a:ext cx="658200" cy="65712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55BE7F"/>
              </a:gs>
              <a:gs pos="36000">
                <a:srgbClr val="83D5A3"/>
              </a:gs>
              <a:gs pos="78000">
                <a:srgbClr val="B0EBC7"/>
              </a:gs>
              <a:gs pos="100000">
                <a:srgbClr val="B0EBC7"/>
              </a:gs>
            </a:gsLst>
            <a:lin ang="13500032" scaled="0"/>
          </a:gra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90"/>
          <p:cNvSpPr/>
          <p:nvPr/>
        </p:nvSpPr>
        <p:spPr>
          <a:xfrm rot="5400000">
            <a:off x="8455200" y="3274801"/>
            <a:ext cx="658200" cy="57006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55BE7F"/>
              </a:gs>
              <a:gs pos="36000">
                <a:srgbClr val="83D5A3"/>
              </a:gs>
              <a:gs pos="78000">
                <a:srgbClr val="B0EBC7"/>
              </a:gs>
              <a:gs pos="100000">
                <a:srgbClr val="B0EBC7"/>
              </a:gs>
            </a:gsLst>
            <a:lin ang="13500032" scaled="0"/>
          </a:gra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90"/>
          <p:cNvSpPr/>
          <p:nvPr/>
        </p:nvSpPr>
        <p:spPr>
          <a:xfrm rot="5400000">
            <a:off x="7924550" y="4816549"/>
            <a:ext cx="658200" cy="46392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55BE7F"/>
              </a:gs>
              <a:gs pos="36000">
                <a:srgbClr val="83D5A3"/>
              </a:gs>
              <a:gs pos="78000">
                <a:srgbClr val="B0EBC7"/>
              </a:gs>
              <a:gs pos="100000">
                <a:srgbClr val="B0EBC7"/>
              </a:gs>
            </a:gsLst>
            <a:lin ang="13500032" scaled="0"/>
          </a:gra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90"/>
          <p:cNvSpPr/>
          <p:nvPr/>
        </p:nvSpPr>
        <p:spPr>
          <a:xfrm>
            <a:off x="2303700" y="3795573"/>
            <a:ext cx="32784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Insurance / guarantee against fraud</a:t>
            </a:r>
            <a:endParaRPr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t/>
            </a:r>
            <a:endParaRPr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8" name="Google Shape;988;p90"/>
          <p:cNvSpPr/>
          <p:nvPr/>
        </p:nvSpPr>
        <p:spPr>
          <a:xfrm>
            <a:off x="2303700" y="4747669"/>
            <a:ext cx="32784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Mandatory verification of all parties</a:t>
            </a:r>
            <a:endParaRPr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9" name="Google Shape;989;p90"/>
          <p:cNvSpPr/>
          <p:nvPr/>
        </p:nvSpPr>
        <p:spPr>
          <a:xfrm>
            <a:off x="2303700" y="5809012"/>
            <a:ext cx="32784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Verified platform for wire transfers</a:t>
            </a:r>
            <a:endParaRPr sz="22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t/>
            </a:r>
            <a:endParaRPr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90" name="Google Shape;990;p90"/>
          <p:cNvSpPr/>
          <p:nvPr/>
        </p:nvSpPr>
        <p:spPr>
          <a:xfrm>
            <a:off x="2224500" y="6870356"/>
            <a:ext cx="32784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20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Regular security updates</a:t>
            </a:r>
            <a:endParaRPr sz="2201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90"/>
          <p:cNvSpPr/>
          <p:nvPr/>
        </p:nvSpPr>
        <p:spPr>
          <a:xfrm>
            <a:off x="3563400" y="8794666"/>
            <a:ext cx="111612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1"/>
              <a:buFont typeface="Calibri"/>
              <a:buNone/>
            </a:pPr>
            <a:r>
              <a:rPr lang="en" sz="2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Accountability (insurance, verification) beats education </a:t>
            </a:r>
            <a:r>
              <a:rPr b="1" lang="en" sz="2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3:1</a:t>
            </a:r>
            <a:r>
              <a:rPr lang="en" sz="22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 as a trust builder</a:t>
            </a:r>
            <a:endParaRPr sz="22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992" name="Google Shape;992;p90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993" name="Google Shape;993;p90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994" name="Google Shape;994;p90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995" name="Google Shape;995;p90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6" name="Google Shape;996;p90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7" name="Google Shape;997;p90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8" name="Google Shape;998;p90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9" name="Google Shape;999;p90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0" name="Google Shape;1000;p90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1" name="Google Shape;1001;p90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2" name="Google Shape;1002;p90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3" name="Google Shape;1003;p90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4" name="Google Shape;1004;p90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005" name="Google Shape;1005;p90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0" name="Google Shape;1010;p91"/>
          <p:cNvCxnSpPr>
            <a:endCxn id="1011" idx="1"/>
          </p:cNvCxnSpPr>
          <p:nvPr/>
        </p:nvCxnSpPr>
        <p:spPr>
          <a:xfrm flipH="1" rot="10800000">
            <a:off x="3862350" y="6638401"/>
            <a:ext cx="3853800" cy="2400"/>
          </a:xfrm>
          <a:prstGeom prst="straightConnector1">
            <a:avLst/>
          </a:prstGeom>
          <a:noFill/>
          <a:ln cap="flat" cmpd="sng" w="57175">
            <a:solidFill>
              <a:srgbClr val="61D690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012" name="Google Shape;1012;p91"/>
          <p:cNvSpPr txBox="1"/>
          <p:nvPr/>
        </p:nvSpPr>
        <p:spPr>
          <a:xfrm>
            <a:off x="811550" y="714635"/>
            <a:ext cx="11775000" cy="1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Security is a competitive </a:t>
            </a:r>
            <a:r>
              <a:rPr b="1" lang="en" sz="5202">
                <a:solidFill>
                  <a:srgbClr val="187ED7"/>
                </a:solidFill>
                <a:latin typeface="Figtree"/>
                <a:ea typeface="Figtree"/>
                <a:cs typeface="Figtree"/>
                <a:sym typeface="Figtree"/>
              </a:rPr>
              <a:t>advantage</a:t>
            </a:r>
            <a:endParaRPr b="1" sz="5202">
              <a:solidFill>
                <a:srgbClr val="187ED7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013" name="Google Shape;1013;p91"/>
          <p:cNvSpPr/>
          <p:nvPr/>
        </p:nvSpPr>
        <p:spPr>
          <a:xfrm>
            <a:off x="1106690" y="2557517"/>
            <a:ext cx="4803000" cy="21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16005"/>
              <a:buFont typeface="Georgia"/>
              <a:buNone/>
            </a:pPr>
            <a:r>
              <a:rPr b="1" lang="en" sz="16005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85</a:t>
            </a:r>
            <a:r>
              <a:rPr b="1" lang="en" sz="16005">
                <a:solidFill>
                  <a:srgbClr val="187ED7"/>
                </a:solidFill>
                <a:latin typeface="Figtree"/>
                <a:ea typeface="Figtree"/>
                <a:cs typeface="Figtree"/>
                <a:sym typeface="Figtree"/>
              </a:rPr>
              <a:t>%</a:t>
            </a:r>
            <a:endParaRPr b="1" sz="16005">
              <a:solidFill>
                <a:srgbClr val="187ED7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014" name="Google Shape;1014;p91"/>
          <p:cNvSpPr/>
          <p:nvPr/>
        </p:nvSpPr>
        <p:spPr>
          <a:xfrm>
            <a:off x="1106700" y="5060642"/>
            <a:ext cx="54972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lang="en" sz="3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of consumers will pay extra</a:t>
            </a:r>
            <a:endParaRPr sz="3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lang="en" sz="3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for wire fraud protection</a:t>
            </a:r>
            <a:endParaRPr sz="3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t/>
            </a:r>
            <a:endParaRPr sz="3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5" name="Google Shape;1015;p91"/>
          <p:cNvSpPr/>
          <p:nvPr/>
        </p:nvSpPr>
        <p:spPr>
          <a:xfrm>
            <a:off x="7073700" y="2164918"/>
            <a:ext cx="10500600" cy="6498300"/>
          </a:xfrm>
          <a:prstGeom prst="roundRect">
            <a:avLst>
              <a:gd fmla="val 4595" name="adj"/>
            </a:avLst>
          </a:prstGeom>
          <a:solidFill>
            <a:srgbClr val="EDF7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1016" name="Google Shape;1016;p91"/>
          <p:cNvSpPr/>
          <p:nvPr/>
        </p:nvSpPr>
        <p:spPr>
          <a:xfrm>
            <a:off x="7716150" y="3289118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91"/>
          <p:cNvSpPr/>
          <p:nvPr/>
        </p:nvSpPr>
        <p:spPr>
          <a:xfrm rot="5400000">
            <a:off x="10931300" y="69613"/>
            <a:ext cx="658200" cy="70884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187ED7"/>
              </a:gs>
              <a:gs pos="36000">
                <a:srgbClr val="59ACF4"/>
              </a:gs>
              <a:gs pos="78000">
                <a:srgbClr val="6EB6F4"/>
              </a:gs>
              <a:gs pos="100000">
                <a:srgbClr val="DBEFFF"/>
              </a:gs>
            </a:gsLst>
            <a:lin ang="13500032" scaled="0"/>
          </a:gradFill>
          <a:ln cap="flat" cmpd="sng" w="9525">
            <a:solidFill>
              <a:srgbClr val="187E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91"/>
          <p:cNvSpPr/>
          <p:nvPr/>
        </p:nvSpPr>
        <p:spPr>
          <a:xfrm>
            <a:off x="7899044" y="3339362"/>
            <a:ext cx="44424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40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$51 - $100</a:t>
            </a:r>
            <a:endParaRPr sz="2401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019" name="Google Shape;1019;p91"/>
          <p:cNvSpPr/>
          <p:nvPr/>
        </p:nvSpPr>
        <p:spPr>
          <a:xfrm>
            <a:off x="16220070" y="3289097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28%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0" name="Google Shape;1020;p91"/>
          <p:cNvSpPr/>
          <p:nvPr/>
        </p:nvSpPr>
        <p:spPr>
          <a:xfrm>
            <a:off x="7716150" y="4295812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91"/>
          <p:cNvSpPr/>
          <p:nvPr/>
        </p:nvSpPr>
        <p:spPr>
          <a:xfrm>
            <a:off x="16220070" y="4295832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27%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2" name="Google Shape;1022;p91"/>
          <p:cNvSpPr/>
          <p:nvPr/>
        </p:nvSpPr>
        <p:spPr>
          <a:xfrm>
            <a:off x="7716150" y="5302556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3" name="Google Shape;1023;p91"/>
          <p:cNvSpPr/>
          <p:nvPr/>
        </p:nvSpPr>
        <p:spPr>
          <a:xfrm>
            <a:off x="16220070" y="5302567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17%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4" name="Google Shape;1024;p91"/>
          <p:cNvSpPr/>
          <p:nvPr/>
        </p:nvSpPr>
        <p:spPr>
          <a:xfrm>
            <a:off x="7716150" y="6309301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91"/>
          <p:cNvSpPr/>
          <p:nvPr/>
        </p:nvSpPr>
        <p:spPr>
          <a:xfrm>
            <a:off x="16220070" y="6309301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14%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6" name="Google Shape;1026;p91"/>
          <p:cNvSpPr/>
          <p:nvPr/>
        </p:nvSpPr>
        <p:spPr>
          <a:xfrm rot="5400000">
            <a:off x="10672850" y="1330654"/>
            <a:ext cx="658200" cy="65712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187ED7"/>
              </a:gs>
              <a:gs pos="36000">
                <a:srgbClr val="59ACF4"/>
              </a:gs>
              <a:gs pos="78000">
                <a:srgbClr val="6EB6F4"/>
              </a:gs>
              <a:gs pos="100000">
                <a:srgbClr val="DBEFFF"/>
              </a:gs>
            </a:gsLst>
            <a:lin ang="13500032" scaled="0"/>
          </a:gradFill>
          <a:ln cap="flat" cmpd="sng" w="9525">
            <a:solidFill>
              <a:srgbClr val="187E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91"/>
          <p:cNvSpPr/>
          <p:nvPr/>
        </p:nvSpPr>
        <p:spPr>
          <a:xfrm>
            <a:off x="7899040" y="4341803"/>
            <a:ext cx="32046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40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$101 - $200</a:t>
            </a:r>
            <a:endParaRPr sz="2401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028" name="Google Shape;1028;p91"/>
          <p:cNvSpPr/>
          <p:nvPr/>
        </p:nvSpPr>
        <p:spPr>
          <a:xfrm rot="5400000">
            <a:off x="10237300" y="2777053"/>
            <a:ext cx="658200" cy="57006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187ED7"/>
              </a:gs>
              <a:gs pos="36000">
                <a:srgbClr val="59ACF4"/>
              </a:gs>
              <a:gs pos="78000">
                <a:srgbClr val="6EB6F4"/>
              </a:gs>
              <a:gs pos="100000">
                <a:srgbClr val="DBEFFF"/>
              </a:gs>
            </a:gsLst>
            <a:lin ang="13500032" scaled="0"/>
          </a:gradFill>
          <a:ln cap="flat" cmpd="sng" w="9525">
            <a:solidFill>
              <a:srgbClr val="187E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91"/>
          <p:cNvSpPr/>
          <p:nvPr/>
        </p:nvSpPr>
        <p:spPr>
          <a:xfrm>
            <a:off x="7899048" y="5352907"/>
            <a:ext cx="31098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40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More than $200</a:t>
            </a:r>
            <a:endParaRPr sz="240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1" name="Google Shape;1011;p91"/>
          <p:cNvSpPr/>
          <p:nvPr/>
        </p:nvSpPr>
        <p:spPr>
          <a:xfrm rot="5400000">
            <a:off x="9706650" y="4318801"/>
            <a:ext cx="658200" cy="46392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187ED7"/>
              </a:gs>
              <a:gs pos="36000">
                <a:srgbClr val="59ACF4"/>
              </a:gs>
              <a:gs pos="78000">
                <a:srgbClr val="6EB6F4"/>
              </a:gs>
              <a:gs pos="100000">
                <a:srgbClr val="DBEFFF"/>
              </a:gs>
            </a:gsLst>
            <a:lin ang="13500032" scaled="0"/>
          </a:gradFill>
          <a:ln cap="flat" cmpd="sng" w="9525">
            <a:solidFill>
              <a:srgbClr val="187E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91"/>
          <p:cNvSpPr/>
          <p:nvPr/>
        </p:nvSpPr>
        <p:spPr>
          <a:xfrm>
            <a:off x="7847780" y="6363950"/>
            <a:ext cx="64008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20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Up to $50</a:t>
            </a:r>
            <a:endParaRPr sz="2201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031" name="Google Shape;1031;p91"/>
          <p:cNvSpPr txBox="1"/>
          <p:nvPr/>
        </p:nvSpPr>
        <p:spPr>
          <a:xfrm>
            <a:off x="9324000" y="2344728"/>
            <a:ext cx="6000000" cy="8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1">
                <a:solidFill>
                  <a:srgbClr val="1E293B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What they'll pay</a:t>
            </a:r>
            <a:endParaRPr sz="2801">
              <a:solidFill>
                <a:srgbClr val="1E293B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032" name="Google Shape;1032;p91"/>
          <p:cNvSpPr/>
          <p:nvPr/>
        </p:nvSpPr>
        <p:spPr>
          <a:xfrm>
            <a:off x="16111220" y="7397418"/>
            <a:ext cx="14628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2401"/>
              <a:buFont typeface="Calibri"/>
              <a:buNone/>
            </a:pPr>
            <a:r>
              <a:rPr b="1" lang="en" sz="2401">
                <a:solidFill>
                  <a:srgbClr val="94A3B8"/>
                </a:solidFill>
                <a:latin typeface="Calibri"/>
                <a:ea typeface="Calibri"/>
                <a:cs typeface="Calibri"/>
                <a:sym typeface="Calibri"/>
              </a:rPr>
              <a:t>14%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3" name="Google Shape;1033;p91"/>
          <p:cNvSpPr/>
          <p:nvPr/>
        </p:nvSpPr>
        <p:spPr>
          <a:xfrm>
            <a:off x="7716250" y="7388711"/>
            <a:ext cx="8229600" cy="65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4" name="Google Shape;1034;p91"/>
          <p:cNvSpPr/>
          <p:nvPr/>
        </p:nvSpPr>
        <p:spPr>
          <a:xfrm rot="5400000">
            <a:off x="9169250" y="5935811"/>
            <a:ext cx="658200" cy="3564000"/>
          </a:xfrm>
          <a:prstGeom prst="round2SameRect">
            <a:avLst>
              <a:gd fmla="val 16667" name="adj1"/>
              <a:gd fmla="val 0" name="adj2"/>
            </a:avLst>
          </a:prstGeom>
          <a:gradFill>
            <a:gsLst>
              <a:gs pos="0">
                <a:srgbClr val="187ED7"/>
              </a:gs>
              <a:gs pos="36000">
                <a:srgbClr val="59ACF4"/>
              </a:gs>
              <a:gs pos="78000">
                <a:srgbClr val="6EB6F4"/>
              </a:gs>
              <a:gs pos="100000">
                <a:srgbClr val="DBEFFF"/>
              </a:gs>
            </a:gsLst>
            <a:lin ang="13500032" scaled="0"/>
          </a:gradFill>
          <a:ln cap="flat" cmpd="sng" w="9525">
            <a:solidFill>
              <a:srgbClr val="187E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5" name="Google Shape;1035;p91"/>
          <p:cNvSpPr/>
          <p:nvPr/>
        </p:nvSpPr>
        <p:spPr>
          <a:xfrm>
            <a:off x="7847780" y="7443359"/>
            <a:ext cx="64008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1"/>
              <a:buFont typeface="Calibri"/>
              <a:buNone/>
            </a:pPr>
            <a:r>
              <a:rPr lang="en" sz="2201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Nothing extra</a:t>
            </a:r>
            <a:endParaRPr sz="2201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cxnSp>
        <p:nvCxnSpPr>
          <p:cNvPr id="1036" name="Google Shape;1036;p91"/>
          <p:cNvCxnSpPr/>
          <p:nvPr/>
        </p:nvCxnSpPr>
        <p:spPr>
          <a:xfrm flipH="1">
            <a:off x="3855300" y="6651881"/>
            <a:ext cx="2400" cy="487500"/>
          </a:xfrm>
          <a:prstGeom prst="straightConnector1">
            <a:avLst/>
          </a:prstGeom>
          <a:noFill/>
          <a:ln cap="flat" cmpd="sng" w="57175">
            <a:solidFill>
              <a:srgbClr val="61D690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037" name="Google Shape;1037;p91"/>
          <p:cNvSpPr/>
          <p:nvPr/>
        </p:nvSpPr>
        <p:spPr>
          <a:xfrm>
            <a:off x="1305600" y="7139514"/>
            <a:ext cx="5099400" cy="16179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187E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1038" name="Google Shape;1038;p91"/>
          <p:cNvSpPr/>
          <p:nvPr/>
        </p:nvSpPr>
        <p:spPr>
          <a:xfrm>
            <a:off x="1588800" y="7320268"/>
            <a:ext cx="4535400" cy="12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2601"/>
              <a:buFont typeface="Calibri"/>
              <a:buNone/>
            </a:pPr>
            <a:r>
              <a:rPr i="1" lang="en" sz="2001">
                <a:solidFill>
                  <a:srgbClr val="102754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Only 14% refuse to pay anything at all. This is active demand, not reluctant acceptance.</a:t>
            </a:r>
            <a:endParaRPr sz="2001">
              <a:solidFill>
                <a:srgbClr val="102754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pSp>
        <p:nvGrpSpPr>
          <p:cNvPr id="1039" name="Google Shape;1039;p91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1040" name="Google Shape;1040;p91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041" name="Google Shape;1041;p91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042" name="Google Shape;1042;p91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3" name="Google Shape;1043;p91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4" name="Google Shape;1044;p91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5" name="Google Shape;1045;p91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6" name="Google Shape;1046;p91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7" name="Google Shape;1047;p91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8" name="Google Shape;1048;p91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9" name="Google Shape;1049;p91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91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91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052" name="Google Shape;1052;p91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92"/>
          <p:cNvSpPr txBox="1"/>
          <p:nvPr/>
        </p:nvSpPr>
        <p:spPr>
          <a:xfrm>
            <a:off x="789090" y="731700"/>
            <a:ext cx="8703000" cy="1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The education </a:t>
            </a:r>
            <a:r>
              <a:rPr b="1" lang="en" sz="5202">
                <a:solidFill>
                  <a:srgbClr val="187ED7"/>
                </a:solidFill>
                <a:latin typeface="Figtree"/>
                <a:ea typeface="Figtree"/>
                <a:cs typeface="Figtree"/>
                <a:sym typeface="Figtree"/>
              </a:rPr>
              <a:t>gap</a:t>
            </a:r>
            <a:endParaRPr b="1" sz="5202">
              <a:solidFill>
                <a:srgbClr val="187ED7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058" name="Google Shape;1058;p92"/>
          <p:cNvSpPr/>
          <p:nvPr/>
        </p:nvSpPr>
        <p:spPr>
          <a:xfrm>
            <a:off x="914390" y="1759703"/>
            <a:ext cx="4803000" cy="219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16005"/>
              <a:buFont typeface="Georgia"/>
              <a:buNone/>
            </a:pPr>
            <a:r>
              <a:rPr b="1" lang="en" sz="10003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1 </a:t>
            </a:r>
            <a:r>
              <a:rPr b="1" lang="en" sz="10003">
                <a:solidFill>
                  <a:srgbClr val="187ED7"/>
                </a:solidFill>
                <a:latin typeface="Figtree"/>
                <a:ea typeface="Figtree"/>
                <a:cs typeface="Figtree"/>
                <a:sym typeface="Figtree"/>
              </a:rPr>
              <a:t>in</a:t>
            </a:r>
            <a:r>
              <a:rPr b="1" lang="en" sz="10003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 5</a:t>
            </a:r>
            <a:endParaRPr b="1" sz="10003">
              <a:solidFill>
                <a:srgbClr val="61D690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059" name="Google Shape;1059;p92"/>
          <p:cNvSpPr/>
          <p:nvPr/>
        </p:nvSpPr>
        <p:spPr>
          <a:xfrm>
            <a:off x="914390" y="3506314"/>
            <a:ext cx="81288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consumers receive zero wire fraud education from any real estate professional</a:t>
            </a:r>
            <a:endParaRPr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060" name="Google Shape;1060;p92"/>
          <p:cNvGrpSpPr/>
          <p:nvPr/>
        </p:nvGrpSpPr>
        <p:grpSpPr>
          <a:xfrm>
            <a:off x="914400" y="4777259"/>
            <a:ext cx="8452349" cy="4329404"/>
            <a:chOff x="505773" y="2100050"/>
            <a:chExt cx="5304600" cy="2714700"/>
          </a:xfrm>
        </p:grpSpPr>
        <p:sp>
          <p:nvSpPr>
            <p:cNvPr id="1061" name="Google Shape;1061;p92"/>
            <p:cNvSpPr/>
            <p:nvPr/>
          </p:nvSpPr>
          <p:spPr>
            <a:xfrm>
              <a:off x="505773" y="2100050"/>
              <a:ext cx="5250300" cy="2714700"/>
            </a:xfrm>
            <a:prstGeom prst="roundRect">
              <a:avLst>
                <a:gd fmla="val 4595" name="adj"/>
              </a:avLst>
            </a:prstGeom>
            <a:solidFill>
              <a:srgbClr val="EDF7FF"/>
            </a:solidFill>
            <a:ln>
              <a:noFill/>
            </a:ln>
          </p:spPr>
          <p:txBody>
            <a:bodyPr anchorCtr="0" anchor="ctr" bIns="145700" lIns="145700" spcFirstLastPara="1" rIns="145700" wrap="square" tIns="1457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31"/>
            </a:p>
          </p:txBody>
        </p:sp>
        <p:sp>
          <p:nvSpPr>
            <p:cNvPr id="1062" name="Google Shape;1062;p92"/>
            <p:cNvSpPr/>
            <p:nvPr/>
          </p:nvSpPr>
          <p:spPr>
            <a:xfrm>
              <a:off x="827013" y="2661650"/>
              <a:ext cx="4114800" cy="328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72875" lIns="145700" spcFirstLastPara="1" rIns="145700" wrap="square" tIns="728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69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92"/>
            <p:cNvSpPr/>
            <p:nvPr/>
          </p:nvSpPr>
          <p:spPr>
            <a:xfrm rot="5400000">
              <a:off x="2434738" y="1051750"/>
              <a:ext cx="328800" cy="3544200"/>
            </a:xfrm>
            <a:prstGeom prst="round2SameRect">
              <a:avLst>
                <a:gd fmla="val 16667" name="adj1"/>
                <a:gd fmla="val 0" name="adj2"/>
              </a:avLst>
            </a:prstGeom>
            <a:gradFill>
              <a:gsLst>
                <a:gs pos="0">
                  <a:srgbClr val="55BE7F"/>
                </a:gs>
                <a:gs pos="36000">
                  <a:srgbClr val="83D5A3"/>
                </a:gs>
                <a:gs pos="78000">
                  <a:srgbClr val="B0EBC7"/>
                </a:gs>
                <a:gs pos="100000">
                  <a:srgbClr val="B0EBC7"/>
                </a:gs>
              </a:gsLst>
              <a:lin ang="13500032" scaled="0"/>
            </a:gradFill>
            <a:ln cap="flat" cmpd="sng" w="9525">
              <a:solidFill>
                <a:srgbClr val="61D69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72875" lIns="145700" spcFirstLastPara="1" rIns="145700" wrap="square" tIns="728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69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92"/>
            <p:cNvSpPr/>
            <p:nvPr/>
          </p:nvSpPr>
          <p:spPr>
            <a:xfrm>
              <a:off x="918459" y="2686750"/>
              <a:ext cx="22212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94"/>
                <a:buFont typeface="Calibri"/>
                <a:buNone/>
              </a:pPr>
              <a:r>
                <a:rPr lang="en" sz="200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Real estate agent (early)</a:t>
              </a:r>
              <a:endParaRPr sz="200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065" name="Google Shape;1065;p92"/>
            <p:cNvSpPr/>
            <p:nvPr/>
          </p:nvSpPr>
          <p:spPr>
            <a:xfrm>
              <a:off x="5078973" y="2661640"/>
              <a:ext cx="7314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13"/>
                <a:buFont typeface="Calibri"/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30%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066" name="Google Shape;1066;p92"/>
            <p:cNvSpPr/>
            <p:nvPr/>
          </p:nvSpPr>
          <p:spPr>
            <a:xfrm>
              <a:off x="827013" y="3164550"/>
              <a:ext cx="4114800" cy="328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72875" lIns="145700" spcFirstLastPara="1" rIns="145700" wrap="square" tIns="728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69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92"/>
            <p:cNvSpPr/>
            <p:nvPr/>
          </p:nvSpPr>
          <p:spPr>
            <a:xfrm>
              <a:off x="5078973" y="3164560"/>
              <a:ext cx="7314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13"/>
                <a:buFont typeface="Calibri"/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14%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068" name="Google Shape;1068;p92"/>
            <p:cNvSpPr/>
            <p:nvPr/>
          </p:nvSpPr>
          <p:spPr>
            <a:xfrm>
              <a:off x="827013" y="3667475"/>
              <a:ext cx="4114800" cy="328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72875" lIns="145700" spcFirstLastPara="1" rIns="145700" wrap="square" tIns="728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69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92"/>
            <p:cNvSpPr/>
            <p:nvPr/>
          </p:nvSpPr>
          <p:spPr>
            <a:xfrm>
              <a:off x="5078973" y="3667480"/>
              <a:ext cx="7314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13"/>
                <a:buFont typeface="Calibri"/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15%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070" name="Google Shape;1070;p92"/>
            <p:cNvSpPr/>
            <p:nvPr/>
          </p:nvSpPr>
          <p:spPr>
            <a:xfrm>
              <a:off x="827013" y="4170400"/>
              <a:ext cx="4114800" cy="328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72875" lIns="145700" spcFirstLastPara="1" rIns="145700" wrap="square" tIns="728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69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92"/>
            <p:cNvSpPr/>
            <p:nvPr/>
          </p:nvSpPr>
          <p:spPr>
            <a:xfrm>
              <a:off x="5078973" y="4170400"/>
              <a:ext cx="7314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13"/>
                <a:buFont typeface="Calibri"/>
                <a:buNone/>
              </a:pPr>
              <a:r>
                <a:rPr lang="en" sz="1913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20%</a:t>
              </a:r>
              <a:endParaRPr sz="1913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072" name="Google Shape;1072;p92"/>
            <p:cNvSpPr/>
            <p:nvPr/>
          </p:nvSpPr>
          <p:spPr>
            <a:xfrm rot="5400000">
              <a:off x="2305513" y="1681825"/>
              <a:ext cx="328800" cy="3285600"/>
            </a:xfrm>
            <a:prstGeom prst="round2SameRect">
              <a:avLst>
                <a:gd fmla="val 16667" name="adj1"/>
                <a:gd fmla="val 0" name="adj2"/>
              </a:avLst>
            </a:prstGeom>
            <a:gradFill>
              <a:gsLst>
                <a:gs pos="0">
                  <a:srgbClr val="55BE7F"/>
                </a:gs>
                <a:gs pos="36000">
                  <a:srgbClr val="83D5A3"/>
                </a:gs>
                <a:gs pos="78000">
                  <a:srgbClr val="B0EBC7"/>
                </a:gs>
                <a:gs pos="100000">
                  <a:srgbClr val="B0EBC7"/>
                </a:gs>
              </a:gsLst>
              <a:lin ang="13500032" scaled="0"/>
            </a:gradFill>
            <a:ln cap="flat" cmpd="sng" w="9525">
              <a:solidFill>
                <a:srgbClr val="55BE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72875" lIns="145700" spcFirstLastPara="1" rIns="145700" wrap="square" tIns="728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69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92"/>
            <p:cNvSpPr/>
            <p:nvPr/>
          </p:nvSpPr>
          <p:spPr>
            <a:xfrm>
              <a:off x="918458" y="3187525"/>
              <a:ext cx="16023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94"/>
                <a:buFont typeface="Calibri"/>
                <a:buNone/>
              </a:pPr>
              <a:r>
                <a:rPr lang="en" sz="200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Title company (early)</a:t>
              </a:r>
              <a:endParaRPr sz="200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074" name="Google Shape;1074;p92"/>
            <p:cNvSpPr/>
            <p:nvPr/>
          </p:nvSpPr>
          <p:spPr>
            <a:xfrm rot="5400000">
              <a:off x="2087738" y="2404575"/>
              <a:ext cx="328800" cy="2850300"/>
            </a:xfrm>
            <a:prstGeom prst="round2SameRect">
              <a:avLst>
                <a:gd fmla="val 16667" name="adj1"/>
                <a:gd fmla="val 0" name="adj2"/>
              </a:avLst>
            </a:prstGeom>
            <a:gradFill>
              <a:gsLst>
                <a:gs pos="0">
                  <a:srgbClr val="55BE7F"/>
                </a:gs>
                <a:gs pos="36000">
                  <a:srgbClr val="83D5A3"/>
                </a:gs>
                <a:gs pos="78000">
                  <a:srgbClr val="B0EBC7"/>
                </a:gs>
                <a:gs pos="100000">
                  <a:srgbClr val="B0EBC7"/>
                </a:gs>
              </a:gsLst>
              <a:lin ang="13500032" scaled="0"/>
            </a:gradFill>
            <a:ln cap="flat" cmpd="sng" w="9525">
              <a:solidFill>
                <a:srgbClr val="55BE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72875" lIns="145700" spcFirstLastPara="1" rIns="145700" wrap="square" tIns="728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69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92"/>
            <p:cNvSpPr/>
            <p:nvPr/>
          </p:nvSpPr>
          <p:spPr>
            <a:xfrm>
              <a:off x="918425" y="3692619"/>
              <a:ext cx="21246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94"/>
                <a:buFont typeface="Calibri"/>
                <a:buNone/>
              </a:pPr>
              <a:r>
                <a:rPr lang="en" sz="200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Other (lender/attorney)</a:t>
              </a:r>
              <a:endParaRPr sz="200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076" name="Google Shape;1076;p92"/>
            <p:cNvSpPr/>
            <p:nvPr/>
          </p:nvSpPr>
          <p:spPr>
            <a:xfrm rot="5400000">
              <a:off x="1822413" y="3175000"/>
              <a:ext cx="328800" cy="2319600"/>
            </a:xfrm>
            <a:prstGeom prst="round2SameRect">
              <a:avLst>
                <a:gd fmla="val 16667" name="adj1"/>
                <a:gd fmla="val 0" name="adj2"/>
              </a:avLst>
            </a:prstGeom>
            <a:gradFill>
              <a:gsLst>
                <a:gs pos="0">
                  <a:srgbClr val="55BE7F"/>
                </a:gs>
                <a:gs pos="36000">
                  <a:srgbClr val="83D5A3"/>
                </a:gs>
                <a:gs pos="78000">
                  <a:srgbClr val="B0EBC7"/>
                </a:gs>
                <a:gs pos="100000">
                  <a:srgbClr val="B0EBC7"/>
                </a:gs>
              </a:gsLst>
              <a:lin ang="13500032" scaled="0"/>
            </a:gradFill>
            <a:ln cap="flat" cmpd="sng" w="9525">
              <a:solidFill>
                <a:srgbClr val="55BE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72875" lIns="145700" spcFirstLastPara="1" rIns="145700" wrap="square" tIns="728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69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92"/>
            <p:cNvSpPr/>
            <p:nvPr/>
          </p:nvSpPr>
          <p:spPr>
            <a:xfrm>
              <a:off x="892828" y="4197700"/>
              <a:ext cx="32004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94"/>
                <a:buFont typeface="Calibri"/>
                <a:buNone/>
              </a:pPr>
              <a:r>
                <a:rPr lang="en" sz="2001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No one</a:t>
              </a:r>
              <a:endParaRPr sz="200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078" name="Google Shape;1078;p92"/>
            <p:cNvSpPr txBox="1"/>
            <p:nvPr/>
          </p:nvSpPr>
          <p:spPr>
            <a:xfrm>
              <a:off x="1630938" y="2189875"/>
              <a:ext cx="3000000" cy="39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5700" lIns="145700" spcFirstLastPara="1" rIns="145700" wrap="square" tIns="14570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31">
                  <a:solidFill>
                    <a:srgbClr val="1E293B"/>
                  </a:solidFill>
                  <a:latin typeface="Figtree SemiBold"/>
                  <a:ea typeface="Figtree SemiBold"/>
                  <a:cs typeface="Figtree SemiBold"/>
                  <a:sym typeface="Figtree SemiBold"/>
                </a:rPr>
                <a:t>Who educates (when it happens)</a:t>
              </a:r>
              <a:endParaRPr sz="2231">
                <a:solidFill>
                  <a:srgbClr val="1E293B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</p:grpSp>
      <p:sp>
        <p:nvSpPr>
          <p:cNvPr id="1079" name="Google Shape;1079;p92"/>
          <p:cNvSpPr/>
          <p:nvPr/>
        </p:nvSpPr>
        <p:spPr>
          <a:xfrm>
            <a:off x="10573925" y="2771655"/>
            <a:ext cx="6132600" cy="5712300"/>
          </a:xfrm>
          <a:prstGeom prst="roundRect">
            <a:avLst>
              <a:gd fmla="val 11820" name="adj"/>
            </a:avLst>
          </a:prstGeom>
          <a:solidFill>
            <a:srgbClr val="FFFFFF"/>
          </a:solidFill>
          <a:ln cap="flat" cmpd="sng" w="44875">
            <a:solidFill>
              <a:srgbClr val="187E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15225" lIns="215225" spcFirstLastPara="1" rIns="215225" wrap="square" tIns="2152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95"/>
          </a:p>
        </p:txBody>
      </p:sp>
      <p:sp>
        <p:nvSpPr>
          <p:cNvPr id="1080" name="Google Shape;1080;p92"/>
          <p:cNvSpPr/>
          <p:nvPr/>
        </p:nvSpPr>
        <p:spPr>
          <a:xfrm>
            <a:off x="10892571" y="4049681"/>
            <a:ext cx="4593600" cy="10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49"/>
              <a:buFont typeface="Georgia"/>
              <a:buNone/>
            </a:pPr>
            <a:r>
              <a:rPr b="1" lang="en" sz="10051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74</a:t>
            </a:r>
            <a:r>
              <a:rPr b="1" lang="en" sz="10051">
                <a:solidFill>
                  <a:srgbClr val="187ED7"/>
                </a:solidFill>
                <a:latin typeface="Figtree"/>
                <a:ea typeface="Figtree"/>
                <a:cs typeface="Figtree"/>
                <a:sym typeface="Figtree"/>
              </a:rPr>
              <a:t>%</a:t>
            </a:r>
            <a:endParaRPr b="1" sz="10051">
              <a:solidFill>
                <a:srgbClr val="187ED7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081" name="Google Shape;1081;p92"/>
          <p:cNvSpPr/>
          <p:nvPr/>
        </p:nvSpPr>
        <p:spPr>
          <a:xfrm>
            <a:off x="10892550" y="5556736"/>
            <a:ext cx="5495400" cy="117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89"/>
              <a:buFont typeface="Calibri"/>
              <a:buNone/>
            </a:pPr>
            <a:r>
              <a:rPr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of consumers would be more likely to choose a firm that proactively educates them about fraud</a:t>
            </a:r>
            <a:endParaRPr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2" name="Google Shape;1082;p92"/>
          <p:cNvSpPr/>
          <p:nvPr/>
        </p:nvSpPr>
        <p:spPr>
          <a:xfrm>
            <a:off x="10559100" y="2272124"/>
            <a:ext cx="6162600" cy="1147500"/>
          </a:xfrm>
          <a:prstGeom prst="round2SameRect">
            <a:avLst>
              <a:gd fmla="val 50000" name="adj1"/>
              <a:gd fmla="val 0" name="adj2"/>
            </a:avLst>
          </a:prstGeom>
          <a:gradFill>
            <a:gsLst>
              <a:gs pos="0">
                <a:srgbClr val="102754"/>
              </a:gs>
              <a:gs pos="76000">
                <a:srgbClr val="187ED7"/>
              </a:gs>
              <a:gs pos="100000">
                <a:srgbClr val="187ED7"/>
              </a:gs>
            </a:gsLst>
            <a:lin ang="10800025" scaled="0"/>
          </a:gradFill>
          <a:ln>
            <a:noFill/>
          </a:ln>
        </p:spPr>
        <p:txBody>
          <a:bodyPr anchorCtr="0" anchor="ctr" bIns="215225" lIns="215225" spcFirstLastPara="1" rIns="215225" wrap="square" tIns="2152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2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But here's the opportunity:</a:t>
            </a:r>
            <a:endParaRPr b="1" sz="2825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3" name="Google Shape;1083;p92"/>
          <p:cNvSpPr/>
          <p:nvPr/>
        </p:nvSpPr>
        <p:spPr>
          <a:xfrm>
            <a:off x="10892570" y="6695779"/>
            <a:ext cx="5495400" cy="148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89"/>
              <a:buFont typeface="Calibri"/>
              <a:buNone/>
            </a:pPr>
            <a:r>
              <a:rPr lang="en" sz="2001">
                <a:solidFill>
                  <a:srgbClr val="607490"/>
                </a:solidFill>
                <a:latin typeface="Inter"/>
                <a:ea typeface="Inter"/>
                <a:cs typeface="Inter"/>
                <a:sym typeface="Inter"/>
              </a:rPr>
              <a:t>Education isn't the top trust builder—</a:t>
            </a:r>
            <a:endParaRPr sz="2001">
              <a:solidFill>
                <a:srgbClr val="60749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89"/>
              <a:buFont typeface="Calibri"/>
              <a:buNone/>
            </a:pPr>
            <a:r>
              <a:rPr lang="en" sz="2001">
                <a:solidFill>
                  <a:srgbClr val="607490"/>
                </a:solidFill>
                <a:latin typeface="Inter"/>
                <a:ea typeface="Inter"/>
                <a:cs typeface="Inter"/>
                <a:sym typeface="Inter"/>
              </a:rPr>
              <a:t>but the gap creates a clear competitive</a:t>
            </a:r>
            <a:endParaRPr sz="2001">
              <a:solidFill>
                <a:srgbClr val="60749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89"/>
              <a:buFont typeface="Calibri"/>
              <a:buNone/>
            </a:pPr>
            <a:r>
              <a:rPr lang="en" sz="2001">
                <a:solidFill>
                  <a:srgbClr val="607490"/>
                </a:solidFill>
                <a:latin typeface="Inter"/>
                <a:ea typeface="Inter"/>
                <a:cs typeface="Inter"/>
                <a:sym typeface="Inter"/>
              </a:rPr>
              <a:t>opportunity for those willing to lead.</a:t>
            </a:r>
            <a:endParaRPr sz="2001">
              <a:solidFill>
                <a:srgbClr val="60749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084" name="Google Shape;1084;p92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1085" name="Google Shape;1085;p92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086" name="Google Shape;1086;p92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087" name="Google Shape;1087;p92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8" name="Google Shape;1088;p92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9" name="Google Shape;1089;p92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0" name="Google Shape;1090;p92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1" name="Google Shape;1091;p92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2" name="Google Shape;1092;p92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3" name="Google Shape;1093;p92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4" name="Google Shape;1094;p92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5" name="Google Shape;1095;p92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92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097" name="Google Shape;1097;p92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93"/>
          <p:cNvSpPr txBox="1"/>
          <p:nvPr/>
        </p:nvSpPr>
        <p:spPr>
          <a:xfrm>
            <a:off x="3002100" y="731700"/>
            <a:ext cx="12283800" cy="1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Fraud protection </a:t>
            </a:r>
            <a:r>
              <a:rPr b="1" lang="en" sz="5202">
                <a:solidFill>
                  <a:srgbClr val="187ED7"/>
                </a:solidFill>
                <a:latin typeface="Figtree"/>
                <a:ea typeface="Figtree"/>
                <a:cs typeface="Figtree"/>
                <a:sym typeface="Figtree"/>
              </a:rPr>
              <a:t>protects</a:t>
            </a:r>
            <a:r>
              <a:rPr b="1" lang="en" sz="5202">
                <a:solidFill>
                  <a:srgbClr val="55BE7F"/>
                </a:solidFill>
                <a:latin typeface="Figtree"/>
                <a:ea typeface="Figtree"/>
                <a:cs typeface="Figtree"/>
                <a:sym typeface="Figtree"/>
              </a:rPr>
              <a:t> </a:t>
            </a: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relationships</a:t>
            </a:r>
            <a:endParaRPr b="1" sz="5202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grpSp>
        <p:nvGrpSpPr>
          <p:cNvPr id="1103" name="Google Shape;1103;p93"/>
          <p:cNvGrpSpPr/>
          <p:nvPr/>
        </p:nvGrpSpPr>
        <p:grpSpPr>
          <a:xfrm>
            <a:off x="1143000" y="2379580"/>
            <a:ext cx="16002000" cy="6558158"/>
            <a:chOff x="685800" y="1188720"/>
            <a:chExt cx="8001000" cy="3276130"/>
          </a:xfrm>
        </p:grpSpPr>
        <p:sp>
          <p:nvSpPr>
            <p:cNvPr id="1104" name="Google Shape;1104;p93"/>
            <p:cNvSpPr/>
            <p:nvPr/>
          </p:nvSpPr>
          <p:spPr>
            <a:xfrm>
              <a:off x="1176879" y="3879850"/>
              <a:ext cx="6961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CBD5E1"/>
                </a:buClr>
                <a:buSzPts val="3201"/>
                <a:buFont typeface="Calibri"/>
                <a:buNone/>
              </a:pPr>
              <a:r>
                <a:rPr lang="en" sz="2401">
                  <a:solidFill>
                    <a:srgbClr val="102754"/>
                  </a:solidFill>
                  <a:latin typeface="Inter"/>
                  <a:ea typeface="Inter"/>
                  <a:cs typeface="Inter"/>
                  <a:sym typeface="Inter"/>
                </a:rPr>
                <a:t>The gap between losing clients and winning them is narrower than you think.</a:t>
              </a:r>
              <a:endParaRPr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05" name="Google Shape;1105;p93"/>
            <p:cNvSpPr/>
            <p:nvPr/>
          </p:nvSpPr>
          <p:spPr>
            <a:xfrm>
              <a:off x="685800" y="1188720"/>
              <a:ext cx="3886200" cy="2560200"/>
            </a:xfrm>
            <a:prstGeom prst="roundRect">
              <a:avLst>
                <a:gd fmla="val 5457" name="adj"/>
              </a:avLst>
            </a:prstGeom>
            <a:gradFill>
              <a:gsLst>
                <a:gs pos="0">
                  <a:srgbClr val="FFE5E5"/>
                </a:gs>
                <a:gs pos="55000">
                  <a:srgbClr val="FFF0F0"/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anchorCtr="0" anchor="t" bIns="91425" lIns="182900" spcFirstLastPara="1" rIns="182900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93"/>
            <p:cNvSpPr/>
            <p:nvPr/>
          </p:nvSpPr>
          <p:spPr>
            <a:xfrm>
              <a:off x="685800" y="1645920"/>
              <a:ext cx="3886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804"/>
                <a:buFont typeface="Georgia"/>
                <a:buNone/>
              </a:pPr>
              <a:r>
                <a:rPr lang="en" sz="12804">
                  <a:solidFill>
                    <a:srgbClr val="102754"/>
                  </a:solidFill>
                  <a:latin typeface="Figtree SemiBold"/>
                  <a:ea typeface="Figtree SemiBold"/>
                  <a:cs typeface="Figtree SemiBold"/>
                  <a:sym typeface="Figtree SemiBold"/>
                </a:rPr>
                <a:t>56</a:t>
              </a:r>
              <a:r>
                <a:rPr lang="en" sz="12804">
                  <a:solidFill>
                    <a:srgbClr val="FE0707"/>
                  </a:solidFill>
                  <a:latin typeface="Figtree SemiBold"/>
                  <a:ea typeface="Figtree SemiBold"/>
                  <a:cs typeface="Figtree SemiBold"/>
                  <a:sym typeface="Figtree SemiBold"/>
                </a:rPr>
                <a:t>%</a:t>
              </a:r>
              <a:endParaRPr sz="12804">
                <a:solidFill>
                  <a:srgbClr val="FE0707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107" name="Google Shape;1107;p93"/>
            <p:cNvSpPr/>
            <p:nvPr/>
          </p:nvSpPr>
          <p:spPr>
            <a:xfrm>
              <a:off x="685800" y="2606040"/>
              <a:ext cx="3886200" cy="6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CBD5E1"/>
                </a:buClr>
                <a:buSzPts val="2801"/>
                <a:buFont typeface="Calibri"/>
                <a:buNone/>
              </a:pPr>
              <a:r>
                <a:rPr lang="en" sz="2801">
                  <a:solidFill>
                    <a:srgbClr val="102754"/>
                  </a:solidFill>
                  <a:latin typeface="Calibri"/>
                  <a:ea typeface="Calibri"/>
                  <a:cs typeface="Calibri"/>
                  <a:sym typeface="Calibri"/>
                </a:rPr>
                <a:t>unlikely to work with a company</a:t>
              </a:r>
              <a:endParaRPr sz="28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CBD5E1"/>
                </a:buClr>
                <a:buSzPts val="2801"/>
                <a:buFont typeface="Calibri"/>
                <a:buNone/>
              </a:pPr>
              <a:r>
                <a:rPr lang="en" sz="2801">
                  <a:solidFill>
                    <a:srgbClr val="102754"/>
                  </a:solidFill>
                  <a:latin typeface="Calibri"/>
                  <a:ea typeface="Calibri"/>
                  <a:cs typeface="Calibri"/>
                  <a:sym typeface="Calibri"/>
                </a:rPr>
                <a:t>again after a fraud incident </a:t>
              </a:r>
              <a:endParaRPr sz="28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CBD5E1"/>
                </a:buClr>
                <a:buSzPts val="2801"/>
                <a:buFont typeface="Calibri"/>
                <a:buNone/>
              </a:pPr>
              <a:r>
                <a:rPr lang="en" sz="2801">
                  <a:solidFill>
                    <a:srgbClr val="102754"/>
                  </a:solidFill>
                  <a:latin typeface="Calibri"/>
                  <a:ea typeface="Calibri"/>
                  <a:cs typeface="Calibri"/>
                  <a:sym typeface="Calibri"/>
                </a:rPr>
                <a:t>even if got the funds returned</a:t>
              </a:r>
              <a:endParaRPr sz="28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93"/>
            <p:cNvSpPr/>
            <p:nvPr/>
          </p:nvSpPr>
          <p:spPr>
            <a:xfrm>
              <a:off x="4800600" y="1188720"/>
              <a:ext cx="3886200" cy="2560200"/>
            </a:xfrm>
            <a:prstGeom prst="roundRect">
              <a:avLst>
                <a:gd fmla="val 4181" name="adj"/>
              </a:avLst>
            </a:prstGeom>
            <a:gradFill>
              <a:gsLst>
                <a:gs pos="0">
                  <a:srgbClr val="DBEFFF"/>
                </a:gs>
                <a:gs pos="100000">
                  <a:srgbClr val="F7FBFF"/>
                </a:gs>
              </a:gsLst>
              <a:lin ang="5400700" scaled="0"/>
            </a:gradFill>
            <a:ln>
              <a:noFill/>
            </a:ln>
          </p:spPr>
          <p:txBody>
            <a:bodyPr anchorCtr="0" anchor="t" bIns="91425" lIns="182900" spcFirstLastPara="1" rIns="182900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93"/>
            <p:cNvSpPr/>
            <p:nvPr/>
          </p:nvSpPr>
          <p:spPr>
            <a:xfrm>
              <a:off x="4800600" y="1645920"/>
              <a:ext cx="38862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804"/>
                <a:buFont typeface="Georgia"/>
                <a:buNone/>
              </a:pPr>
              <a:r>
                <a:rPr lang="en" sz="12804">
                  <a:solidFill>
                    <a:srgbClr val="102754"/>
                  </a:solidFill>
                  <a:latin typeface="Figtree SemiBold"/>
                  <a:ea typeface="Figtree SemiBold"/>
                  <a:cs typeface="Figtree SemiBold"/>
                  <a:sym typeface="Figtree SemiBold"/>
                </a:rPr>
                <a:t>68</a:t>
              </a:r>
              <a:r>
                <a:rPr lang="en" sz="12804">
                  <a:solidFill>
                    <a:srgbClr val="55BE7F"/>
                  </a:solidFill>
                  <a:latin typeface="Figtree SemiBold"/>
                  <a:ea typeface="Figtree SemiBold"/>
                  <a:cs typeface="Figtree SemiBold"/>
                  <a:sym typeface="Figtree SemiBold"/>
                </a:rPr>
                <a:t>%</a:t>
              </a:r>
              <a:endParaRPr sz="12804">
                <a:solidFill>
                  <a:srgbClr val="55BE7F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110" name="Google Shape;1110;p93"/>
            <p:cNvSpPr/>
            <p:nvPr/>
          </p:nvSpPr>
          <p:spPr>
            <a:xfrm>
              <a:off x="4800600" y="2606040"/>
              <a:ext cx="3886200" cy="6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801"/>
                <a:buFont typeface="Calibri"/>
                <a:buNone/>
              </a:pPr>
              <a:r>
                <a:rPr lang="en" sz="2801">
                  <a:solidFill>
                    <a:srgbClr val="102754"/>
                  </a:solidFill>
                  <a:latin typeface="Calibri"/>
                  <a:ea typeface="Calibri"/>
                  <a:cs typeface="Calibri"/>
                  <a:sym typeface="Calibri"/>
                </a:rPr>
                <a:t>would be strongly influenced by</a:t>
              </a:r>
              <a:endParaRPr sz="28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801"/>
                <a:buFont typeface="Calibri"/>
                <a:buNone/>
              </a:pPr>
              <a:r>
                <a:rPr lang="en" sz="2801">
                  <a:solidFill>
                    <a:srgbClr val="102754"/>
                  </a:solidFill>
                  <a:latin typeface="Calibri"/>
                  <a:ea typeface="Calibri"/>
                  <a:cs typeface="Calibri"/>
                  <a:sym typeface="Calibri"/>
                </a:rPr>
                <a:t>guaranteed fraud protection</a:t>
              </a:r>
              <a:endParaRPr sz="28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93"/>
            <p:cNvSpPr/>
            <p:nvPr/>
          </p:nvSpPr>
          <p:spPr>
            <a:xfrm>
              <a:off x="860650" y="1326000"/>
              <a:ext cx="856500" cy="27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1"/>
            </a:p>
          </p:txBody>
        </p:sp>
        <p:sp>
          <p:nvSpPr>
            <p:cNvPr id="1112" name="Google Shape;1112;p93"/>
            <p:cNvSpPr/>
            <p:nvPr/>
          </p:nvSpPr>
          <p:spPr>
            <a:xfrm>
              <a:off x="964750" y="1326000"/>
              <a:ext cx="6483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2401"/>
                <a:buFont typeface="Calibri"/>
                <a:buNone/>
              </a:pPr>
              <a:r>
                <a:rPr b="1" lang="en" sz="2401">
                  <a:solidFill>
                    <a:srgbClr val="FE0707"/>
                  </a:solidFill>
                  <a:latin typeface="Figtree"/>
                  <a:ea typeface="Figtree"/>
                  <a:cs typeface="Figtree"/>
                  <a:sym typeface="Figtree"/>
                </a:rPr>
                <a:t>The risk</a:t>
              </a:r>
              <a:endParaRPr b="1" sz="2401">
                <a:solidFill>
                  <a:srgbClr val="FE0707"/>
                </a:solidFill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1113" name="Google Shape;1113;p93"/>
            <p:cNvSpPr/>
            <p:nvPr/>
          </p:nvSpPr>
          <p:spPr>
            <a:xfrm>
              <a:off x="4934725" y="1326000"/>
              <a:ext cx="1333500" cy="2742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82900" lIns="182900" spcFirstLastPara="1" rIns="182900" wrap="square" tIns="182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1"/>
            </a:p>
          </p:txBody>
        </p:sp>
        <p:sp>
          <p:nvSpPr>
            <p:cNvPr id="1114" name="Google Shape;1114;p93"/>
            <p:cNvSpPr/>
            <p:nvPr/>
          </p:nvSpPr>
          <p:spPr>
            <a:xfrm>
              <a:off x="5038825" y="1326000"/>
              <a:ext cx="12294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2401"/>
                <a:buFont typeface="Calibri"/>
                <a:buNone/>
              </a:pPr>
              <a:r>
                <a:rPr b="1" lang="en" sz="2401">
                  <a:solidFill>
                    <a:srgbClr val="55BE7F"/>
                  </a:solidFill>
                  <a:latin typeface="Figtree"/>
                  <a:ea typeface="Figtree"/>
                  <a:cs typeface="Figtree"/>
                  <a:sym typeface="Figtree"/>
                </a:rPr>
                <a:t>The opportunity</a:t>
              </a:r>
              <a:endParaRPr b="1" sz="2401">
                <a:solidFill>
                  <a:srgbClr val="55BE7F"/>
                </a:solidFill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9" name="Google Shape;1119;p94"/>
          <p:cNvGrpSpPr/>
          <p:nvPr/>
        </p:nvGrpSpPr>
        <p:grpSpPr>
          <a:xfrm>
            <a:off x="914380" y="1205647"/>
            <a:ext cx="3470434" cy="546659"/>
            <a:chOff x="238125" y="2296425"/>
            <a:chExt cx="7143750" cy="1124350"/>
          </a:xfrm>
        </p:grpSpPr>
        <p:sp>
          <p:nvSpPr>
            <p:cNvPr id="1120" name="Google Shape;1120;p94"/>
            <p:cNvSpPr/>
            <p:nvPr/>
          </p:nvSpPr>
          <p:spPr>
            <a:xfrm>
              <a:off x="545150" y="3100475"/>
              <a:ext cx="320325" cy="320300"/>
            </a:xfrm>
            <a:custGeom>
              <a:rect b="b" l="l" r="r" t="t"/>
              <a:pathLst>
                <a:path extrusionOk="0" h="12812" w="12813">
                  <a:moveTo>
                    <a:pt x="6451" y="0"/>
                  </a:moveTo>
                  <a:lnTo>
                    <a:pt x="6186" y="89"/>
                  </a:lnTo>
                  <a:lnTo>
                    <a:pt x="5921" y="265"/>
                  </a:lnTo>
                  <a:lnTo>
                    <a:pt x="973" y="5213"/>
                  </a:lnTo>
                  <a:lnTo>
                    <a:pt x="266" y="5920"/>
                  </a:lnTo>
                  <a:lnTo>
                    <a:pt x="89" y="6185"/>
                  </a:lnTo>
                  <a:lnTo>
                    <a:pt x="1" y="6362"/>
                  </a:lnTo>
                  <a:lnTo>
                    <a:pt x="89" y="6627"/>
                  </a:lnTo>
                  <a:lnTo>
                    <a:pt x="266" y="6892"/>
                  </a:lnTo>
                  <a:lnTo>
                    <a:pt x="5921" y="12459"/>
                  </a:lnTo>
                  <a:lnTo>
                    <a:pt x="6186" y="12724"/>
                  </a:lnTo>
                  <a:lnTo>
                    <a:pt x="6451" y="12812"/>
                  </a:lnTo>
                  <a:lnTo>
                    <a:pt x="6716" y="12724"/>
                  </a:lnTo>
                  <a:lnTo>
                    <a:pt x="6981" y="12459"/>
                  </a:lnTo>
                  <a:lnTo>
                    <a:pt x="12548" y="6892"/>
                  </a:lnTo>
                  <a:lnTo>
                    <a:pt x="12724" y="6627"/>
                  </a:lnTo>
                  <a:lnTo>
                    <a:pt x="12813" y="6362"/>
                  </a:lnTo>
                  <a:lnTo>
                    <a:pt x="12724" y="6185"/>
                  </a:lnTo>
                  <a:lnTo>
                    <a:pt x="12548" y="5920"/>
                  </a:lnTo>
                  <a:lnTo>
                    <a:pt x="6893" y="265"/>
                  </a:lnTo>
                  <a:lnTo>
                    <a:pt x="6628" y="89"/>
                  </a:lnTo>
                  <a:lnTo>
                    <a:pt x="6451" y="0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94"/>
            <p:cNvSpPr/>
            <p:nvPr/>
          </p:nvSpPr>
          <p:spPr>
            <a:xfrm>
              <a:off x="238125" y="2296425"/>
              <a:ext cx="1124375" cy="793025"/>
            </a:xfrm>
            <a:custGeom>
              <a:rect b="b" l="l" r="r" t="t"/>
              <a:pathLst>
                <a:path extrusionOk="0" h="31721" w="44975">
                  <a:moveTo>
                    <a:pt x="17583" y="0"/>
                  </a:moveTo>
                  <a:lnTo>
                    <a:pt x="15728" y="177"/>
                  </a:lnTo>
                  <a:lnTo>
                    <a:pt x="13961" y="531"/>
                  </a:lnTo>
                  <a:lnTo>
                    <a:pt x="12193" y="1149"/>
                  </a:lnTo>
                  <a:lnTo>
                    <a:pt x="10515" y="1856"/>
                  </a:lnTo>
                  <a:lnTo>
                    <a:pt x="8836" y="2739"/>
                  </a:lnTo>
                  <a:lnTo>
                    <a:pt x="7334" y="3800"/>
                  </a:lnTo>
                  <a:lnTo>
                    <a:pt x="5920" y="4948"/>
                  </a:lnTo>
                  <a:lnTo>
                    <a:pt x="4595" y="6362"/>
                  </a:lnTo>
                  <a:lnTo>
                    <a:pt x="3446" y="7864"/>
                  </a:lnTo>
                  <a:lnTo>
                    <a:pt x="2651" y="9101"/>
                  </a:lnTo>
                  <a:lnTo>
                    <a:pt x="1944" y="10426"/>
                  </a:lnTo>
                  <a:lnTo>
                    <a:pt x="1325" y="11752"/>
                  </a:lnTo>
                  <a:lnTo>
                    <a:pt x="884" y="13077"/>
                  </a:lnTo>
                  <a:lnTo>
                    <a:pt x="530" y="14491"/>
                  </a:lnTo>
                  <a:lnTo>
                    <a:pt x="265" y="15905"/>
                  </a:lnTo>
                  <a:lnTo>
                    <a:pt x="88" y="17318"/>
                  </a:lnTo>
                  <a:lnTo>
                    <a:pt x="0" y="18732"/>
                  </a:lnTo>
                  <a:lnTo>
                    <a:pt x="88" y="20146"/>
                  </a:lnTo>
                  <a:lnTo>
                    <a:pt x="265" y="21559"/>
                  </a:lnTo>
                  <a:lnTo>
                    <a:pt x="530" y="22973"/>
                  </a:lnTo>
                  <a:lnTo>
                    <a:pt x="972" y="24387"/>
                  </a:lnTo>
                  <a:lnTo>
                    <a:pt x="1414" y="25712"/>
                  </a:lnTo>
                  <a:lnTo>
                    <a:pt x="2032" y="27038"/>
                  </a:lnTo>
                  <a:lnTo>
                    <a:pt x="2739" y="28363"/>
                  </a:lnTo>
                  <a:lnTo>
                    <a:pt x="3623" y="29600"/>
                  </a:lnTo>
                  <a:lnTo>
                    <a:pt x="4418" y="30660"/>
                  </a:lnTo>
                  <a:lnTo>
                    <a:pt x="5390" y="31720"/>
                  </a:lnTo>
                  <a:lnTo>
                    <a:pt x="11840" y="25270"/>
                  </a:lnTo>
                  <a:lnTo>
                    <a:pt x="11133" y="24564"/>
                  </a:lnTo>
                  <a:lnTo>
                    <a:pt x="10603" y="23768"/>
                  </a:lnTo>
                  <a:lnTo>
                    <a:pt x="10161" y="22973"/>
                  </a:lnTo>
                  <a:lnTo>
                    <a:pt x="9719" y="22178"/>
                  </a:lnTo>
                  <a:lnTo>
                    <a:pt x="9454" y="21294"/>
                  </a:lnTo>
                  <a:lnTo>
                    <a:pt x="9278" y="20411"/>
                  </a:lnTo>
                  <a:lnTo>
                    <a:pt x="9101" y="19527"/>
                  </a:lnTo>
                  <a:lnTo>
                    <a:pt x="9101" y="18555"/>
                  </a:lnTo>
                  <a:lnTo>
                    <a:pt x="9101" y="17672"/>
                  </a:lnTo>
                  <a:lnTo>
                    <a:pt x="9278" y="16788"/>
                  </a:lnTo>
                  <a:lnTo>
                    <a:pt x="9454" y="15905"/>
                  </a:lnTo>
                  <a:lnTo>
                    <a:pt x="9808" y="15021"/>
                  </a:lnTo>
                  <a:lnTo>
                    <a:pt x="10161" y="14226"/>
                  </a:lnTo>
                  <a:lnTo>
                    <a:pt x="10691" y="13431"/>
                  </a:lnTo>
                  <a:lnTo>
                    <a:pt x="11221" y="12635"/>
                  </a:lnTo>
                  <a:lnTo>
                    <a:pt x="11928" y="11929"/>
                  </a:lnTo>
                  <a:lnTo>
                    <a:pt x="12635" y="11310"/>
                  </a:lnTo>
                  <a:lnTo>
                    <a:pt x="13342" y="10692"/>
                  </a:lnTo>
                  <a:lnTo>
                    <a:pt x="14226" y="10250"/>
                  </a:lnTo>
                  <a:lnTo>
                    <a:pt x="15021" y="9808"/>
                  </a:lnTo>
                  <a:lnTo>
                    <a:pt x="15904" y="9543"/>
                  </a:lnTo>
                  <a:lnTo>
                    <a:pt x="16788" y="9278"/>
                  </a:lnTo>
                  <a:lnTo>
                    <a:pt x="17672" y="9189"/>
                  </a:lnTo>
                  <a:lnTo>
                    <a:pt x="18644" y="9101"/>
                  </a:lnTo>
                  <a:lnTo>
                    <a:pt x="19527" y="9189"/>
                  </a:lnTo>
                  <a:lnTo>
                    <a:pt x="20411" y="9278"/>
                  </a:lnTo>
                  <a:lnTo>
                    <a:pt x="21294" y="9543"/>
                  </a:lnTo>
                  <a:lnTo>
                    <a:pt x="22178" y="9808"/>
                  </a:lnTo>
                  <a:lnTo>
                    <a:pt x="23061" y="10250"/>
                  </a:lnTo>
                  <a:lnTo>
                    <a:pt x="23857" y="10692"/>
                  </a:lnTo>
                  <a:lnTo>
                    <a:pt x="24652" y="11310"/>
                  </a:lnTo>
                  <a:lnTo>
                    <a:pt x="25359" y="11929"/>
                  </a:lnTo>
                  <a:lnTo>
                    <a:pt x="25977" y="12635"/>
                  </a:lnTo>
                  <a:lnTo>
                    <a:pt x="26507" y="13342"/>
                  </a:lnTo>
                  <a:lnTo>
                    <a:pt x="26949" y="14137"/>
                  </a:lnTo>
                  <a:lnTo>
                    <a:pt x="27391" y="14933"/>
                  </a:lnTo>
                  <a:lnTo>
                    <a:pt x="27656" y="15728"/>
                  </a:lnTo>
                  <a:lnTo>
                    <a:pt x="27921" y="16523"/>
                  </a:lnTo>
                  <a:lnTo>
                    <a:pt x="28098" y="17407"/>
                  </a:lnTo>
                  <a:lnTo>
                    <a:pt x="28098" y="18290"/>
                  </a:lnTo>
                  <a:lnTo>
                    <a:pt x="28098" y="19174"/>
                  </a:lnTo>
                  <a:lnTo>
                    <a:pt x="28010" y="19969"/>
                  </a:lnTo>
                  <a:lnTo>
                    <a:pt x="27921" y="20853"/>
                  </a:lnTo>
                  <a:lnTo>
                    <a:pt x="27656" y="21736"/>
                  </a:lnTo>
                  <a:lnTo>
                    <a:pt x="27303" y="22531"/>
                  </a:lnTo>
                  <a:lnTo>
                    <a:pt x="26949" y="23327"/>
                  </a:lnTo>
                  <a:lnTo>
                    <a:pt x="26419" y="24033"/>
                  </a:lnTo>
                  <a:lnTo>
                    <a:pt x="25889" y="24740"/>
                  </a:lnTo>
                  <a:lnTo>
                    <a:pt x="25801" y="25005"/>
                  </a:lnTo>
                  <a:lnTo>
                    <a:pt x="25624" y="25270"/>
                  </a:lnTo>
                  <a:lnTo>
                    <a:pt x="32074" y="31720"/>
                  </a:lnTo>
                  <a:lnTo>
                    <a:pt x="32692" y="31102"/>
                  </a:lnTo>
                  <a:lnTo>
                    <a:pt x="38612" y="25094"/>
                  </a:lnTo>
                  <a:lnTo>
                    <a:pt x="44621" y="19174"/>
                  </a:lnTo>
                  <a:lnTo>
                    <a:pt x="44886" y="18820"/>
                  </a:lnTo>
                  <a:lnTo>
                    <a:pt x="44974" y="18555"/>
                  </a:lnTo>
                  <a:lnTo>
                    <a:pt x="44886" y="18290"/>
                  </a:lnTo>
                  <a:lnTo>
                    <a:pt x="44621" y="17937"/>
                  </a:lnTo>
                  <a:lnTo>
                    <a:pt x="38347" y="11752"/>
                  </a:lnTo>
                  <a:lnTo>
                    <a:pt x="32162" y="5567"/>
                  </a:lnTo>
                  <a:lnTo>
                    <a:pt x="31014" y="4595"/>
                  </a:lnTo>
                  <a:lnTo>
                    <a:pt x="29865" y="3623"/>
                  </a:lnTo>
                  <a:lnTo>
                    <a:pt x="28275" y="2563"/>
                  </a:lnTo>
                  <a:lnTo>
                    <a:pt x="26596" y="1679"/>
                  </a:lnTo>
                  <a:lnTo>
                    <a:pt x="24829" y="972"/>
                  </a:lnTo>
                  <a:lnTo>
                    <a:pt x="23061" y="442"/>
                  </a:lnTo>
                  <a:lnTo>
                    <a:pt x="21206" y="89"/>
                  </a:lnTo>
                  <a:lnTo>
                    <a:pt x="19439" y="0"/>
                  </a:lnTo>
                  <a:close/>
                </a:path>
              </a:pathLst>
            </a:custGeom>
            <a:solidFill>
              <a:srgbClr val="2E77B5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94"/>
            <p:cNvSpPr/>
            <p:nvPr/>
          </p:nvSpPr>
          <p:spPr>
            <a:xfrm>
              <a:off x="1788800" y="2479750"/>
              <a:ext cx="675950" cy="755500"/>
            </a:xfrm>
            <a:custGeom>
              <a:rect b="b" l="l" r="r" t="t"/>
              <a:pathLst>
                <a:path extrusionOk="0" h="30220" w="27038">
                  <a:moveTo>
                    <a:pt x="13608" y="1"/>
                  </a:moveTo>
                  <a:lnTo>
                    <a:pt x="12017" y="266"/>
                  </a:lnTo>
                  <a:lnTo>
                    <a:pt x="10515" y="619"/>
                  </a:lnTo>
                  <a:lnTo>
                    <a:pt x="9101" y="1150"/>
                  </a:lnTo>
                  <a:lnTo>
                    <a:pt x="7776" y="1768"/>
                  </a:lnTo>
                  <a:lnTo>
                    <a:pt x="6451" y="2563"/>
                  </a:lnTo>
                  <a:lnTo>
                    <a:pt x="5302" y="3447"/>
                  </a:lnTo>
                  <a:lnTo>
                    <a:pt x="4242" y="4419"/>
                  </a:lnTo>
                  <a:lnTo>
                    <a:pt x="3270" y="5479"/>
                  </a:lnTo>
                  <a:lnTo>
                    <a:pt x="2474" y="6628"/>
                  </a:lnTo>
                  <a:lnTo>
                    <a:pt x="1679" y="7865"/>
                  </a:lnTo>
                  <a:lnTo>
                    <a:pt x="1061" y="9190"/>
                  </a:lnTo>
                  <a:lnTo>
                    <a:pt x="619" y="10604"/>
                  </a:lnTo>
                  <a:lnTo>
                    <a:pt x="265" y="12018"/>
                  </a:lnTo>
                  <a:lnTo>
                    <a:pt x="0" y="13520"/>
                  </a:lnTo>
                  <a:lnTo>
                    <a:pt x="0" y="15110"/>
                  </a:lnTo>
                  <a:lnTo>
                    <a:pt x="0" y="16700"/>
                  </a:lnTo>
                  <a:lnTo>
                    <a:pt x="265" y="18202"/>
                  </a:lnTo>
                  <a:lnTo>
                    <a:pt x="619" y="19616"/>
                  </a:lnTo>
                  <a:lnTo>
                    <a:pt x="1149" y="21030"/>
                  </a:lnTo>
                  <a:lnTo>
                    <a:pt x="1679" y="22355"/>
                  </a:lnTo>
                  <a:lnTo>
                    <a:pt x="2474" y="23592"/>
                  </a:lnTo>
                  <a:lnTo>
                    <a:pt x="3270" y="24741"/>
                  </a:lnTo>
                  <a:lnTo>
                    <a:pt x="4242" y="25801"/>
                  </a:lnTo>
                  <a:lnTo>
                    <a:pt x="5302" y="26773"/>
                  </a:lnTo>
                  <a:lnTo>
                    <a:pt x="6451" y="27657"/>
                  </a:lnTo>
                  <a:lnTo>
                    <a:pt x="7688" y="28364"/>
                  </a:lnTo>
                  <a:lnTo>
                    <a:pt x="9013" y="29070"/>
                  </a:lnTo>
                  <a:lnTo>
                    <a:pt x="10427" y="29512"/>
                  </a:lnTo>
                  <a:lnTo>
                    <a:pt x="11840" y="29954"/>
                  </a:lnTo>
                  <a:lnTo>
                    <a:pt x="13431" y="30131"/>
                  </a:lnTo>
                  <a:lnTo>
                    <a:pt x="15021" y="30219"/>
                  </a:lnTo>
                  <a:lnTo>
                    <a:pt x="17053" y="30131"/>
                  </a:lnTo>
                  <a:lnTo>
                    <a:pt x="18821" y="29866"/>
                  </a:lnTo>
                  <a:lnTo>
                    <a:pt x="20499" y="29424"/>
                  </a:lnTo>
                  <a:lnTo>
                    <a:pt x="22002" y="28805"/>
                  </a:lnTo>
                  <a:lnTo>
                    <a:pt x="23415" y="28098"/>
                  </a:lnTo>
                  <a:lnTo>
                    <a:pt x="24652" y="27215"/>
                  </a:lnTo>
                  <a:lnTo>
                    <a:pt x="25889" y="26155"/>
                  </a:lnTo>
                  <a:lnTo>
                    <a:pt x="27038" y="25006"/>
                  </a:lnTo>
                  <a:lnTo>
                    <a:pt x="22973" y="20853"/>
                  </a:lnTo>
                  <a:lnTo>
                    <a:pt x="22090" y="21560"/>
                  </a:lnTo>
                  <a:lnTo>
                    <a:pt x="21206" y="22267"/>
                  </a:lnTo>
                  <a:lnTo>
                    <a:pt x="20411" y="22797"/>
                  </a:lnTo>
                  <a:lnTo>
                    <a:pt x="19439" y="23327"/>
                  </a:lnTo>
                  <a:lnTo>
                    <a:pt x="18556" y="23769"/>
                  </a:lnTo>
                  <a:lnTo>
                    <a:pt x="17495" y="24034"/>
                  </a:lnTo>
                  <a:lnTo>
                    <a:pt x="16435" y="24211"/>
                  </a:lnTo>
                  <a:lnTo>
                    <a:pt x="15198" y="24299"/>
                  </a:lnTo>
                  <a:lnTo>
                    <a:pt x="14314" y="24211"/>
                  </a:lnTo>
                  <a:lnTo>
                    <a:pt x="13431" y="24122"/>
                  </a:lnTo>
                  <a:lnTo>
                    <a:pt x="12547" y="23857"/>
                  </a:lnTo>
                  <a:lnTo>
                    <a:pt x="11752" y="23504"/>
                  </a:lnTo>
                  <a:lnTo>
                    <a:pt x="11045" y="23150"/>
                  </a:lnTo>
                  <a:lnTo>
                    <a:pt x="10338" y="22709"/>
                  </a:lnTo>
                  <a:lnTo>
                    <a:pt x="9720" y="22090"/>
                  </a:lnTo>
                  <a:lnTo>
                    <a:pt x="9101" y="21560"/>
                  </a:lnTo>
                  <a:lnTo>
                    <a:pt x="8571" y="20853"/>
                  </a:lnTo>
                  <a:lnTo>
                    <a:pt x="8129" y="20146"/>
                  </a:lnTo>
                  <a:lnTo>
                    <a:pt x="7688" y="19439"/>
                  </a:lnTo>
                  <a:lnTo>
                    <a:pt x="7334" y="18556"/>
                  </a:lnTo>
                  <a:lnTo>
                    <a:pt x="7069" y="17761"/>
                  </a:lnTo>
                  <a:lnTo>
                    <a:pt x="6892" y="16877"/>
                  </a:lnTo>
                  <a:lnTo>
                    <a:pt x="6804" y="15994"/>
                  </a:lnTo>
                  <a:lnTo>
                    <a:pt x="6716" y="15022"/>
                  </a:lnTo>
                  <a:lnTo>
                    <a:pt x="6804" y="14050"/>
                  </a:lnTo>
                  <a:lnTo>
                    <a:pt x="6892" y="13166"/>
                  </a:lnTo>
                  <a:lnTo>
                    <a:pt x="7069" y="12283"/>
                  </a:lnTo>
                  <a:lnTo>
                    <a:pt x="7334" y="11487"/>
                  </a:lnTo>
                  <a:lnTo>
                    <a:pt x="7688" y="10692"/>
                  </a:lnTo>
                  <a:lnTo>
                    <a:pt x="8129" y="9897"/>
                  </a:lnTo>
                  <a:lnTo>
                    <a:pt x="8571" y="9190"/>
                  </a:lnTo>
                  <a:lnTo>
                    <a:pt x="9101" y="8572"/>
                  </a:lnTo>
                  <a:lnTo>
                    <a:pt x="9720" y="7953"/>
                  </a:lnTo>
                  <a:lnTo>
                    <a:pt x="10338" y="7423"/>
                  </a:lnTo>
                  <a:lnTo>
                    <a:pt x="11045" y="6981"/>
                  </a:lnTo>
                  <a:lnTo>
                    <a:pt x="11840" y="6628"/>
                  </a:lnTo>
                  <a:lnTo>
                    <a:pt x="12636" y="6274"/>
                  </a:lnTo>
                  <a:lnTo>
                    <a:pt x="13431" y="6098"/>
                  </a:lnTo>
                  <a:lnTo>
                    <a:pt x="14314" y="5921"/>
                  </a:lnTo>
                  <a:lnTo>
                    <a:pt x="15198" y="5833"/>
                  </a:lnTo>
                  <a:lnTo>
                    <a:pt x="16258" y="5921"/>
                  </a:lnTo>
                  <a:lnTo>
                    <a:pt x="17319" y="6098"/>
                  </a:lnTo>
                  <a:lnTo>
                    <a:pt x="18290" y="6363"/>
                  </a:lnTo>
                  <a:lnTo>
                    <a:pt x="19174" y="6804"/>
                  </a:lnTo>
                  <a:lnTo>
                    <a:pt x="20146" y="7246"/>
                  </a:lnTo>
                  <a:lnTo>
                    <a:pt x="21030" y="7776"/>
                  </a:lnTo>
                  <a:lnTo>
                    <a:pt x="21825" y="8483"/>
                  </a:lnTo>
                  <a:lnTo>
                    <a:pt x="22708" y="9190"/>
                  </a:lnTo>
                  <a:lnTo>
                    <a:pt x="26773" y="4419"/>
                  </a:lnTo>
                  <a:lnTo>
                    <a:pt x="25801" y="3535"/>
                  </a:lnTo>
                  <a:lnTo>
                    <a:pt x="24652" y="2652"/>
                  </a:lnTo>
                  <a:lnTo>
                    <a:pt x="23415" y="1856"/>
                  </a:lnTo>
                  <a:lnTo>
                    <a:pt x="22090" y="1238"/>
                  </a:lnTo>
                  <a:lnTo>
                    <a:pt x="20676" y="708"/>
                  </a:lnTo>
                  <a:lnTo>
                    <a:pt x="18997" y="266"/>
                  </a:lnTo>
                  <a:lnTo>
                    <a:pt x="17230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94"/>
            <p:cNvSpPr/>
            <p:nvPr/>
          </p:nvSpPr>
          <p:spPr>
            <a:xfrm>
              <a:off x="2676800" y="2490800"/>
              <a:ext cx="556675" cy="731175"/>
            </a:xfrm>
            <a:custGeom>
              <a:rect b="b" l="l" r="r" t="t"/>
              <a:pathLst>
                <a:path extrusionOk="0" h="29247" w="22267">
                  <a:moveTo>
                    <a:pt x="0" y="1"/>
                  </a:moveTo>
                  <a:lnTo>
                    <a:pt x="0" y="29247"/>
                  </a:lnTo>
                  <a:lnTo>
                    <a:pt x="22267" y="29247"/>
                  </a:lnTo>
                  <a:lnTo>
                    <a:pt x="22267" y="23504"/>
                  </a:lnTo>
                  <a:lnTo>
                    <a:pt x="6450" y="23504"/>
                  </a:lnTo>
                  <a:lnTo>
                    <a:pt x="6450" y="17407"/>
                  </a:lnTo>
                  <a:lnTo>
                    <a:pt x="20323" y="17407"/>
                  </a:lnTo>
                  <a:lnTo>
                    <a:pt x="20323" y="11664"/>
                  </a:lnTo>
                  <a:lnTo>
                    <a:pt x="6450" y="11664"/>
                  </a:lnTo>
                  <a:lnTo>
                    <a:pt x="6450" y="5744"/>
                  </a:lnTo>
                  <a:lnTo>
                    <a:pt x="22178" y="5744"/>
                  </a:lnTo>
                  <a:lnTo>
                    <a:pt x="22178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94"/>
            <p:cNvSpPr/>
            <p:nvPr/>
          </p:nvSpPr>
          <p:spPr>
            <a:xfrm>
              <a:off x="3460975" y="2490800"/>
              <a:ext cx="634000" cy="731175"/>
            </a:xfrm>
            <a:custGeom>
              <a:rect b="b" l="l" r="r" t="t"/>
              <a:pathLst>
                <a:path extrusionOk="0" h="29247" w="25360">
                  <a:moveTo>
                    <a:pt x="12901" y="5832"/>
                  </a:moveTo>
                  <a:lnTo>
                    <a:pt x="14049" y="5921"/>
                  </a:lnTo>
                  <a:lnTo>
                    <a:pt x="15021" y="6097"/>
                  </a:lnTo>
                  <a:lnTo>
                    <a:pt x="15905" y="6451"/>
                  </a:lnTo>
                  <a:lnTo>
                    <a:pt x="16612" y="6893"/>
                  </a:lnTo>
                  <a:lnTo>
                    <a:pt x="17230" y="7423"/>
                  </a:lnTo>
                  <a:lnTo>
                    <a:pt x="17584" y="8130"/>
                  </a:lnTo>
                  <a:lnTo>
                    <a:pt x="17849" y="9013"/>
                  </a:lnTo>
                  <a:lnTo>
                    <a:pt x="17937" y="9985"/>
                  </a:lnTo>
                  <a:lnTo>
                    <a:pt x="17937" y="10073"/>
                  </a:lnTo>
                  <a:lnTo>
                    <a:pt x="17849" y="10957"/>
                  </a:lnTo>
                  <a:lnTo>
                    <a:pt x="17584" y="11752"/>
                  </a:lnTo>
                  <a:lnTo>
                    <a:pt x="17230" y="12459"/>
                  </a:lnTo>
                  <a:lnTo>
                    <a:pt x="16700" y="13078"/>
                  </a:lnTo>
                  <a:lnTo>
                    <a:pt x="15993" y="13519"/>
                  </a:lnTo>
                  <a:lnTo>
                    <a:pt x="15110" y="13873"/>
                  </a:lnTo>
                  <a:lnTo>
                    <a:pt x="14138" y="14138"/>
                  </a:lnTo>
                  <a:lnTo>
                    <a:pt x="12989" y="14226"/>
                  </a:lnTo>
                  <a:lnTo>
                    <a:pt x="6451" y="14226"/>
                  </a:lnTo>
                  <a:lnTo>
                    <a:pt x="6451" y="5832"/>
                  </a:lnTo>
                  <a:close/>
                  <a:moveTo>
                    <a:pt x="0" y="1"/>
                  </a:moveTo>
                  <a:lnTo>
                    <a:pt x="0" y="29247"/>
                  </a:lnTo>
                  <a:lnTo>
                    <a:pt x="6451" y="29247"/>
                  </a:lnTo>
                  <a:lnTo>
                    <a:pt x="6451" y="19793"/>
                  </a:lnTo>
                  <a:lnTo>
                    <a:pt x="11575" y="19793"/>
                  </a:lnTo>
                  <a:lnTo>
                    <a:pt x="17849" y="29247"/>
                  </a:lnTo>
                  <a:lnTo>
                    <a:pt x="25359" y="29247"/>
                  </a:lnTo>
                  <a:lnTo>
                    <a:pt x="18202" y="18732"/>
                  </a:lnTo>
                  <a:lnTo>
                    <a:pt x="19616" y="18202"/>
                  </a:lnTo>
                  <a:lnTo>
                    <a:pt x="20853" y="17407"/>
                  </a:lnTo>
                  <a:lnTo>
                    <a:pt x="21383" y="17054"/>
                  </a:lnTo>
                  <a:lnTo>
                    <a:pt x="21913" y="16523"/>
                  </a:lnTo>
                  <a:lnTo>
                    <a:pt x="22355" y="16082"/>
                  </a:lnTo>
                  <a:lnTo>
                    <a:pt x="22797" y="15463"/>
                  </a:lnTo>
                  <a:lnTo>
                    <a:pt x="23239" y="14933"/>
                  </a:lnTo>
                  <a:lnTo>
                    <a:pt x="23504" y="14315"/>
                  </a:lnTo>
                  <a:lnTo>
                    <a:pt x="23857" y="13608"/>
                  </a:lnTo>
                  <a:lnTo>
                    <a:pt x="24122" y="12901"/>
                  </a:lnTo>
                  <a:lnTo>
                    <a:pt x="24299" y="12194"/>
                  </a:lnTo>
                  <a:lnTo>
                    <a:pt x="24387" y="11399"/>
                  </a:lnTo>
                  <a:lnTo>
                    <a:pt x="24476" y="10604"/>
                  </a:lnTo>
                  <a:lnTo>
                    <a:pt x="24564" y="9720"/>
                  </a:lnTo>
                  <a:lnTo>
                    <a:pt x="24564" y="9632"/>
                  </a:lnTo>
                  <a:lnTo>
                    <a:pt x="24476" y="8660"/>
                  </a:lnTo>
                  <a:lnTo>
                    <a:pt x="24387" y="7688"/>
                  </a:lnTo>
                  <a:lnTo>
                    <a:pt x="24211" y="6716"/>
                  </a:lnTo>
                  <a:lnTo>
                    <a:pt x="23857" y="5832"/>
                  </a:lnTo>
                  <a:lnTo>
                    <a:pt x="23504" y="5037"/>
                  </a:lnTo>
                  <a:lnTo>
                    <a:pt x="23062" y="4330"/>
                  </a:lnTo>
                  <a:lnTo>
                    <a:pt x="22620" y="3623"/>
                  </a:lnTo>
                  <a:lnTo>
                    <a:pt x="22002" y="2917"/>
                  </a:lnTo>
                  <a:lnTo>
                    <a:pt x="21206" y="2298"/>
                  </a:lnTo>
                  <a:lnTo>
                    <a:pt x="20411" y="1680"/>
                  </a:lnTo>
                  <a:lnTo>
                    <a:pt x="19439" y="1149"/>
                  </a:lnTo>
                  <a:lnTo>
                    <a:pt x="18379" y="708"/>
                  </a:lnTo>
                  <a:lnTo>
                    <a:pt x="17319" y="443"/>
                  </a:lnTo>
                  <a:lnTo>
                    <a:pt x="16082" y="177"/>
                  </a:lnTo>
                  <a:lnTo>
                    <a:pt x="14845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94"/>
            <p:cNvSpPr/>
            <p:nvPr/>
          </p:nvSpPr>
          <p:spPr>
            <a:xfrm>
              <a:off x="4249575" y="2490800"/>
              <a:ext cx="609700" cy="731175"/>
            </a:xfrm>
            <a:custGeom>
              <a:rect b="b" l="l" r="r" t="t"/>
              <a:pathLst>
                <a:path extrusionOk="0" h="29247" w="24388">
                  <a:moveTo>
                    <a:pt x="0" y="1"/>
                  </a:moveTo>
                  <a:lnTo>
                    <a:pt x="0" y="5832"/>
                  </a:lnTo>
                  <a:lnTo>
                    <a:pt x="8924" y="5832"/>
                  </a:lnTo>
                  <a:lnTo>
                    <a:pt x="8924" y="29247"/>
                  </a:lnTo>
                  <a:lnTo>
                    <a:pt x="15463" y="29247"/>
                  </a:lnTo>
                  <a:lnTo>
                    <a:pt x="15463" y="5832"/>
                  </a:lnTo>
                  <a:lnTo>
                    <a:pt x="24387" y="5832"/>
                  </a:lnTo>
                  <a:lnTo>
                    <a:pt x="24387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94"/>
            <p:cNvSpPr/>
            <p:nvPr/>
          </p:nvSpPr>
          <p:spPr>
            <a:xfrm>
              <a:off x="5071300" y="2490800"/>
              <a:ext cx="161275" cy="731175"/>
            </a:xfrm>
            <a:custGeom>
              <a:rect b="b" l="l" r="r" t="t"/>
              <a:pathLst>
                <a:path extrusionOk="0" h="29247" w="6451">
                  <a:moveTo>
                    <a:pt x="0" y="1"/>
                  </a:moveTo>
                  <a:lnTo>
                    <a:pt x="0" y="29247"/>
                  </a:lnTo>
                  <a:lnTo>
                    <a:pt x="6451" y="29247"/>
                  </a:lnTo>
                  <a:lnTo>
                    <a:pt x="6451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94"/>
            <p:cNvSpPr/>
            <p:nvPr/>
          </p:nvSpPr>
          <p:spPr>
            <a:xfrm>
              <a:off x="5499825" y="2490800"/>
              <a:ext cx="558900" cy="731175"/>
            </a:xfrm>
            <a:custGeom>
              <a:rect b="b" l="l" r="r" t="t"/>
              <a:pathLst>
                <a:path extrusionOk="0" h="29247" w="22356">
                  <a:moveTo>
                    <a:pt x="1" y="1"/>
                  </a:moveTo>
                  <a:lnTo>
                    <a:pt x="1" y="29247"/>
                  </a:lnTo>
                  <a:lnTo>
                    <a:pt x="6451" y="29247"/>
                  </a:lnTo>
                  <a:lnTo>
                    <a:pt x="6451" y="17937"/>
                  </a:lnTo>
                  <a:lnTo>
                    <a:pt x="20412" y="17937"/>
                  </a:lnTo>
                  <a:lnTo>
                    <a:pt x="20412" y="12106"/>
                  </a:lnTo>
                  <a:lnTo>
                    <a:pt x="6451" y="12106"/>
                  </a:lnTo>
                  <a:lnTo>
                    <a:pt x="6451" y="5832"/>
                  </a:lnTo>
                  <a:lnTo>
                    <a:pt x="22356" y="5832"/>
                  </a:lnTo>
                  <a:lnTo>
                    <a:pt x="22356" y="1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94"/>
            <p:cNvSpPr/>
            <p:nvPr/>
          </p:nvSpPr>
          <p:spPr>
            <a:xfrm>
              <a:off x="6277375" y="2490800"/>
              <a:ext cx="161300" cy="731175"/>
            </a:xfrm>
            <a:custGeom>
              <a:rect b="b" l="l" r="r" t="t"/>
              <a:pathLst>
                <a:path extrusionOk="0" h="29247" w="6452">
                  <a:moveTo>
                    <a:pt x="1" y="1"/>
                  </a:moveTo>
                  <a:lnTo>
                    <a:pt x="1" y="29247"/>
                  </a:lnTo>
                  <a:lnTo>
                    <a:pt x="6451" y="29247"/>
                  </a:lnTo>
                  <a:lnTo>
                    <a:pt x="6451" y="1"/>
                  </a:lnTo>
                  <a:close/>
                </a:path>
              </a:pathLst>
            </a:custGeom>
            <a:solidFill>
              <a:srgbClr val="2E77B5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94"/>
            <p:cNvSpPr/>
            <p:nvPr/>
          </p:nvSpPr>
          <p:spPr>
            <a:xfrm>
              <a:off x="6705925" y="2490800"/>
              <a:ext cx="675950" cy="731175"/>
            </a:xfrm>
            <a:custGeom>
              <a:rect b="b" l="l" r="r" t="t"/>
              <a:pathLst>
                <a:path extrusionOk="0" h="29247" w="27038">
                  <a:moveTo>
                    <a:pt x="12459" y="5832"/>
                  </a:moveTo>
                  <a:lnTo>
                    <a:pt x="13343" y="6009"/>
                  </a:lnTo>
                  <a:lnTo>
                    <a:pt x="14226" y="6186"/>
                  </a:lnTo>
                  <a:lnTo>
                    <a:pt x="15110" y="6451"/>
                  </a:lnTo>
                  <a:lnTo>
                    <a:pt x="15905" y="6804"/>
                  </a:lnTo>
                  <a:lnTo>
                    <a:pt x="16612" y="7246"/>
                  </a:lnTo>
                  <a:lnTo>
                    <a:pt x="17230" y="7776"/>
                  </a:lnTo>
                  <a:lnTo>
                    <a:pt x="17849" y="8306"/>
                  </a:lnTo>
                  <a:lnTo>
                    <a:pt x="18379" y="8925"/>
                  </a:lnTo>
                  <a:lnTo>
                    <a:pt x="18909" y="9543"/>
                  </a:lnTo>
                  <a:lnTo>
                    <a:pt x="19351" y="10339"/>
                  </a:lnTo>
                  <a:lnTo>
                    <a:pt x="19704" y="11134"/>
                  </a:lnTo>
                  <a:lnTo>
                    <a:pt x="19969" y="11929"/>
                  </a:lnTo>
                  <a:lnTo>
                    <a:pt x="20146" y="12813"/>
                  </a:lnTo>
                  <a:lnTo>
                    <a:pt x="20234" y="13696"/>
                  </a:lnTo>
                  <a:lnTo>
                    <a:pt x="20323" y="14668"/>
                  </a:lnTo>
                  <a:lnTo>
                    <a:pt x="20234" y="15640"/>
                  </a:lnTo>
                  <a:lnTo>
                    <a:pt x="20146" y="16612"/>
                  </a:lnTo>
                  <a:lnTo>
                    <a:pt x="19969" y="17407"/>
                  </a:lnTo>
                  <a:lnTo>
                    <a:pt x="19704" y="18291"/>
                  </a:lnTo>
                  <a:lnTo>
                    <a:pt x="19351" y="18997"/>
                  </a:lnTo>
                  <a:lnTo>
                    <a:pt x="18909" y="19704"/>
                  </a:lnTo>
                  <a:lnTo>
                    <a:pt x="18379" y="20411"/>
                  </a:lnTo>
                  <a:lnTo>
                    <a:pt x="17849" y="21030"/>
                  </a:lnTo>
                  <a:lnTo>
                    <a:pt x="17230" y="21560"/>
                  </a:lnTo>
                  <a:lnTo>
                    <a:pt x="16612" y="22002"/>
                  </a:lnTo>
                  <a:lnTo>
                    <a:pt x="15905" y="22443"/>
                  </a:lnTo>
                  <a:lnTo>
                    <a:pt x="15110" y="22797"/>
                  </a:lnTo>
                  <a:lnTo>
                    <a:pt x="14226" y="23062"/>
                  </a:lnTo>
                  <a:lnTo>
                    <a:pt x="13343" y="23239"/>
                  </a:lnTo>
                  <a:lnTo>
                    <a:pt x="12459" y="23415"/>
                  </a:lnTo>
                  <a:lnTo>
                    <a:pt x="6451" y="23415"/>
                  </a:lnTo>
                  <a:lnTo>
                    <a:pt x="6451" y="5832"/>
                  </a:lnTo>
                  <a:close/>
                  <a:moveTo>
                    <a:pt x="0" y="1"/>
                  </a:moveTo>
                  <a:lnTo>
                    <a:pt x="0" y="29247"/>
                  </a:lnTo>
                  <a:lnTo>
                    <a:pt x="11399" y="29247"/>
                  </a:lnTo>
                  <a:lnTo>
                    <a:pt x="13077" y="29159"/>
                  </a:lnTo>
                  <a:lnTo>
                    <a:pt x="14756" y="28982"/>
                  </a:lnTo>
                  <a:lnTo>
                    <a:pt x="16258" y="28628"/>
                  </a:lnTo>
                  <a:lnTo>
                    <a:pt x="17760" y="28098"/>
                  </a:lnTo>
                  <a:lnTo>
                    <a:pt x="19086" y="27480"/>
                  </a:lnTo>
                  <a:lnTo>
                    <a:pt x="20411" y="26773"/>
                  </a:lnTo>
                  <a:lnTo>
                    <a:pt x="21560" y="25978"/>
                  </a:lnTo>
                  <a:lnTo>
                    <a:pt x="22708" y="25006"/>
                  </a:lnTo>
                  <a:lnTo>
                    <a:pt x="23680" y="23945"/>
                  </a:lnTo>
                  <a:lnTo>
                    <a:pt x="24476" y="22885"/>
                  </a:lnTo>
                  <a:lnTo>
                    <a:pt x="25271" y="21648"/>
                  </a:lnTo>
                  <a:lnTo>
                    <a:pt x="25889" y="20411"/>
                  </a:lnTo>
                  <a:lnTo>
                    <a:pt x="26331" y="18997"/>
                  </a:lnTo>
                  <a:lnTo>
                    <a:pt x="26685" y="17584"/>
                  </a:lnTo>
                  <a:lnTo>
                    <a:pt x="26950" y="16170"/>
                  </a:lnTo>
                  <a:lnTo>
                    <a:pt x="27038" y="14580"/>
                  </a:lnTo>
                  <a:lnTo>
                    <a:pt x="26950" y="12989"/>
                  </a:lnTo>
                  <a:lnTo>
                    <a:pt x="26685" y="11576"/>
                  </a:lnTo>
                  <a:lnTo>
                    <a:pt x="26331" y="10162"/>
                  </a:lnTo>
                  <a:lnTo>
                    <a:pt x="25889" y="8748"/>
                  </a:lnTo>
                  <a:lnTo>
                    <a:pt x="25271" y="7511"/>
                  </a:lnTo>
                  <a:lnTo>
                    <a:pt x="24476" y="6274"/>
                  </a:lnTo>
                  <a:lnTo>
                    <a:pt x="23680" y="5214"/>
                  </a:lnTo>
                  <a:lnTo>
                    <a:pt x="22708" y="4154"/>
                  </a:lnTo>
                  <a:lnTo>
                    <a:pt x="21560" y="3182"/>
                  </a:lnTo>
                  <a:lnTo>
                    <a:pt x="20411" y="2386"/>
                  </a:lnTo>
                  <a:lnTo>
                    <a:pt x="19086" y="1680"/>
                  </a:lnTo>
                  <a:lnTo>
                    <a:pt x="17760" y="1061"/>
                  </a:lnTo>
                  <a:lnTo>
                    <a:pt x="16258" y="619"/>
                  </a:lnTo>
                  <a:lnTo>
                    <a:pt x="14756" y="266"/>
                  </a:lnTo>
                  <a:lnTo>
                    <a:pt x="13077" y="1"/>
                  </a:lnTo>
                  <a:close/>
                </a:path>
              </a:pathLst>
            </a:custGeom>
            <a:solidFill>
              <a:srgbClr val="2E77B5"/>
            </a:solidFill>
            <a:ln>
              <a:noFill/>
            </a:ln>
          </p:spPr>
          <p:txBody>
            <a:bodyPr anchorCtr="0" anchor="ctr" bIns="44425" lIns="44425" spcFirstLastPara="1" rIns="44425" wrap="square" tIns="44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0" name="Google Shape;1130;p94"/>
          <p:cNvGrpSpPr/>
          <p:nvPr/>
        </p:nvGrpSpPr>
        <p:grpSpPr>
          <a:xfrm>
            <a:off x="457205" y="9425923"/>
            <a:ext cx="3904445" cy="548894"/>
            <a:chOff x="312803" y="4764313"/>
            <a:chExt cx="1952223" cy="274200"/>
          </a:xfrm>
        </p:grpSpPr>
        <p:sp>
          <p:nvSpPr>
            <p:cNvPr id="1131" name="Google Shape;1131;p94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132" name="Google Shape;1132;p94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133" name="Google Shape;1133;p94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4" name="Google Shape;1134;p94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5" name="Google Shape;1135;p94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94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94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8" name="Google Shape;1138;p94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9" name="Google Shape;1139;p94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94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1" name="Google Shape;1141;p94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2" name="Google Shape;1142;p94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143" name="Google Shape;1143;p94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44" name="Google Shape;1144;p94"/>
          <p:cNvSpPr txBox="1"/>
          <p:nvPr/>
        </p:nvSpPr>
        <p:spPr>
          <a:xfrm>
            <a:off x="759700" y="2702452"/>
            <a:ext cx="9327600" cy="17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3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What works</a:t>
            </a:r>
            <a:endParaRPr b="1" sz="9003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145" name="Google Shape;1145;p94"/>
          <p:cNvSpPr txBox="1"/>
          <p:nvPr/>
        </p:nvSpPr>
        <p:spPr>
          <a:xfrm>
            <a:off x="760897" y="4572413"/>
            <a:ext cx="7957200" cy="20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CertifID's impact on the industry—by the numbers</a:t>
            </a:r>
            <a:endParaRPr sz="36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146" name="Google Shape;1146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54450" y="4252629"/>
            <a:ext cx="5581601" cy="558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95"/>
          <p:cNvSpPr txBox="1"/>
          <p:nvPr/>
        </p:nvSpPr>
        <p:spPr>
          <a:xfrm>
            <a:off x="3002100" y="764029"/>
            <a:ext cx="12283800" cy="1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CertifID platform </a:t>
            </a:r>
            <a:r>
              <a:rPr b="1" lang="en" sz="5202">
                <a:solidFill>
                  <a:srgbClr val="187ED7"/>
                </a:solidFill>
                <a:latin typeface="Figtree"/>
                <a:ea typeface="Figtree"/>
                <a:cs typeface="Figtree"/>
                <a:sym typeface="Figtree"/>
              </a:rPr>
              <a:t>impact</a:t>
            </a:r>
            <a:endParaRPr b="1" sz="5202">
              <a:solidFill>
                <a:srgbClr val="187ED7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grpSp>
        <p:nvGrpSpPr>
          <p:cNvPr id="1152" name="Google Shape;1152;p95"/>
          <p:cNvGrpSpPr/>
          <p:nvPr/>
        </p:nvGrpSpPr>
        <p:grpSpPr>
          <a:xfrm>
            <a:off x="457205" y="9425923"/>
            <a:ext cx="3904445" cy="548894"/>
            <a:chOff x="312803" y="4764313"/>
            <a:chExt cx="1952223" cy="274200"/>
          </a:xfrm>
        </p:grpSpPr>
        <p:sp>
          <p:nvSpPr>
            <p:cNvPr id="1153" name="Google Shape;1153;p95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154" name="Google Shape;1154;p95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155" name="Google Shape;1155;p95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6" name="Google Shape;1156;p95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7" name="Google Shape;1157;p95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95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9" name="Google Shape;1159;p95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95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1" name="Google Shape;1161;p95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2" name="Google Shape;1162;p95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95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4" name="Google Shape;1164;p95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165" name="Google Shape;1165;p95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66" name="Google Shape;1166;p95"/>
          <p:cNvSpPr txBox="1"/>
          <p:nvPr/>
        </p:nvSpPr>
        <p:spPr>
          <a:xfrm>
            <a:off x="4927600" y="-1042326"/>
            <a:ext cx="10429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95"/>
          <p:cNvSpPr/>
          <p:nvPr/>
        </p:nvSpPr>
        <p:spPr>
          <a:xfrm>
            <a:off x="706600" y="6252256"/>
            <a:ext cx="17007600" cy="2623200"/>
          </a:xfrm>
          <a:prstGeom prst="roundRect">
            <a:avLst>
              <a:gd fmla="val 5071" name="adj"/>
            </a:avLst>
          </a:prstGeom>
          <a:gradFill>
            <a:gsLst>
              <a:gs pos="0">
                <a:srgbClr val="F6FBFF"/>
              </a:gs>
              <a:gs pos="100000">
                <a:srgbClr val="FFFFFF"/>
              </a:gs>
            </a:gsLst>
            <a:lin ang="13500032" scaled="0"/>
          </a:gradFill>
          <a:ln cap="flat" cmpd="sng" w="9525">
            <a:solidFill>
              <a:srgbClr val="DBE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01700" lIns="201700" spcFirstLastPara="1" rIns="201700" wrap="square" tIns="20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88"/>
          </a:p>
        </p:txBody>
      </p:sp>
      <p:sp>
        <p:nvSpPr>
          <p:cNvPr id="1168" name="Google Shape;1168;p95"/>
          <p:cNvSpPr/>
          <p:nvPr/>
        </p:nvSpPr>
        <p:spPr>
          <a:xfrm>
            <a:off x="706200" y="6454086"/>
            <a:ext cx="17007600" cy="16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12354"/>
              <a:buFont typeface="Georgia"/>
              <a:buNone/>
            </a:pPr>
            <a:r>
              <a:rPr i="0" lang="en" sz="12354" u="none" cap="none" strike="noStrike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1</a:t>
            </a:r>
            <a:r>
              <a:rPr i="0" lang="en" sz="12354" u="none" cap="none" strike="noStrike">
                <a:solidFill>
                  <a:srgbClr val="187ED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,</a:t>
            </a:r>
            <a:r>
              <a:rPr i="0" lang="en" sz="12354" u="none" cap="none" strike="noStrike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018</a:t>
            </a:r>
            <a:endParaRPr i="0" sz="12354" u="none" cap="none" strike="noStrike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169" name="Google Shape;1169;p95"/>
          <p:cNvSpPr/>
          <p:nvPr/>
        </p:nvSpPr>
        <p:spPr>
          <a:xfrm>
            <a:off x="574124" y="7967749"/>
            <a:ext cx="171396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088"/>
              <a:buFont typeface="Calibri"/>
              <a:buNone/>
            </a:pPr>
            <a:r>
              <a:rPr i="0" lang="en" sz="3088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fraud attempts blocked in 2025 alone</a:t>
            </a:r>
            <a:endParaRPr i="0" sz="3088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0" name="Google Shape;1170;p95"/>
          <p:cNvSpPr/>
          <p:nvPr/>
        </p:nvSpPr>
        <p:spPr>
          <a:xfrm>
            <a:off x="706574" y="2893411"/>
            <a:ext cx="3629400" cy="3027300"/>
          </a:xfrm>
          <a:prstGeom prst="roundRect">
            <a:avLst>
              <a:gd fmla="val 5071" name="adj"/>
            </a:avLst>
          </a:prstGeom>
          <a:gradFill>
            <a:gsLst>
              <a:gs pos="0">
                <a:srgbClr val="F6FBFF"/>
              </a:gs>
              <a:gs pos="100000">
                <a:srgbClr val="FFFFFF"/>
              </a:gs>
            </a:gsLst>
            <a:lin ang="13500032" scaled="0"/>
          </a:gradFill>
          <a:ln cap="flat" cmpd="sng" w="9525">
            <a:solidFill>
              <a:srgbClr val="DBE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01700" lIns="201700" spcFirstLastPara="1" rIns="201700" wrap="square" tIns="20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88"/>
          </a:p>
        </p:txBody>
      </p:sp>
      <p:sp>
        <p:nvSpPr>
          <p:cNvPr id="1171" name="Google Shape;1171;p95"/>
          <p:cNvSpPr/>
          <p:nvPr/>
        </p:nvSpPr>
        <p:spPr>
          <a:xfrm>
            <a:off x="706574" y="3723470"/>
            <a:ext cx="36294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6177"/>
              <a:buFont typeface="Georgia"/>
              <a:buNone/>
            </a:pPr>
            <a:r>
              <a:rPr i="0" lang="en" sz="8002" u="none" cap="none" strike="noStrike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799</a:t>
            </a:r>
            <a:r>
              <a:rPr i="0" lang="en" sz="8002" u="none" cap="none" strike="noStrike">
                <a:solidFill>
                  <a:srgbClr val="187ED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K</a:t>
            </a:r>
            <a:endParaRPr i="0" sz="8002" u="none" cap="none" strike="noStrike">
              <a:solidFill>
                <a:srgbClr val="187ED7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172" name="Google Shape;1172;p95"/>
          <p:cNvSpPr/>
          <p:nvPr/>
        </p:nvSpPr>
        <p:spPr>
          <a:xfrm>
            <a:off x="706586" y="4740590"/>
            <a:ext cx="36294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2206"/>
              <a:buFont typeface="Calibri"/>
              <a:buNone/>
            </a:pPr>
            <a:r>
              <a:rPr i="0" lang="en" sz="2806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transactions</a:t>
            </a:r>
            <a:endParaRPr i="0" sz="2806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3" name="Google Shape;1173;p95"/>
          <p:cNvSpPr/>
          <p:nvPr/>
        </p:nvSpPr>
        <p:spPr>
          <a:xfrm>
            <a:off x="706574" y="2485224"/>
            <a:ext cx="3629400" cy="761400"/>
          </a:xfrm>
          <a:prstGeom prst="round2SameRect">
            <a:avLst>
              <a:gd fmla="val 23188" name="adj1"/>
              <a:gd fmla="val 0" name="adj2"/>
            </a:avLst>
          </a:prstGeom>
          <a:gradFill>
            <a:gsLst>
              <a:gs pos="0">
                <a:srgbClr val="0F2754"/>
              </a:gs>
              <a:gs pos="100000">
                <a:srgbClr val="174F84"/>
              </a:gs>
            </a:gsLst>
            <a:lin ang="5400012" scaled="0"/>
          </a:gradFill>
          <a:ln>
            <a:noFill/>
          </a:ln>
        </p:spPr>
        <p:txBody>
          <a:bodyPr anchorCtr="0" anchor="ctr" bIns="237325" lIns="237325" spcFirstLastPara="1" rIns="237325" wrap="square" tIns="237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15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4" name="Google Shape;1174;p95"/>
          <p:cNvSpPr/>
          <p:nvPr/>
        </p:nvSpPr>
        <p:spPr>
          <a:xfrm>
            <a:off x="1691587" y="2563358"/>
            <a:ext cx="23556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2647"/>
              <a:buFont typeface="Calibri"/>
              <a:buNone/>
            </a:pPr>
            <a:r>
              <a:rPr i="0" lang="en" sz="2647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2024 Report</a:t>
            </a:r>
            <a:endParaRPr i="0" sz="2647" u="none" cap="none" strike="noStrike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175" name="Google Shape;1175;p95" title="A4 - 8.5 x 11 - 300 ppi.png"/>
          <p:cNvPicPr preferRelativeResize="0"/>
          <p:nvPr/>
        </p:nvPicPr>
        <p:blipFill rotWithShape="1">
          <a:blip r:embed="rId3">
            <a:alphaModFix/>
          </a:blip>
          <a:srcRect b="4263" l="0" r="0" t="4263"/>
          <a:stretch/>
        </p:blipFill>
        <p:spPr>
          <a:xfrm>
            <a:off x="1164787" y="2607588"/>
            <a:ext cx="397200" cy="514200"/>
          </a:xfrm>
          <a:prstGeom prst="roundRect">
            <a:avLst>
              <a:gd fmla="val 6485" name="adj"/>
            </a:avLst>
          </a:prstGeom>
          <a:noFill/>
          <a:ln cap="flat" cmpd="sng" w="210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76" name="Google Shape;1176;p95"/>
          <p:cNvSpPr/>
          <p:nvPr/>
        </p:nvSpPr>
        <p:spPr>
          <a:xfrm>
            <a:off x="4848161" y="2893411"/>
            <a:ext cx="3629400" cy="3027300"/>
          </a:xfrm>
          <a:prstGeom prst="roundRect">
            <a:avLst>
              <a:gd fmla="val 5071" name="adj"/>
            </a:avLst>
          </a:prstGeom>
          <a:gradFill>
            <a:gsLst>
              <a:gs pos="0">
                <a:srgbClr val="F6FBFF"/>
              </a:gs>
              <a:gs pos="100000">
                <a:srgbClr val="FFFFFF"/>
              </a:gs>
            </a:gsLst>
            <a:lin ang="13500032" scaled="0"/>
          </a:gradFill>
          <a:ln cap="flat" cmpd="sng" w="9525">
            <a:solidFill>
              <a:srgbClr val="DBE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01700" lIns="201700" spcFirstLastPara="1" rIns="201700" wrap="square" tIns="20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88"/>
          </a:p>
        </p:txBody>
      </p:sp>
      <p:sp>
        <p:nvSpPr>
          <p:cNvPr id="1177" name="Google Shape;1177;p95"/>
          <p:cNvSpPr/>
          <p:nvPr/>
        </p:nvSpPr>
        <p:spPr>
          <a:xfrm>
            <a:off x="4848160" y="3744189"/>
            <a:ext cx="36294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6177"/>
              <a:buFont typeface="Georgia"/>
              <a:buNone/>
            </a:pPr>
            <a:r>
              <a:rPr lang="en" sz="80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913</a:t>
            </a:r>
            <a:r>
              <a:rPr i="0" lang="en" sz="8002" u="none" cap="none" strike="noStrike">
                <a:solidFill>
                  <a:srgbClr val="187ED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K</a:t>
            </a:r>
            <a:endParaRPr i="0" sz="8002" u="none" cap="none" strike="noStrike">
              <a:solidFill>
                <a:srgbClr val="187ED7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178" name="Google Shape;1178;p95"/>
          <p:cNvSpPr/>
          <p:nvPr/>
        </p:nvSpPr>
        <p:spPr>
          <a:xfrm>
            <a:off x="4848172" y="4761310"/>
            <a:ext cx="36294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2206"/>
              <a:buFont typeface="Calibri"/>
              <a:buNone/>
            </a:pPr>
            <a:r>
              <a:rPr i="0" lang="en" sz="2806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transactions</a:t>
            </a:r>
            <a:endParaRPr i="0" sz="2806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9" name="Google Shape;1179;p95"/>
          <p:cNvSpPr/>
          <p:nvPr/>
        </p:nvSpPr>
        <p:spPr>
          <a:xfrm>
            <a:off x="4848161" y="2485224"/>
            <a:ext cx="3629400" cy="761400"/>
          </a:xfrm>
          <a:prstGeom prst="round2SameRect">
            <a:avLst>
              <a:gd fmla="val 23188" name="adj1"/>
              <a:gd fmla="val 0" name="adj2"/>
            </a:avLst>
          </a:prstGeom>
          <a:gradFill>
            <a:gsLst>
              <a:gs pos="0">
                <a:srgbClr val="FE0707"/>
              </a:gs>
              <a:gs pos="100000">
                <a:srgbClr val="102754"/>
              </a:gs>
            </a:gsLst>
            <a:lin ang="10800025" scaled="0"/>
          </a:gradFill>
          <a:ln>
            <a:noFill/>
          </a:ln>
        </p:spPr>
        <p:txBody>
          <a:bodyPr anchorCtr="0" anchor="ctr" bIns="237325" lIns="237325" spcFirstLastPara="1" rIns="237325" wrap="square" tIns="237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15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80" name="Google Shape;1180;p95"/>
          <p:cNvSpPr/>
          <p:nvPr/>
        </p:nvSpPr>
        <p:spPr>
          <a:xfrm>
            <a:off x="5833170" y="2584105"/>
            <a:ext cx="21258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2647"/>
              <a:buFont typeface="Calibri"/>
              <a:buNone/>
            </a:pPr>
            <a:r>
              <a:rPr i="0" lang="en" sz="2647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202</a:t>
            </a:r>
            <a:r>
              <a:rPr lang="en" sz="2647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5</a:t>
            </a:r>
            <a:r>
              <a:rPr i="0" lang="en" sz="2647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Report</a:t>
            </a:r>
            <a:endParaRPr i="0" sz="2647" u="none" cap="none" strike="noStrike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181" name="Google Shape;1181;p95" title="State of Wire Fraud 2025 _ 8.5x11 in _ 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3224" y="2629784"/>
            <a:ext cx="397200" cy="514200"/>
          </a:xfrm>
          <a:prstGeom prst="roundRect">
            <a:avLst>
              <a:gd fmla="val 6485" name="adj"/>
            </a:avLst>
          </a:prstGeom>
          <a:noFill/>
          <a:ln cap="flat" cmpd="sng" w="210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82" name="Google Shape;1182;p95"/>
          <p:cNvSpPr/>
          <p:nvPr/>
        </p:nvSpPr>
        <p:spPr>
          <a:xfrm>
            <a:off x="10334864" y="2893411"/>
            <a:ext cx="7342800" cy="3027300"/>
          </a:xfrm>
          <a:prstGeom prst="roundRect">
            <a:avLst>
              <a:gd fmla="val 5071" name="adj"/>
            </a:avLst>
          </a:prstGeom>
          <a:gradFill>
            <a:gsLst>
              <a:gs pos="0">
                <a:srgbClr val="F6FBFF"/>
              </a:gs>
              <a:gs pos="100000">
                <a:srgbClr val="FFFFFF"/>
              </a:gs>
            </a:gsLst>
            <a:lin ang="13500032" scaled="0"/>
          </a:gradFill>
          <a:ln cap="flat" cmpd="sng" w="9525">
            <a:solidFill>
              <a:srgbClr val="DBE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01700" lIns="201700" spcFirstLastPara="1" rIns="201700" wrap="square" tIns="20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88"/>
          </a:p>
        </p:txBody>
      </p:sp>
      <p:sp>
        <p:nvSpPr>
          <p:cNvPr id="1183" name="Google Shape;1183;p95"/>
          <p:cNvSpPr/>
          <p:nvPr/>
        </p:nvSpPr>
        <p:spPr>
          <a:xfrm>
            <a:off x="10334864" y="2485224"/>
            <a:ext cx="7342800" cy="761400"/>
          </a:xfrm>
          <a:prstGeom prst="round2SameRect">
            <a:avLst>
              <a:gd fmla="val 23188" name="adj1"/>
              <a:gd fmla="val 0" name="adj2"/>
            </a:avLst>
          </a:prstGeom>
          <a:gradFill>
            <a:gsLst>
              <a:gs pos="0">
                <a:srgbClr val="187ED7"/>
              </a:gs>
              <a:gs pos="36000">
                <a:srgbClr val="59ACF4"/>
              </a:gs>
              <a:gs pos="78000">
                <a:srgbClr val="6EB6F4"/>
              </a:gs>
              <a:gs pos="100000">
                <a:srgbClr val="DBEFFF"/>
              </a:gs>
            </a:gsLst>
            <a:lin ang="13500032" scaled="0"/>
          </a:gradFill>
          <a:ln>
            <a:noFill/>
          </a:ln>
        </p:spPr>
        <p:txBody>
          <a:bodyPr anchorCtr="0" anchor="ctr" bIns="237325" lIns="237325" spcFirstLastPara="1" rIns="237325" wrap="square" tIns="237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15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84" name="Google Shape;1184;p95"/>
          <p:cNvSpPr/>
          <p:nvPr/>
        </p:nvSpPr>
        <p:spPr>
          <a:xfrm>
            <a:off x="10427205" y="3837635"/>
            <a:ext cx="36294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6177"/>
              <a:buFont typeface="Georgia"/>
              <a:buNone/>
            </a:pPr>
            <a:r>
              <a:rPr lang="en" sz="70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1.46</a:t>
            </a:r>
            <a:r>
              <a:rPr lang="en" sz="7002">
                <a:solidFill>
                  <a:srgbClr val="187ED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M</a:t>
            </a:r>
            <a:endParaRPr sz="7002">
              <a:solidFill>
                <a:srgbClr val="187ED7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185" name="Google Shape;1185;p95"/>
          <p:cNvSpPr/>
          <p:nvPr/>
        </p:nvSpPr>
        <p:spPr>
          <a:xfrm>
            <a:off x="11121513" y="4854778"/>
            <a:ext cx="22410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2206"/>
              <a:buFont typeface="Calibri"/>
              <a:buNone/>
            </a:pPr>
            <a:r>
              <a:rPr i="0" lang="en" sz="2806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transactions</a:t>
            </a:r>
            <a:endParaRPr i="0" sz="2806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86" name="Google Shape;1186;p95"/>
          <p:cNvSpPr/>
          <p:nvPr/>
        </p:nvSpPr>
        <p:spPr>
          <a:xfrm>
            <a:off x="13855079" y="3837635"/>
            <a:ext cx="36294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6177"/>
              <a:buFont typeface="Georgia"/>
              <a:buNone/>
            </a:pPr>
            <a:r>
              <a:rPr lang="en" sz="70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$283</a:t>
            </a:r>
            <a:r>
              <a:rPr lang="en" sz="7002">
                <a:solidFill>
                  <a:srgbClr val="55BE7F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M</a:t>
            </a:r>
            <a:endParaRPr sz="7002">
              <a:solidFill>
                <a:srgbClr val="55BE7F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187" name="Google Shape;1187;p95"/>
          <p:cNvSpPr/>
          <p:nvPr/>
        </p:nvSpPr>
        <p:spPr>
          <a:xfrm>
            <a:off x="14408473" y="4916192"/>
            <a:ext cx="25224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2206"/>
              <a:buFont typeface="Calibri"/>
              <a:buNone/>
            </a:pPr>
            <a:r>
              <a:rPr lang="en" sz="2806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protected</a:t>
            </a:r>
            <a:endParaRPr sz="2806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88" name="Google Shape;1188;p95"/>
          <p:cNvSpPr/>
          <p:nvPr/>
        </p:nvSpPr>
        <p:spPr>
          <a:xfrm>
            <a:off x="11218599" y="2584105"/>
            <a:ext cx="21258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2647"/>
              <a:buFont typeface="Calibri"/>
              <a:buNone/>
            </a:pPr>
            <a:r>
              <a:rPr i="0" lang="en" sz="2647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202</a:t>
            </a:r>
            <a:r>
              <a:rPr lang="en" sz="2647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6</a:t>
            </a:r>
            <a:r>
              <a:rPr i="0" lang="en" sz="2647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Report</a:t>
            </a:r>
            <a:endParaRPr i="0" sz="2647" u="none" cap="none" strike="noStrike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189" name="Google Shape;1189;p95" title="State of Wire Fraud 2026 - 1.png"/>
          <p:cNvPicPr preferRelativeResize="0"/>
          <p:nvPr/>
        </p:nvPicPr>
        <p:blipFill rotWithShape="1">
          <a:blip r:embed="rId5">
            <a:alphaModFix/>
          </a:blip>
          <a:srcRect b="30" l="0" r="0" t="30"/>
          <a:stretch/>
        </p:blipFill>
        <p:spPr>
          <a:xfrm>
            <a:off x="10628653" y="2629784"/>
            <a:ext cx="397200" cy="514200"/>
          </a:xfrm>
          <a:prstGeom prst="roundRect">
            <a:avLst>
              <a:gd fmla="val 6485" name="adj"/>
            </a:avLst>
          </a:prstGeom>
          <a:noFill/>
          <a:ln cap="flat" cmpd="sng" w="210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190" name="Google Shape;1190;p95"/>
          <p:cNvCxnSpPr>
            <a:endCxn id="1182" idx="1"/>
          </p:cNvCxnSpPr>
          <p:nvPr/>
        </p:nvCxnSpPr>
        <p:spPr>
          <a:xfrm flipH="1" rot="10800000">
            <a:off x="8469464" y="4407061"/>
            <a:ext cx="1865400" cy="13800"/>
          </a:xfrm>
          <a:prstGeom prst="straightConnector1">
            <a:avLst/>
          </a:prstGeom>
          <a:noFill/>
          <a:ln cap="flat" cmpd="sng" w="63025">
            <a:solidFill>
              <a:srgbClr val="187ED7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191" name="Google Shape;1191;p95"/>
          <p:cNvSpPr/>
          <p:nvPr/>
        </p:nvSpPr>
        <p:spPr>
          <a:xfrm>
            <a:off x="9058180" y="4100198"/>
            <a:ext cx="696000" cy="696600"/>
          </a:xfrm>
          <a:prstGeom prst="ellipse">
            <a:avLst/>
          </a:prstGeom>
          <a:solidFill>
            <a:srgbClr val="187ED7"/>
          </a:solidFill>
          <a:ln>
            <a:noFill/>
          </a:ln>
        </p:spPr>
        <p:txBody>
          <a:bodyPr anchorCtr="0" anchor="ctr" bIns="201700" lIns="201700" spcFirstLastPara="1" rIns="201700" wrap="square" tIns="201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88"/>
          </a:p>
        </p:txBody>
      </p:sp>
      <p:pic>
        <p:nvPicPr>
          <p:cNvPr id="1192" name="Google Shape;1192;p95" title="righ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49502" y="4191585"/>
            <a:ext cx="513370" cy="513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7" name="Google Shape;1197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8" name="Google Shape;1198;p96"/>
          <p:cNvSpPr txBox="1"/>
          <p:nvPr/>
        </p:nvSpPr>
        <p:spPr>
          <a:xfrm>
            <a:off x="2159100" y="1019195"/>
            <a:ext cx="13969800" cy="1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Title professionals see it every day</a:t>
            </a:r>
            <a:endParaRPr sz="5202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grpSp>
        <p:nvGrpSpPr>
          <p:cNvPr id="1199" name="Google Shape;1199;p96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1200" name="Google Shape;1200;p96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201" name="Google Shape;1201;p96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202" name="Google Shape;1202;p96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96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96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96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96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96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96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9" name="Google Shape;1209;p96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0" name="Google Shape;1210;p96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96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212" name="Google Shape;1212;p96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13" name="Google Shape;1213;p96"/>
          <p:cNvSpPr/>
          <p:nvPr/>
        </p:nvSpPr>
        <p:spPr>
          <a:xfrm>
            <a:off x="914500" y="2889318"/>
            <a:ext cx="5120400" cy="3958200"/>
          </a:xfrm>
          <a:prstGeom prst="roundRect">
            <a:avLst>
              <a:gd fmla="val 7867" name="adj"/>
            </a:avLst>
          </a:prstGeom>
          <a:gradFill>
            <a:gsLst>
              <a:gs pos="0">
                <a:srgbClr val="DBEFFF"/>
              </a:gs>
              <a:gs pos="100000">
                <a:srgbClr val="F7FBFF"/>
              </a:gs>
            </a:gsLst>
            <a:lin ang="10800025" scaled="0"/>
          </a:gra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4" name="Google Shape;1214;p96"/>
          <p:cNvSpPr/>
          <p:nvPr/>
        </p:nvSpPr>
        <p:spPr>
          <a:xfrm>
            <a:off x="1197100" y="3464829"/>
            <a:ext cx="45552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lang="en" sz="10403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90</a:t>
            </a:r>
            <a:r>
              <a:rPr lang="en" sz="10403">
                <a:solidFill>
                  <a:schemeClr val="accent2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%</a:t>
            </a:r>
            <a:endParaRPr sz="10403">
              <a:solidFill>
                <a:schemeClr val="accent2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215" name="Google Shape;1215;p96"/>
          <p:cNvSpPr/>
          <p:nvPr/>
        </p:nvSpPr>
        <p:spPr>
          <a:xfrm>
            <a:off x="1197100" y="5173548"/>
            <a:ext cx="4114200" cy="13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rate CertifID as effective or very effective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t/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216" name="Google Shape;1216;p96"/>
          <p:cNvSpPr/>
          <p:nvPr/>
        </p:nvSpPr>
        <p:spPr>
          <a:xfrm>
            <a:off x="914520" y="6867004"/>
            <a:ext cx="51204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i="1" lang="en" sz="220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Avg score: 4.55 / 5</a:t>
            </a:r>
            <a:endParaRPr i="1" sz="220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17" name="Google Shape;1217;p96"/>
          <p:cNvSpPr/>
          <p:nvPr/>
        </p:nvSpPr>
        <p:spPr>
          <a:xfrm>
            <a:off x="6583800" y="2889318"/>
            <a:ext cx="5120400" cy="3958200"/>
          </a:xfrm>
          <a:prstGeom prst="roundRect">
            <a:avLst>
              <a:gd fmla="val 8967" name="adj"/>
            </a:avLst>
          </a:prstGeom>
          <a:gradFill>
            <a:gsLst>
              <a:gs pos="0">
                <a:srgbClr val="DBEFFF"/>
              </a:gs>
              <a:gs pos="100000">
                <a:srgbClr val="F7FBFF"/>
              </a:gs>
            </a:gsLst>
            <a:lin ang="10800025" scaled="0"/>
          </a:gra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8" name="Google Shape;1218;p96"/>
          <p:cNvSpPr/>
          <p:nvPr/>
        </p:nvSpPr>
        <p:spPr>
          <a:xfrm>
            <a:off x="7012350" y="3437955"/>
            <a:ext cx="29070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lang="en" sz="10403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94</a:t>
            </a:r>
            <a:r>
              <a:rPr lang="en" sz="10403">
                <a:solidFill>
                  <a:schemeClr val="accent2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%</a:t>
            </a:r>
            <a:endParaRPr sz="10403">
              <a:solidFill>
                <a:schemeClr val="accent2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219" name="Google Shape;1219;p96"/>
          <p:cNvSpPr/>
          <p:nvPr/>
        </p:nvSpPr>
        <p:spPr>
          <a:xfrm>
            <a:off x="12253100" y="2889318"/>
            <a:ext cx="5120400" cy="3958200"/>
          </a:xfrm>
          <a:prstGeom prst="roundRect">
            <a:avLst>
              <a:gd fmla="val 11890" name="adj"/>
            </a:avLst>
          </a:prstGeom>
          <a:gradFill>
            <a:gsLst>
              <a:gs pos="0">
                <a:srgbClr val="DBEFFF"/>
              </a:gs>
              <a:gs pos="100000">
                <a:srgbClr val="F7FBFF"/>
              </a:gs>
            </a:gsLst>
            <a:lin ang="10800025" scaled="0"/>
          </a:gradFill>
          <a:ln>
            <a:noFill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0" name="Google Shape;1220;p96"/>
          <p:cNvSpPr/>
          <p:nvPr/>
        </p:nvSpPr>
        <p:spPr>
          <a:xfrm>
            <a:off x="12535696" y="3464829"/>
            <a:ext cx="41142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b="1" lang="en" sz="10403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3</a:t>
            </a:r>
            <a:r>
              <a:rPr b="1" lang="en" sz="10403">
                <a:solidFill>
                  <a:schemeClr val="accent2"/>
                </a:solidFill>
                <a:latin typeface="Figtree"/>
                <a:ea typeface="Figtree"/>
                <a:cs typeface="Figtree"/>
                <a:sym typeface="Figtree"/>
              </a:rPr>
              <a:t>/</a:t>
            </a:r>
            <a:r>
              <a:rPr b="1" lang="en" sz="10403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4</a:t>
            </a:r>
            <a:endParaRPr sz="10403">
              <a:solidFill>
                <a:srgbClr val="FE0707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21" name="Google Shape;1221;p96"/>
          <p:cNvSpPr/>
          <p:nvPr/>
        </p:nvSpPr>
        <p:spPr>
          <a:xfrm>
            <a:off x="6583800" y="6867004"/>
            <a:ext cx="51204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i="1" lang="en" sz="220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71% strongly agree</a:t>
            </a:r>
            <a:endParaRPr i="1" sz="220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22" name="Google Shape;1222;p96"/>
          <p:cNvSpPr/>
          <p:nvPr/>
        </p:nvSpPr>
        <p:spPr>
          <a:xfrm>
            <a:off x="12124980" y="6867004"/>
            <a:ext cx="51204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i="1" lang="en" sz="220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As first line of defense</a:t>
            </a:r>
            <a:endParaRPr i="1" sz="220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23" name="Google Shape;1223;p96"/>
          <p:cNvSpPr/>
          <p:nvPr/>
        </p:nvSpPr>
        <p:spPr>
          <a:xfrm>
            <a:off x="2182200" y="8743871"/>
            <a:ext cx="139236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201"/>
              <a:buFont typeface="Calibri"/>
              <a:buNone/>
            </a:pPr>
            <a:r>
              <a:rPr b="1" i="1"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Source:</a:t>
            </a:r>
            <a:r>
              <a:rPr i="1" lang="en" sz="24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 CertifID Title Professional Survey, n=153  |  2025</a:t>
            </a:r>
            <a:endParaRPr i="1" sz="24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224" name="Google Shape;1224;p96"/>
          <p:cNvPicPr preferRelativeResize="0"/>
          <p:nvPr/>
        </p:nvPicPr>
        <p:blipFill rotWithShape="1">
          <a:blip r:embed="rId4">
            <a:alphaModFix/>
          </a:blip>
          <a:srcRect b="55341" l="0" r="55867" t="0"/>
          <a:stretch/>
        </p:blipFill>
        <p:spPr>
          <a:xfrm>
            <a:off x="3972650" y="4758729"/>
            <a:ext cx="2062250" cy="208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96"/>
          <p:cNvPicPr preferRelativeResize="0"/>
          <p:nvPr/>
        </p:nvPicPr>
        <p:blipFill rotWithShape="1">
          <a:blip r:embed="rId4">
            <a:alphaModFix/>
          </a:blip>
          <a:srcRect b="55341" l="0" r="55867" t="0"/>
          <a:stretch/>
        </p:blipFill>
        <p:spPr>
          <a:xfrm>
            <a:off x="9641950" y="4758729"/>
            <a:ext cx="2062250" cy="20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226" name="Google Shape;1226;p96"/>
          <p:cNvSpPr/>
          <p:nvPr/>
        </p:nvSpPr>
        <p:spPr>
          <a:xfrm>
            <a:off x="7012200" y="5146674"/>
            <a:ext cx="3552000" cy="12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agree CertifID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helps keep pace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with evolving fraud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227" name="Google Shape;1227;p96"/>
          <p:cNvPicPr preferRelativeResize="0"/>
          <p:nvPr/>
        </p:nvPicPr>
        <p:blipFill rotWithShape="1">
          <a:blip r:embed="rId4">
            <a:alphaModFix/>
          </a:blip>
          <a:srcRect b="55341" l="0" r="55867" t="0"/>
          <a:stretch/>
        </p:blipFill>
        <p:spPr>
          <a:xfrm>
            <a:off x="15311250" y="4751197"/>
            <a:ext cx="2062250" cy="20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p96"/>
          <p:cNvSpPr/>
          <p:nvPr/>
        </p:nvSpPr>
        <p:spPr>
          <a:xfrm>
            <a:off x="12535697" y="5173548"/>
            <a:ext cx="42990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use CertifID on every single transaction</a:t>
            </a:r>
            <a:endParaRPr sz="2801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229" name="Google Shape;1229;p96" title="protectio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15875" y="3464829"/>
            <a:ext cx="914399" cy="91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96" title="verified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64400" y="3437955"/>
            <a:ext cx="946900" cy="94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96" title="payment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538100" y="3176623"/>
            <a:ext cx="1296599" cy="129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97"/>
          <p:cNvSpPr txBox="1"/>
          <p:nvPr/>
        </p:nvSpPr>
        <p:spPr>
          <a:xfrm>
            <a:off x="2184200" y="683599"/>
            <a:ext cx="13969800" cy="1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When fraud happens, </a:t>
            </a:r>
            <a:r>
              <a:rPr b="1" lang="en" sz="5202">
                <a:solidFill>
                  <a:srgbClr val="55BE7F"/>
                </a:solidFill>
                <a:latin typeface="Figtree"/>
                <a:ea typeface="Figtree"/>
                <a:cs typeface="Figtree"/>
                <a:sym typeface="Figtree"/>
              </a:rPr>
              <a:t>we recover</a:t>
            </a:r>
            <a:endParaRPr b="1" sz="5202">
              <a:solidFill>
                <a:srgbClr val="55BE7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37" name="Google Shape;1237;p97"/>
          <p:cNvSpPr/>
          <p:nvPr/>
        </p:nvSpPr>
        <p:spPr>
          <a:xfrm>
            <a:off x="3380100" y="2008435"/>
            <a:ext cx="11527800" cy="9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CertifID Fraud Recovery Services — recovery should never be the plan, but it can be the safety net</a:t>
            </a:r>
            <a:endParaRPr sz="2801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38" name="Google Shape;1238;p97"/>
          <p:cNvSpPr/>
          <p:nvPr/>
        </p:nvSpPr>
        <p:spPr>
          <a:xfrm>
            <a:off x="939600" y="4295009"/>
            <a:ext cx="5120400" cy="4162200"/>
          </a:xfrm>
          <a:prstGeom prst="roundRect">
            <a:avLst>
              <a:gd fmla="val 3628" name="adj"/>
            </a:avLst>
          </a:prstGeom>
          <a:solidFill>
            <a:srgbClr val="FFFFFF"/>
          </a:soli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9" name="Google Shape;1239;p97"/>
          <p:cNvSpPr/>
          <p:nvPr/>
        </p:nvSpPr>
        <p:spPr>
          <a:xfrm>
            <a:off x="939620" y="5166522"/>
            <a:ext cx="51204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lang="en" sz="12404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773</a:t>
            </a:r>
            <a:endParaRPr sz="12404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240" name="Google Shape;1240;p97"/>
          <p:cNvSpPr/>
          <p:nvPr/>
        </p:nvSpPr>
        <p:spPr>
          <a:xfrm>
            <a:off x="939620" y="6647879"/>
            <a:ext cx="51204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b="1" lang="en" sz="28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victims</a:t>
            </a:r>
            <a:r>
              <a:rPr lang="en" sz="2801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 supported</a:t>
            </a:r>
            <a:endParaRPr sz="2801">
              <a:solidFill>
                <a:srgbClr val="10275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241" name="Google Shape;1241;p97"/>
          <p:cNvSpPr/>
          <p:nvPr/>
        </p:nvSpPr>
        <p:spPr>
          <a:xfrm>
            <a:off x="6608898" y="4295009"/>
            <a:ext cx="5120400" cy="4162200"/>
          </a:xfrm>
          <a:prstGeom prst="roundRect">
            <a:avLst>
              <a:gd fmla="val 4950" name="adj"/>
            </a:avLst>
          </a:prstGeom>
          <a:solidFill>
            <a:srgbClr val="FFFFFF"/>
          </a:soli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2" name="Google Shape;1242;p97"/>
          <p:cNvSpPr/>
          <p:nvPr/>
        </p:nvSpPr>
        <p:spPr>
          <a:xfrm>
            <a:off x="6608900" y="5166522"/>
            <a:ext cx="51204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lang="en" sz="12404">
                <a:solidFill>
                  <a:srgbClr val="243B5E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$118</a:t>
            </a:r>
            <a:r>
              <a:rPr lang="en" sz="12404">
                <a:solidFill>
                  <a:srgbClr val="55BE7F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M</a:t>
            </a:r>
            <a:endParaRPr sz="12404">
              <a:solidFill>
                <a:srgbClr val="55BE7F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243" name="Google Shape;1243;p97"/>
          <p:cNvSpPr/>
          <p:nvPr/>
        </p:nvSpPr>
        <p:spPr>
          <a:xfrm>
            <a:off x="6608900" y="6813627"/>
            <a:ext cx="51204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recovered</a:t>
            </a:r>
            <a:endParaRPr sz="2801">
              <a:solidFill>
                <a:srgbClr val="10275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244" name="Google Shape;1244;p97"/>
          <p:cNvSpPr/>
          <p:nvPr/>
        </p:nvSpPr>
        <p:spPr>
          <a:xfrm>
            <a:off x="12278196" y="4295009"/>
            <a:ext cx="5120400" cy="4162200"/>
          </a:xfrm>
          <a:prstGeom prst="roundRect">
            <a:avLst>
              <a:gd fmla="val 5134" name="adj"/>
            </a:avLst>
          </a:prstGeom>
          <a:solidFill>
            <a:srgbClr val="FFFFFF"/>
          </a:soli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97"/>
          <p:cNvSpPr/>
          <p:nvPr/>
        </p:nvSpPr>
        <p:spPr>
          <a:xfrm>
            <a:off x="12278180" y="5166522"/>
            <a:ext cx="51204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b="1" lang="en" sz="12404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69</a:t>
            </a:r>
            <a:r>
              <a:rPr b="1" lang="en" sz="12404">
                <a:solidFill>
                  <a:srgbClr val="55BE7F"/>
                </a:solidFill>
                <a:latin typeface="Figtree"/>
                <a:ea typeface="Figtree"/>
                <a:cs typeface="Figtree"/>
                <a:sym typeface="Figtree"/>
              </a:rPr>
              <a:t>%</a:t>
            </a:r>
            <a:endParaRPr b="1" sz="12404">
              <a:solidFill>
                <a:srgbClr val="55BE7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46" name="Google Shape;1246;p97"/>
          <p:cNvSpPr/>
          <p:nvPr/>
        </p:nvSpPr>
        <p:spPr>
          <a:xfrm>
            <a:off x="12278200" y="6542786"/>
            <a:ext cx="51204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recovery rate</a:t>
            </a:r>
            <a:endParaRPr sz="2801">
              <a:solidFill>
                <a:srgbClr val="10275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grpSp>
        <p:nvGrpSpPr>
          <p:cNvPr id="1247" name="Google Shape;1247;p97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1248" name="Google Shape;1248;p97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249" name="Google Shape;1249;p97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250" name="Google Shape;1250;p97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1" name="Google Shape;1251;p97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2" name="Google Shape;1252;p97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3" name="Google Shape;1253;p97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4" name="Google Shape;1254;p97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5" name="Google Shape;1255;p97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6" name="Google Shape;1256;p97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7" name="Google Shape;1257;p97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8" name="Google Shape;1258;p97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9" name="Google Shape;1259;p97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260" name="Google Shape;1260;p97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61" name="Google Shape;1261;p97"/>
          <p:cNvSpPr/>
          <p:nvPr/>
        </p:nvSpPr>
        <p:spPr>
          <a:xfrm>
            <a:off x="7678400" y="3370971"/>
            <a:ext cx="2981400" cy="5490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5BE7F"/>
              </a:gs>
              <a:gs pos="100000">
                <a:srgbClr val="B0EBC7"/>
              </a:gs>
            </a:gsLst>
            <a:lin ang="13500032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1262" name="Google Shape;1262;p97"/>
          <p:cNvSpPr/>
          <p:nvPr/>
        </p:nvSpPr>
        <p:spPr>
          <a:xfrm>
            <a:off x="8199500" y="3331285"/>
            <a:ext cx="1939200" cy="62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FFFFFF"/>
                </a:solidFill>
                <a:latin typeface="Figtree"/>
                <a:ea typeface="Figtree"/>
                <a:cs typeface="Figtree"/>
                <a:sym typeface="Figtree"/>
              </a:rPr>
              <a:t>Since 2021 </a:t>
            </a:r>
            <a:endParaRPr sz="2801">
              <a:solidFill>
                <a:srgbClr val="FFFFF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98"/>
          <p:cNvSpPr txBox="1"/>
          <p:nvPr/>
        </p:nvSpPr>
        <p:spPr>
          <a:xfrm>
            <a:off x="2184200" y="908024"/>
            <a:ext cx="13969800" cy="12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2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Fraud recoveries in</a:t>
            </a:r>
            <a:r>
              <a:rPr b="1" lang="en" sz="5502">
                <a:solidFill>
                  <a:srgbClr val="61D690"/>
                </a:solidFill>
                <a:latin typeface="Figtree"/>
                <a:ea typeface="Figtree"/>
                <a:cs typeface="Figtree"/>
                <a:sym typeface="Figtree"/>
              </a:rPr>
              <a:t> Alabama.</a:t>
            </a:r>
            <a:endParaRPr b="1" sz="5502">
              <a:solidFill>
                <a:srgbClr val="55BE7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68" name="Google Shape;1268;p98"/>
          <p:cNvSpPr/>
          <p:nvPr/>
        </p:nvSpPr>
        <p:spPr>
          <a:xfrm>
            <a:off x="939600" y="4295009"/>
            <a:ext cx="5120400" cy="4162200"/>
          </a:xfrm>
          <a:prstGeom prst="roundRect">
            <a:avLst>
              <a:gd fmla="val 3628" name="adj"/>
            </a:avLst>
          </a:prstGeom>
          <a:solidFill>
            <a:srgbClr val="FFFFFF"/>
          </a:soli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9" name="Google Shape;1269;p98"/>
          <p:cNvSpPr/>
          <p:nvPr/>
        </p:nvSpPr>
        <p:spPr>
          <a:xfrm>
            <a:off x="939620" y="5166522"/>
            <a:ext cx="51204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b="1" lang="en" sz="12404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$467</a:t>
            </a:r>
            <a:r>
              <a:rPr b="1" lang="en" sz="12404">
                <a:solidFill>
                  <a:srgbClr val="55BE7F"/>
                </a:solidFill>
                <a:latin typeface="Figtree"/>
                <a:ea typeface="Figtree"/>
                <a:cs typeface="Figtree"/>
                <a:sym typeface="Figtree"/>
              </a:rPr>
              <a:t>k</a:t>
            </a:r>
            <a:endParaRPr b="1" sz="12404">
              <a:solidFill>
                <a:srgbClr val="55BE7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70" name="Google Shape;1270;p98"/>
          <p:cNvSpPr/>
          <p:nvPr/>
        </p:nvSpPr>
        <p:spPr>
          <a:xfrm>
            <a:off x="939620" y="6647879"/>
            <a:ext cx="51204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total loss reported</a:t>
            </a:r>
            <a:endParaRPr sz="2801">
              <a:solidFill>
                <a:srgbClr val="10275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271" name="Google Shape;1271;p98"/>
          <p:cNvSpPr/>
          <p:nvPr/>
        </p:nvSpPr>
        <p:spPr>
          <a:xfrm>
            <a:off x="6608898" y="4295009"/>
            <a:ext cx="5120400" cy="4162200"/>
          </a:xfrm>
          <a:prstGeom prst="roundRect">
            <a:avLst>
              <a:gd fmla="val 4950" name="adj"/>
            </a:avLst>
          </a:prstGeom>
          <a:solidFill>
            <a:srgbClr val="FFFFFF"/>
          </a:soli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2" name="Google Shape;1272;p98"/>
          <p:cNvSpPr/>
          <p:nvPr/>
        </p:nvSpPr>
        <p:spPr>
          <a:xfrm>
            <a:off x="6608900" y="5166522"/>
            <a:ext cx="51204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b="1" lang="en" sz="12404">
                <a:solidFill>
                  <a:srgbClr val="243B5E"/>
                </a:solidFill>
                <a:latin typeface="Figtree"/>
                <a:ea typeface="Figtree"/>
                <a:cs typeface="Figtree"/>
                <a:sym typeface="Figtree"/>
              </a:rPr>
              <a:t>$250</a:t>
            </a:r>
            <a:r>
              <a:rPr b="1" lang="en" sz="12404">
                <a:solidFill>
                  <a:srgbClr val="55BE7F"/>
                </a:solidFill>
                <a:latin typeface="Figtree"/>
                <a:ea typeface="Figtree"/>
                <a:cs typeface="Figtree"/>
                <a:sym typeface="Figtree"/>
              </a:rPr>
              <a:t>k</a:t>
            </a:r>
            <a:endParaRPr b="1" sz="12404">
              <a:solidFill>
                <a:srgbClr val="55BE7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73" name="Google Shape;1273;p98"/>
          <p:cNvSpPr/>
          <p:nvPr/>
        </p:nvSpPr>
        <p:spPr>
          <a:xfrm>
            <a:off x="6608900" y="6813627"/>
            <a:ext cx="51204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recovered</a:t>
            </a:r>
            <a:endParaRPr sz="2801">
              <a:solidFill>
                <a:srgbClr val="10275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274" name="Google Shape;1274;p98"/>
          <p:cNvSpPr/>
          <p:nvPr/>
        </p:nvSpPr>
        <p:spPr>
          <a:xfrm>
            <a:off x="12278196" y="4295009"/>
            <a:ext cx="5120400" cy="4162200"/>
          </a:xfrm>
          <a:prstGeom prst="roundRect">
            <a:avLst>
              <a:gd fmla="val 5134" name="adj"/>
            </a:avLst>
          </a:prstGeom>
          <a:solidFill>
            <a:srgbClr val="FFFFFF"/>
          </a:solidFill>
          <a:ln cap="flat" cmpd="sng" w="9525">
            <a:solidFill>
              <a:srgbClr val="55BE7F"/>
            </a:solidFill>
            <a:prstDash val="solid"/>
            <a:round/>
            <a:headEnd len="sm" w="sm" type="none"/>
            <a:tailEnd len="sm" w="sm" type="none"/>
          </a:ln>
          <a:effectLst>
            <a:outerShdw blurRad="76223" rotWithShape="0" algn="bl" dir="2700000" dist="25408">
              <a:srgbClr val="000000">
                <a:alpha val="784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5" name="Google Shape;1275;p98"/>
          <p:cNvSpPr/>
          <p:nvPr/>
        </p:nvSpPr>
        <p:spPr>
          <a:xfrm>
            <a:off x="12278180" y="5166522"/>
            <a:ext cx="51204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10403"/>
              <a:buFont typeface="Georgia"/>
              <a:buNone/>
            </a:pPr>
            <a:r>
              <a:rPr b="1" lang="en" sz="12404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50</a:t>
            </a:r>
            <a:r>
              <a:rPr b="1" lang="en" sz="12404">
                <a:solidFill>
                  <a:srgbClr val="55BE7F"/>
                </a:solidFill>
                <a:latin typeface="Figtree"/>
                <a:ea typeface="Figtree"/>
                <a:cs typeface="Figtree"/>
                <a:sym typeface="Figtree"/>
              </a:rPr>
              <a:t>%</a:t>
            </a:r>
            <a:endParaRPr b="1" sz="12404">
              <a:solidFill>
                <a:srgbClr val="55BE7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76" name="Google Shape;1276;p98"/>
          <p:cNvSpPr/>
          <p:nvPr/>
        </p:nvSpPr>
        <p:spPr>
          <a:xfrm>
            <a:off x="12278200" y="6542786"/>
            <a:ext cx="5120400" cy="130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102754"/>
                </a:solidFill>
                <a:latin typeface="Inter Medium"/>
                <a:ea typeface="Inter Medium"/>
                <a:cs typeface="Inter Medium"/>
                <a:sym typeface="Inter Medium"/>
              </a:rPr>
              <a:t>recovery rate</a:t>
            </a:r>
            <a:endParaRPr sz="2801">
              <a:solidFill>
                <a:srgbClr val="10275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grpSp>
        <p:nvGrpSpPr>
          <p:cNvPr id="1277" name="Google Shape;1277;p98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1278" name="Google Shape;1278;p98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279" name="Google Shape;1279;p98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280" name="Google Shape;1280;p98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1" name="Google Shape;1281;p98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2" name="Google Shape;1282;p98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98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4" name="Google Shape;1284;p98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5" name="Google Shape;1285;p98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6" name="Google Shape;1286;p98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7" name="Google Shape;1287;p98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8" name="Google Shape;1288;p98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98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290" name="Google Shape;1290;p98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91" name="Google Shape;1291;p98"/>
          <p:cNvSpPr/>
          <p:nvPr/>
        </p:nvSpPr>
        <p:spPr>
          <a:xfrm>
            <a:off x="7678400" y="3160396"/>
            <a:ext cx="2981400" cy="549000"/>
          </a:xfrm>
          <a:prstGeom prst="roundRect">
            <a:avLst>
              <a:gd fmla="val 50000" name="adj"/>
            </a:avLst>
          </a:prstGeom>
          <a:gradFill>
            <a:gsLst>
              <a:gs pos="0">
                <a:srgbClr val="55BE7F"/>
              </a:gs>
              <a:gs pos="100000">
                <a:srgbClr val="B0EBC7"/>
              </a:gs>
            </a:gsLst>
            <a:lin ang="13500032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1292" name="Google Shape;1292;p98"/>
          <p:cNvSpPr/>
          <p:nvPr/>
        </p:nvSpPr>
        <p:spPr>
          <a:xfrm>
            <a:off x="8199500" y="3120810"/>
            <a:ext cx="1939200" cy="62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FFFFFF"/>
                </a:solidFill>
                <a:latin typeface="Figtree"/>
                <a:ea typeface="Figtree"/>
                <a:cs typeface="Figtree"/>
                <a:sym typeface="Figtree"/>
              </a:rPr>
              <a:t>in 2025</a:t>
            </a:r>
            <a:endParaRPr sz="2801">
              <a:solidFill>
                <a:srgbClr val="FFFFF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293" name="Google Shape;1293;p98"/>
          <p:cNvSpPr/>
          <p:nvPr/>
        </p:nvSpPr>
        <p:spPr>
          <a:xfrm>
            <a:off x="3380100" y="2008435"/>
            <a:ext cx="11527800" cy="98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Speed is the difference between recovery and loss</a:t>
            </a:r>
            <a:endParaRPr sz="2801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8" name="Google Shape;1298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18288000" cy="10287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9" name="Google Shape;1299;p99" title="Nate - PROGRESS Presentation Video(2).mo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575"/>
            <a:ext cx="18288000" cy="10286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4" name="Google Shape;1304;p100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1305" name="Google Shape;1305;p100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306" name="Google Shape;1306;p100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307" name="Google Shape;1307;p100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8" name="Google Shape;1308;p100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9" name="Google Shape;1309;p100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0" name="Google Shape;1310;p100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1" name="Google Shape;1311;p100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2" name="Google Shape;1312;p100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3" name="Google Shape;1313;p100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4" name="Google Shape;1314;p100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5" name="Google Shape;1315;p100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6" name="Google Shape;1316;p100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317" name="Google Shape;1317;p100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18" name="Google Shape;1318;p100"/>
          <p:cNvSpPr/>
          <p:nvPr/>
        </p:nvSpPr>
        <p:spPr>
          <a:xfrm>
            <a:off x="8931250" y="2411071"/>
            <a:ext cx="7808400" cy="4305300"/>
          </a:xfrm>
          <a:prstGeom prst="roundRect">
            <a:avLst>
              <a:gd fmla="val 461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1319" name="Google Shape;1319;p100"/>
          <p:cNvSpPr/>
          <p:nvPr/>
        </p:nvSpPr>
        <p:spPr>
          <a:xfrm>
            <a:off x="894300" y="2411072"/>
            <a:ext cx="7808400" cy="4305300"/>
          </a:xfrm>
          <a:prstGeom prst="roundRect">
            <a:avLst>
              <a:gd fmla="val 461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1320" name="Google Shape;1320;p100"/>
          <p:cNvSpPr/>
          <p:nvPr/>
        </p:nvSpPr>
        <p:spPr>
          <a:xfrm>
            <a:off x="962550" y="424778"/>
            <a:ext cx="16459200" cy="9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2801"/>
              <a:buFont typeface="Calibri"/>
              <a:buNone/>
            </a:pPr>
            <a:r>
              <a:rPr lang="en" sz="2801">
                <a:solidFill>
                  <a:srgbClr val="55BE7F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A recovery story</a:t>
            </a:r>
            <a:endParaRPr sz="2801">
              <a:solidFill>
                <a:srgbClr val="55BE7F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321" name="Google Shape;1321;p100"/>
          <p:cNvSpPr/>
          <p:nvPr/>
        </p:nvSpPr>
        <p:spPr>
          <a:xfrm>
            <a:off x="962550" y="1106244"/>
            <a:ext cx="164592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2"/>
              <a:buFont typeface="Georgia"/>
              <a:buNone/>
            </a:pPr>
            <a:r>
              <a:rPr lang="en" sz="5602">
                <a:solidFill>
                  <a:srgbClr val="187ED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$</a:t>
            </a:r>
            <a:r>
              <a:rPr lang="en" sz="56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648</a:t>
            </a:r>
            <a:r>
              <a:rPr lang="en" sz="5602">
                <a:solidFill>
                  <a:srgbClr val="187ED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,</a:t>
            </a:r>
            <a:r>
              <a:rPr lang="en" sz="56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815 </a:t>
            </a:r>
            <a:r>
              <a:rPr lang="en" sz="5602">
                <a:solidFill>
                  <a:srgbClr val="187ED7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-</a:t>
            </a:r>
            <a:r>
              <a:rPr lang="en" sz="56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 Recovered in 14 days</a:t>
            </a:r>
            <a:endParaRPr sz="5602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322" name="Google Shape;1322;p100"/>
          <p:cNvSpPr/>
          <p:nvPr/>
        </p:nvSpPr>
        <p:spPr>
          <a:xfrm>
            <a:off x="2123112" y="2891109"/>
            <a:ext cx="28110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2401"/>
              <a:buFont typeface="Calibri"/>
              <a:buNone/>
            </a:pPr>
            <a:r>
              <a:rPr b="1" lang="en" sz="2401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What happened</a:t>
            </a:r>
            <a:endParaRPr sz="2401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323" name="Google Shape;1323;p100"/>
          <p:cNvSpPr/>
          <p:nvPr/>
        </p:nvSpPr>
        <p:spPr>
          <a:xfrm>
            <a:off x="1382562" y="3786305"/>
            <a:ext cx="6881400" cy="24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A Florida title company wired $648,815 to what appeared to be the seller's attorney—same name, firm address, and official letterhead. The only difference: the routing numbers were fraudulent.</a:t>
            </a:r>
            <a:endParaRPr sz="22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2754"/>
              </a:buClr>
              <a:buSzPts val="2201"/>
              <a:buFont typeface="Calibri"/>
              <a:buNone/>
            </a:pPr>
            <a:r>
              <a:t/>
            </a:r>
            <a:endParaRPr sz="22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Standard callback verification failed because the phone number connected to the criminals, not the real attorney.</a:t>
            </a:r>
            <a:endParaRPr sz="22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4" name="Google Shape;1324;p100"/>
          <p:cNvSpPr/>
          <p:nvPr/>
        </p:nvSpPr>
        <p:spPr>
          <a:xfrm>
            <a:off x="9988662" y="2891110"/>
            <a:ext cx="34278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2401"/>
              <a:buFont typeface="Calibri"/>
              <a:buNone/>
            </a:pPr>
            <a:r>
              <a:rPr b="1" lang="en" sz="2401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What CertifID did</a:t>
            </a:r>
            <a:endParaRPr sz="2401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325" name="Google Shape;1325;p100"/>
          <p:cNvSpPr/>
          <p:nvPr/>
        </p:nvSpPr>
        <p:spPr>
          <a:xfrm>
            <a:off x="9251312" y="3786305"/>
            <a:ext cx="7127400" cy="24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Referred through their insurer, the company engaged CertifID FRS. The team escalated through its U.S. Secret Service partnership, reached the receiving bank directly, and guided issuance of a Letter of Indemnity.</a:t>
            </a:r>
            <a:endParaRPr sz="22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2754"/>
              </a:buClr>
              <a:buSzPts val="2201"/>
              <a:buFont typeface="Calibri"/>
              <a:buNone/>
            </a:pPr>
            <a:r>
              <a:t/>
            </a:r>
            <a:endParaRPr sz="22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Two weeks later, nearly 100% of funds were returned—minus approximately $20.</a:t>
            </a:r>
            <a:endParaRPr sz="22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6" name="Google Shape;1326;p100"/>
          <p:cNvSpPr/>
          <p:nvPr/>
        </p:nvSpPr>
        <p:spPr>
          <a:xfrm>
            <a:off x="866250" y="6977112"/>
            <a:ext cx="15873600" cy="1647300"/>
          </a:xfrm>
          <a:prstGeom prst="roundRect">
            <a:avLst>
              <a:gd fmla="val 16667" name="adj"/>
            </a:avLst>
          </a:prstGeom>
          <a:solidFill>
            <a:srgbClr val="FFFFFF">
              <a:alpha val="42410"/>
            </a:srgbClr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7" name="Google Shape;1327;p100"/>
          <p:cNvSpPr/>
          <p:nvPr/>
        </p:nvSpPr>
        <p:spPr>
          <a:xfrm>
            <a:off x="2254425" y="7257795"/>
            <a:ext cx="402600" cy="4029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28" name="Google Shape;1328;p100"/>
          <p:cNvCxnSpPr>
            <a:stCxn id="1327" idx="6"/>
            <a:endCxn id="1329" idx="2"/>
          </p:cNvCxnSpPr>
          <p:nvPr/>
        </p:nvCxnSpPr>
        <p:spPr>
          <a:xfrm>
            <a:off x="2657025" y="7459245"/>
            <a:ext cx="3438000" cy="18300"/>
          </a:xfrm>
          <a:prstGeom prst="straightConnector1">
            <a:avLst/>
          </a:prstGeom>
          <a:noFill/>
          <a:ln cap="flat" cmpd="sng" w="19050">
            <a:solidFill>
              <a:srgbClr val="FE0707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330" name="Google Shape;1330;p100"/>
          <p:cNvSpPr/>
          <p:nvPr/>
        </p:nvSpPr>
        <p:spPr>
          <a:xfrm>
            <a:off x="1705785" y="7733818"/>
            <a:ext cx="16458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2001"/>
              <a:buFont typeface="Calibri"/>
              <a:buNone/>
            </a:pPr>
            <a:r>
              <a:rPr b="1"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Nov 26</a:t>
            </a:r>
            <a:endParaRPr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31" name="Google Shape;1331;p100"/>
          <p:cNvSpPr/>
          <p:nvPr/>
        </p:nvSpPr>
        <p:spPr>
          <a:xfrm>
            <a:off x="1522905" y="8099903"/>
            <a:ext cx="20118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1"/>
              <a:buFont typeface="Calibri"/>
              <a:buNone/>
            </a:pPr>
            <a:r>
              <a:rPr lang="en" sz="18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Fraud occurs</a:t>
            </a:r>
            <a:endParaRPr sz="18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9" name="Google Shape;1329;p100"/>
          <p:cNvSpPr/>
          <p:nvPr/>
        </p:nvSpPr>
        <p:spPr>
          <a:xfrm>
            <a:off x="6094905" y="7276211"/>
            <a:ext cx="402600" cy="4029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32" name="Google Shape;1332;p100"/>
          <p:cNvCxnSpPr>
            <a:stCxn id="1329" idx="6"/>
            <a:endCxn id="1333" idx="2"/>
          </p:cNvCxnSpPr>
          <p:nvPr/>
        </p:nvCxnSpPr>
        <p:spPr>
          <a:xfrm>
            <a:off x="6497505" y="7477661"/>
            <a:ext cx="3438000" cy="0"/>
          </a:xfrm>
          <a:prstGeom prst="straightConnector1">
            <a:avLst/>
          </a:prstGeom>
          <a:noFill/>
          <a:ln cap="flat" cmpd="sng" w="38100">
            <a:solidFill>
              <a:srgbClr val="FE0707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334" name="Google Shape;1334;p100"/>
          <p:cNvSpPr/>
          <p:nvPr/>
        </p:nvSpPr>
        <p:spPr>
          <a:xfrm>
            <a:off x="5546265" y="7733818"/>
            <a:ext cx="16458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2001"/>
              <a:buFont typeface="Calibri"/>
              <a:buNone/>
            </a:pPr>
            <a:r>
              <a:rPr b="1"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1 hour</a:t>
            </a:r>
            <a:endParaRPr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35" name="Google Shape;1335;p100"/>
          <p:cNvSpPr/>
          <p:nvPr/>
        </p:nvSpPr>
        <p:spPr>
          <a:xfrm>
            <a:off x="5363385" y="8099903"/>
            <a:ext cx="20118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1"/>
              <a:buFont typeface="Calibri"/>
              <a:buNone/>
            </a:pPr>
            <a:r>
              <a:rPr lang="en" sz="18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Discovered</a:t>
            </a:r>
            <a:endParaRPr sz="18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p100"/>
          <p:cNvSpPr/>
          <p:nvPr/>
        </p:nvSpPr>
        <p:spPr>
          <a:xfrm>
            <a:off x="9935385" y="7276211"/>
            <a:ext cx="402600" cy="402900"/>
          </a:xfrm>
          <a:prstGeom prst="ellipse">
            <a:avLst/>
          </a:prstGeom>
          <a:solidFill>
            <a:srgbClr val="FE0707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36" name="Google Shape;1336;p100"/>
          <p:cNvCxnSpPr>
            <a:stCxn id="1333" idx="6"/>
            <a:endCxn id="1337" idx="2"/>
          </p:cNvCxnSpPr>
          <p:nvPr/>
        </p:nvCxnSpPr>
        <p:spPr>
          <a:xfrm>
            <a:off x="10337985" y="7477661"/>
            <a:ext cx="3438000" cy="0"/>
          </a:xfrm>
          <a:prstGeom prst="straightConnector1">
            <a:avLst/>
          </a:prstGeom>
          <a:noFill/>
          <a:ln cap="flat" cmpd="sng" w="38100">
            <a:solidFill>
              <a:srgbClr val="61D690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338" name="Google Shape;1338;p100"/>
          <p:cNvSpPr/>
          <p:nvPr/>
        </p:nvSpPr>
        <p:spPr>
          <a:xfrm>
            <a:off x="9386745" y="7733818"/>
            <a:ext cx="16458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2001"/>
              <a:buFont typeface="Calibri"/>
              <a:buNone/>
            </a:pPr>
            <a:r>
              <a:rPr b="1"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Dec 4</a:t>
            </a:r>
            <a:endParaRPr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39" name="Google Shape;1339;p100"/>
          <p:cNvSpPr/>
          <p:nvPr/>
        </p:nvSpPr>
        <p:spPr>
          <a:xfrm>
            <a:off x="9203865" y="8099903"/>
            <a:ext cx="20118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1"/>
              <a:buFont typeface="Calibri"/>
              <a:buNone/>
            </a:pPr>
            <a:r>
              <a:rPr lang="en" sz="18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FRS engaged</a:t>
            </a:r>
            <a:endParaRPr sz="18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100"/>
          <p:cNvSpPr/>
          <p:nvPr/>
        </p:nvSpPr>
        <p:spPr>
          <a:xfrm>
            <a:off x="13775865" y="7276211"/>
            <a:ext cx="402600" cy="402900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0" name="Google Shape;1340;p100"/>
          <p:cNvSpPr/>
          <p:nvPr/>
        </p:nvSpPr>
        <p:spPr>
          <a:xfrm>
            <a:off x="13227225" y="7733818"/>
            <a:ext cx="16458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D3EE"/>
              </a:buClr>
              <a:buSzPts val="2001"/>
              <a:buFont typeface="Calibri"/>
              <a:buNone/>
            </a:pPr>
            <a:r>
              <a:rPr b="1" lang="en" sz="20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Dec 18</a:t>
            </a:r>
            <a:endParaRPr sz="20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1" name="Google Shape;1341;p100"/>
          <p:cNvSpPr/>
          <p:nvPr/>
        </p:nvSpPr>
        <p:spPr>
          <a:xfrm>
            <a:off x="13044345" y="8099903"/>
            <a:ext cx="20118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1"/>
              <a:buFont typeface="Calibri"/>
              <a:buNone/>
            </a:pPr>
            <a:r>
              <a:rPr lang="en" sz="18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Funds returned</a:t>
            </a:r>
            <a:endParaRPr sz="18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2" name="Google Shape;1342;p100"/>
          <p:cNvSpPr/>
          <p:nvPr/>
        </p:nvSpPr>
        <p:spPr>
          <a:xfrm>
            <a:off x="1030675" y="8806294"/>
            <a:ext cx="155448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2001"/>
              <a:buFont typeface="Calibri"/>
              <a:buNone/>
            </a:pPr>
            <a:r>
              <a:rPr b="1" i="1"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Recovery: 99.99</a:t>
            </a:r>
            <a:r>
              <a:rPr b="1" i="1" lang="en" sz="2001">
                <a:solidFill>
                  <a:srgbClr val="187ED7"/>
                </a:solidFill>
                <a:latin typeface="Inter"/>
                <a:ea typeface="Inter"/>
                <a:cs typeface="Inter"/>
                <a:sym typeface="Inter"/>
              </a:rPr>
              <a:t>%</a:t>
            </a:r>
            <a:r>
              <a:rPr b="1" i="1"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i="1" lang="en" sz="2001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 |  The owner, working from home with a two-month-old, described screaming with relief.</a:t>
            </a:r>
            <a:endParaRPr sz="2001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43" name="Google Shape;1343;p100"/>
          <p:cNvSpPr/>
          <p:nvPr/>
        </p:nvSpPr>
        <p:spPr>
          <a:xfrm>
            <a:off x="1302462" y="2891109"/>
            <a:ext cx="548400" cy="549000"/>
          </a:xfrm>
          <a:prstGeom prst="flowChartConnector">
            <a:avLst/>
          </a:prstGeom>
          <a:solidFill>
            <a:srgbClr val="EDF7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sp>
        <p:nvSpPr>
          <p:cNvPr id="1344" name="Google Shape;1344;p100"/>
          <p:cNvSpPr/>
          <p:nvPr/>
        </p:nvSpPr>
        <p:spPr>
          <a:xfrm>
            <a:off x="9251312" y="2891109"/>
            <a:ext cx="548400" cy="549000"/>
          </a:xfrm>
          <a:prstGeom prst="flowChartConnector">
            <a:avLst/>
          </a:prstGeom>
          <a:solidFill>
            <a:srgbClr val="EDF7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/>
          </a:p>
        </p:txBody>
      </p:sp>
      <p:pic>
        <p:nvPicPr>
          <p:cNvPr id="1345" name="Google Shape;134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748" y="2953872"/>
            <a:ext cx="481801" cy="4230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6" name="Google Shape;1346;p100"/>
          <p:cNvGrpSpPr/>
          <p:nvPr/>
        </p:nvGrpSpPr>
        <p:grpSpPr>
          <a:xfrm>
            <a:off x="9344802" y="2984753"/>
            <a:ext cx="361374" cy="361703"/>
            <a:chOff x="238125" y="2296425"/>
            <a:chExt cx="1124375" cy="1124350"/>
          </a:xfrm>
        </p:grpSpPr>
        <p:sp>
          <p:nvSpPr>
            <p:cNvPr id="1347" name="Google Shape;1347;p100"/>
            <p:cNvSpPr/>
            <p:nvPr/>
          </p:nvSpPr>
          <p:spPr>
            <a:xfrm>
              <a:off x="545150" y="3100475"/>
              <a:ext cx="320325" cy="320300"/>
            </a:xfrm>
            <a:custGeom>
              <a:rect b="b" l="l" r="r" t="t"/>
              <a:pathLst>
                <a:path extrusionOk="0" h="12812" w="12813">
                  <a:moveTo>
                    <a:pt x="6451" y="0"/>
                  </a:moveTo>
                  <a:lnTo>
                    <a:pt x="6186" y="89"/>
                  </a:lnTo>
                  <a:lnTo>
                    <a:pt x="5921" y="265"/>
                  </a:lnTo>
                  <a:lnTo>
                    <a:pt x="973" y="5213"/>
                  </a:lnTo>
                  <a:lnTo>
                    <a:pt x="266" y="5920"/>
                  </a:lnTo>
                  <a:lnTo>
                    <a:pt x="89" y="6185"/>
                  </a:lnTo>
                  <a:lnTo>
                    <a:pt x="1" y="6362"/>
                  </a:lnTo>
                  <a:lnTo>
                    <a:pt x="89" y="6627"/>
                  </a:lnTo>
                  <a:lnTo>
                    <a:pt x="266" y="6892"/>
                  </a:lnTo>
                  <a:lnTo>
                    <a:pt x="5921" y="12459"/>
                  </a:lnTo>
                  <a:lnTo>
                    <a:pt x="6186" y="12724"/>
                  </a:lnTo>
                  <a:lnTo>
                    <a:pt x="6451" y="12812"/>
                  </a:lnTo>
                  <a:lnTo>
                    <a:pt x="6716" y="12724"/>
                  </a:lnTo>
                  <a:lnTo>
                    <a:pt x="6981" y="12459"/>
                  </a:lnTo>
                  <a:lnTo>
                    <a:pt x="12548" y="6892"/>
                  </a:lnTo>
                  <a:lnTo>
                    <a:pt x="12724" y="6627"/>
                  </a:lnTo>
                  <a:lnTo>
                    <a:pt x="12813" y="6362"/>
                  </a:lnTo>
                  <a:lnTo>
                    <a:pt x="12724" y="6185"/>
                  </a:lnTo>
                  <a:lnTo>
                    <a:pt x="12548" y="5920"/>
                  </a:lnTo>
                  <a:lnTo>
                    <a:pt x="6893" y="265"/>
                  </a:lnTo>
                  <a:lnTo>
                    <a:pt x="6628" y="89"/>
                  </a:lnTo>
                  <a:lnTo>
                    <a:pt x="6451" y="0"/>
                  </a:lnTo>
                  <a:close/>
                </a:path>
              </a:pathLst>
            </a:custGeom>
            <a:solidFill>
              <a:srgbClr val="2B3034"/>
            </a:solidFill>
            <a:ln>
              <a:noFill/>
            </a:ln>
          </p:spPr>
          <p:txBody>
            <a:bodyPr anchorCtr="0" anchor="ctr" bIns="29350" lIns="29350" spcFirstLastPara="1" rIns="29350" wrap="square" tIns="29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630"/>
            </a:p>
          </p:txBody>
        </p:sp>
        <p:sp>
          <p:nvSpPr>
            <p:cNvPr id="1348" name="Google Shape;1348;p100"/>
            <p:cNvSpPr/>
            <p:nvPr/>
          </p:nvSpPr>
          <p:spPr>
            <a:xfrm>
              <a:off x="238125" y="2296425"/>
              <a:ext cx="1124375" cy="793025"/>
            </a:xfrm>
            <a:custGeom>
              <a:rect b="b" l="l" r="r" t="t"/>
              <a:pathLst>
                <a:path extrusionOk="0" h="31721" w="44975">
                  <a:moveTo>
                    <a:pt x="17583" y="0"/>
                  </a:moveTo>
                  <a:lnTo>
                    <a:pt x="15728" y="177"/>
                  </a:lnTo>
                  <a:lnTo>
                    <a:pt x="13961" y="531"/>
                  </a:lnTo>
                  <a:lnTo>
                    <a:pt x="12193" y="1149"/>
                  </a:lnTo>
                  <a:lnTo>
                    <a:pt x="10515" y="1856"/>
                  </a:lnTo>
                  <a:lnTo>
                    <a:pt x="8836" y="2739"/>
                  </a:lnTo>
                  <a:lnTo>
                    <a:pt x="7334" y="3800"/>
                  </a:lnTo>
                  <a:lnTo>
                    <a:pt x="5920" y="4948"/>
                  </a:lnTo>
                  <a:lnTo>
                    <a:pt x="4595" y="6362"/>
                  </a:lnTo>
                  <a:lnTo>
                    <a:pt x="3446" y="7864"/>
                  </a:lnTo>
                  <a:lnTo>
                    <a:pt x="2651" y="9101"/>
                  </a:lnTo>
                  <a:lnTo>
                    <a:pt x="1944" y="10426"/>
                  </a:lnTo>
                  <a:lnTo>
                    <a:pt x="1325" y="11752"/>
                  </a:lnTo>
                  <a:lnTo>
                    <a:pt x="884" y="13077"/>
                  </a:lnTo>
                  <a:lnTo>
                    <a:pt x="530" y="14491"/>
                  </a:lnTo>
                  <a:lnTo>
                    <a:pt x="265" y="15905"/>
                  </a:lnTo>
                  <a:lnTo>
                    <a:pt x="88" y="17318"/>
                  </a:lnTo>
                  <a:lnTo>
                    <a:pt x="0" y="18732"/>
                  </a:lnTo>
                  <a:lnTo>
                    <a:pt x="88" y="20146"/>
                  </a:lnTo>
                  <a:lnTo>
                    <a:pt x="265" y="21559"/>
                  </a:lnTo>
                  <a:lnTo>
                    <a:pt x="530" y="22973"/>
                  </a:lnTo>
                  <a:lnTo>
                    <a:pt x="972" y="24387"/>
                  </a:lnTo>
                  <a:lnTo>
                    <a:pt x="1414" y="25712"/>
                  </a:lnTo>
                  <a:lnTo>
                    <a:pt x="2032" y="27038"/>
                  </a:lnTo>
                  <a:lnTo>
                    <a:pt x="2739" y="28363"/>
                  </a:lnTo>
                  <a:lnTo>
                    <a:pt x="3623" y="29600"/>
                  </a:lnTo>
                  <a:lnTo>
                    <a:pt x="4418" y="30660"/>
                  </a:lnTo>
                  <a:lnTo>
                    <a:pt x="5390" y="31720"/>
                  </a:lnTo>
                  <a:lnTo>
                    <a:pt x="11840" y="25270"/>
                  </a:lnTo>
                  <a:lnTo>
                    <a:pt x="11133" y="24564"/>
                  </a:lnTo>
                  <a:lnTo>
                    <a:pt x="10603" y="23768"/>
                  </a:lnTo>
                  <a:lnTo>
                    <a:pt x="10161" y="22973"/>
                  </a:lnTo>
                  <a:lnTo>
                    <a:pt x="9719" y="22178"/>
                  </a:lnTo>
                  <a:lnTo>
                    <a:pt x="9454" y="21294"/>
                  </a:lnTo>
                  <a:lnTo>
                    <a:pt x="9278" y="20411"/>
                  </a:lnTo>
                  <a:lnTo>
                    <a:pt x="9101" y="19527"/>
                  </a:lnTo>
                  <a:lnTo>
                    <a:pt x="9101" y="18555"/>
                  </a:lnTo>
                  <a:lnTo>
                    <a:pt x="9101" y="17672"/>
                  </a:lnTo>
                  <a:lnTo>
                    <a:pt x="9278" y="16788"/>
                  </a:lnTo>
                  <a:lnTo>
                    <a:pt x="9454" y="15905"/>
                  </a:lnTo>
                  <a:lnTo>
                    <a:pt x="9808" y="15021"/>
                  </a:lnTo>
                  <a:lnTo>
                    <a:pt x="10161" y="14226"/>
                  </a:lnTo>
                  <a:lnTo>
                    <a:pt x="10691" y="13431"/>
                  </a:lnTo>
                  <a:lnTo>
                    <a:pt x="11221" y="12635"/>
                  </a:lnTo>
                  <a:lnTo>
                    <a:pt x="11928" y="11929"/>
                  </a:lnTo>
                  <a:lnTo>
                    <a:pt x="12635" y="11310"/>
                  </a:lnTo>
                  <a:lnTo>
                    <a:pt x="13342" y="10692"/>
                  </a:lnTo>
                  <a:lnTo>
                    <a:pt x="14226" y="10250"/>
                  </a:lnTo>
                  <a:lnTo>
                    <a:pt x="15021" y="9808"/>
                  </a:lnTo>
                  <a:lnTo>
                    <a:pt x="15904" y="9543"/>
                  </a:lnTo>
                  <a:lnTo>
                    <a:pt x="16788" y="9278"/>
                  </a:lnTo>
                  <a:lnTo>
                    <a:pt x="17672" y="9189"/>
                  </a:lnTo>
                  <a:lnTo>
                    <a:pt x="18644" y="9101"/>
                  </a:lnTo>
                  <a:lnTo>
                    <a:pt x="19527" y="9189"/>
                  </a:lnTo>
                  <a:lnTo>
                    <a:pt x="20411" y="9278"/>
                  </a:lnTo>
                  <a:lnTo>
                    <a:pt x="21294" y="9543"/>
                  </a:lnTo>
                  <a:lnTo>
                    <a:pt x="22178" y="9808"/>
                  </a:lnTo>
                  <a:lnTo>
                    <a:pt x="23061" y="10250"/>
                  </a:lnTo>
                  <a:lnTo>
                    <a:pt x="23857" y="10692"/>
                  </a:lnTo>
                  <a:lnTo>
                    <a:pt x="24652" y="11310"/>
                  </a:lnTo>
                  <a:lnTo>
                    <a:pt x="25359" y="11929"/>
                  </a:lnTo>
                  <a:lnTo>
                    <a:pt x="25977" y="12635"/>
                  </a:lnTo>
                  <a:lnTo>
                    <a:pt x="26507" y="13342"/>
                  </a:lnTo>
                  <a:lnTo>
                    <a:pt x="26949" y="14137"/>
                  </a:lnTo>
                  <a:lnTo>
                    <a:pt x="27391" y="14933"/>
                  </a:lnTo>
                  <a:lnTo>
                    <a:pt x="27656" y="15728"/>
                  </a:lnTo>
                  <a:lnTo>
                    <a:pt x="27921" y="16523"/>
                  </a:lnTo>
                  <a:lnTo>
                    <a:pt x="28098" y="17407"/>
                  </a:lnTo>
                  <a:lnTo>
                    <a:pt x="28098" y="18290"/>
                  </a:lnTo>
                  <a:lnTo>
                    <a:pt x="28098" y="19174"/>
                  </a:lnTo>
                  <a:lnTo>
                    <a:pt x="28010" y="19969"/>
                  </a:lnTo>
                  <a:lnTo>
                    <a:pt x="27921" y="20853"/>
                  </a:lnTo>
                  <a:lnTo>
                    <a:pt x="27656" y="21736"/>
                  </a:lnTo>
                  <a:lnTo>
                    <a:pt x="27303" y="22531"/>
                  </a:lnTo>
                  <a:lnTo>
                    <a:pt x="26949" y="23327"/>
                  </a:lnTo>
                  <a:lnTo>
                    <a:pt x="26419" y="24033"/>
                  </a:lnTo>
                  <a:lnTo>
                    <a:pt x="25889" y="24740"/>
                  </a:lnTo>
                  <a:lnTo>
                    <a:pt x="25801" y="25005"/>
                  </a:lnTo>
                  <a:lnTo>
                    <a:pt x="25624" y="25270"/>
                  </a:lnTo>
                  <a:lnTo>
                    <a:pt x="32074" y="31720"/>
                  </a:lnTo>
                  <a:lnTo>
                    <a:pt x="32692" y="31102"/>
                  </a:lnTo>
                  <a:lnTo>
                    <a:pt x="38612" y="25094"/>
                  </a:lnTo>
                  <a:lnTo>
                    <a:pt x="44621" y="19174"/>
                  </a:lnTo>
                  <a:lnTo>
                    <a:pt x="44886" y="18820"/>
                  </a:lnTo>
                  <a:lnTo>
                    <a:pt x="44974" y="18555"/>
                  </a:lnTo>
                  <a:lnTo>
                    <a:pt x="44886" y="18290"/>
                  </a:lnTo>
                  <a:lnTo>
                    <a:pt x="44621" y="17937"/>
                  </a:lnTo>
                  <a:lnTo>
                    <a:pt x="38347" y="11752"/>
                  </a:lnTo>
                  <a:lnTo>
                    <a:pt x="32162" y="5567"/>
                  </a:lnTo>
                  <a:lnTo>
                    <a:pt x="31014" y="4595"/>
                  </a:lnTo>
                  <a:lnTo>
                    <a:pt x="29865" y="3623"/>
                  </a:lnTo>
                  <a:lnTo>
                    <a:pt x="28275" y="2563"/>
                  </a:lnTo>
                  <a:lnTo>
                    <a:pt x="26596" y="1679"/>
                  </a:lnTo>
                  <a:lnTo>
                    <a:pt x="24829" y="972"/>
                  </a:lnTo>
                  <a:lnTo>
                    <a:pt x="23061" y="442"/>
                  </a:lnTo>
                  <a:lnTo>
                    <a:pt x="21206" y="89"/>
                  </a:lnTo>
                  <a:lnTo>
                    <a:pt x="19439" y="0"/>
                  </a:lnTo>
                  <a:close/>
                </a:path>
              </a:pathLst>
            </a:custGeom>
            <a:solidFill>
              <a:srgbClr val="2E77B5"/>
            </a:solidFill>
            <a:ln>
              <a:noFill/>
            </a:ln>
          </p:spPr>
          <p:txBody>
            <a:bodyPr anchorCtr="0" anchor="ctr" bIns="29350" lIns="29350" spcFirstLastPara="1" rIns="29350" wrap="square" tIns="29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9" name="Google Shape;1349;p100"/>
          <p:cNvGrpSpPr/>
          <p:nvPr/>
        </p:nvGrpSpPr>
        <p:grpSpPr>
          <a:xfrm>
            <a:off x="2335443" y="7342002"/>
            <a:ext cx="240492" cy="213741"/>
            <a:chOff x="862800" y="238125"/>
            <a:chExt cx="5894400" cy="5238750"/>
          </a:xfrm>
        </p:grpSpPr>
        <p:sp>
          <p:nvSpPr>
            <p:cNvPr id="1350" name="Google Shape;1350;p100"/>
            <p:cNvSpPr/>
            <p:nvPr/>
          </p:nvSpPr>
          <p:spPr>
            <a:xfrm>
              <a:off x="862800" y="238125"/>
              <a:ext cx="5894400" cy="5238750"/>
            </a:xfrm>
            <a:custGeom>
              <a:rect b="b" l="l" r="r" t="t"/>
              <a:pathLst>
                <a:path extrusionOk="0" h="209550" w="235776">
                  <a:moveTo>
                    <a:pt x="117307" y="0"/>
                  </a:moveTo>
                  <a:lnTo>
                    <a:pt x="115369" y="129"/>
                  </a:lnTo>
                  <a:lnTo>
                    <a:pt x="113431" y="517"/>
                  </a:lnTo>
                  <a:lnTo>
                    <a:pt x="111493" y="1034"/>
                  </a:lnTo>
                  <a:lnTo>
                    <a:pt x="109684" y="1809"/>
                  </a:lnTo>
                  <a:lnTo>
                    <a:pt x="107746" y="2713"/>
                  </a:lnTo>
                  <a:lnTo>
                    <a:pt x="106713" y="3359"/>
                  </a:lnTo>
                  <a:lnTo>
                    <a:pt x="105550" y="4134"/>
                  </a:lnTo>
                  <a:lnTo>
                    <a:pt x="104646" y="5039"/>
                  </a:lnTo>
                  <a:lnTo>
                    <a:pt x="103612" y="5943"/>
                  </a:lnTo>
                  <a:lnTo>
                    <a:pt x="102708" y="6847"/>
                  </a:lnTo>
                  <a:lnTo>
                    <a:pt x="101933" y="7881"/>
                  </a:lnTo>
                  <a:lnTo>
                    <a:pt x="101158" y="8914"/>
                  </a:lnTo>
                  <a:lnTo>
                    <a:pt x="100382" y="10077"/>
                  </a:lnTo>
                  <a:lnTo>
                    <a:pt x="2713" y="179448"/>
                  </a:lnTo>
                  <a:lnTo>
                    <a:pt x="1680" y="181257"/>
                  </a:lnTo>
                  <a:lnTo>
                    <a:pt x="1034" y="183066"/>
                  </a:lnTo>
                  <a:lnTo>
                    <a:pt x="388" y="185003"/>
                  </a:lnTo>
                  <a:lnTo>
                    <a:pt x="129" y="186941"/>
                  </a:lnTo>
                  <a:lnTo>
                    <a:pt x="0" y="188879"/>
                  </a:lnTo>
                  <a:lnTo>
                    <a:pt x="0" y="190817"/>
                  </a:lnTo>
                  <a:lnTo>
                    <a:pt x="258" y="192755"/>
                  </a:lnTo>
                  <a:lnTo>
                    <a:pt x="646" y="194693"/>
                  </a:lnTo>
                  <a:lnTo>
                    <a:pt x="1292" y="196502"/>
                  </a:lnTo>
                  <a:lnTo>
                    <a:pt x="1938" y="198310"/>
                  </a:lnTo>
                  <a:lnTo>
                    <a:pt x="2971" y="199990"/>
                  </a:lnTo>
                  <a:lnTo>
                    <a:pt x="4005" y="201540"/>
                  </a:lnTo>
                  <a:lnTo>
                    <a:pt x="5297" y="203090"/>
                  </a:lnTo>
                  <a:lnTo>
                    <a:pt x="6718" y="204512"/>
                  </a:lnTo>
                  <a:lnTo>
                    <a:pt x="8268" y="205803"/>
                  </a:lnTo>
                  <a:lnTo>
                    <a:pt x="10077" y="206837"/>
                  </a:lnTo>
                  <a:lnTo>
                    <a:pt x="11240" y="207483"/>
                  </a:lnTo>
                  <a:lnTo>
                    <a:pt x="12402" y="208000"/>
                  </a:lnTo>
                  <a:lnTo>
                    <a:pt x="13565" y="208516"/>
                  </a:lnTo>
                  <a:lnTo>
                    <a:pt x="14857" y="208904"/>
                  </a:lnTo>
                  <a:lnTo>
                    <a:pt x="16149" y="209162"/>
                  </a:lnTo>
                  <a:lnTo>
                    <a:pt x="17441" y="209421"/>
                  </a:lnTo>
                  <a:lnTo>
                    <a:pt x="18733" y="209550"/>
                  </a:lnTo>
                  <a:lnTo>
                    <a:pt x="215622" y="209550"/>
                  </a:lnTo>
                  <a:lnTo>
                    <a:pt x="217689" y="209421"/>
                  </a:lnTo>
                  <a:lnTo>
                    <a:pt x="219627" y="209162"/>
                  </a:lnTo>
                  <a:lnTo>
                    <a:pt x="221565" y="208646"/>
                  </a:lnTo>
                  <a:lnTo>
                    <a:pt x="223503" y="208000"/>
                  </a:lnTo>
                  <a:lnTo>
                    <a:pt x="225182" y="207095"/>
                  </a:lnTo>
                  <a:lnTo>
                    <a:pt x="226862" y="206191"/>
                  </a:lnTo>
                  <a:lnTo>
                    <a:pt x="228412" y="205028"/>
                  </a:lnTo>
                  <a:lnTo>
                    <a:pt x="229833" y="203736"/>
                  </a:lnTo>
                  <a:lnTo>
                    <a:pt x="231125" y="202315"/>
                  </a:lnTo>
                  <a:lnTo>
                    <a:pt x="232288" y="200765"/>
                  </a:lnTo>
                  <a:lnTo>
                    <a:pt x="233321" y="199085"/>
                  </a:lnTo>
                  <a:lnTo>
                    <a:pt x="234226" y="197277"/>
                  </a:lnTo>
                  <a:lnTo>
                    <a:pt x="234872" y="195468"/>
                  </a:lnTo>
                  <a:lnTo>
                    <a:pt x="235388" y="193530"/>
                  </a:lnTo>
                  <a:lnTo>
                    <a:pt x="235647" y="191463"/>
                  </a:lnTo>
                  <a:lnTo>
                    <a:pt x="235776" y="189525"/>
                  </a:lnTo>
                  <a:lnTo>
                    <a:pt x="235647" y="188104"/>
                  </a:lnTo>
                  <a:lnTo>
                    <a:pt x="235518" y="186812"/>
                  </a:lnTo>
                  <a:lnTo>
                    <a:pt x="235388" y="185520"/>
                  </a:lnTo>
                  <a:lnTo>
                    <a:pt x="235001" y="184228"/>
                  </a:lnTo>
                  <a:lnTo>
                    <a:pt x="234742" y="183066"/>
                  </a:lnTo>
                  <a:lnTo>
                    <a:pt x="234226" y="181774"/>
                  </a:lnTo>
                  <a:lnTo>
                    <a:pt x="233709" y="180611"/>
                  </a:lnTo>
                  <a:lnTo>
                    <a:pt x="233063" y="179448"/>
                  </a:lnTo>
                  <a:lnTo>
                    <a:pt x="135264" y="10077"/>
                  </a:lnTo>
                  <a:lnTo>
                    <a:pt x="134102" y="8268"/>
                  </a:lnTo>
                  <a:lnTo>
                    <a:pt x="132939" y="6718"/>
                  </a:lnTo>
                  <a:lnTo>
                    <a:pt x="131518" y="5297"/>
                  </a:lnTo>
                  <a:lnTo>
                    <a:pt x="129967" y="4005"/>
                  </a:lnTo>
                  <a:lnTo>
                    <a:pt x="128417" y="2971"/>
                  </a:lnTo>
                  <a:lnTo>
                    <a:pt x="126738" y="2067"/>
                  </a:lnTo>
                  <a:lnTo>
                    <a:pt x="124929" y="1292"/>
                  </a:lnTo>
                  <a:lnTo>
                    <a:pt x="123120" y="646"/>
                  </a:lnTo>
                  <a:lnTo>
                    <a:pt x="121182" y="258"/>
                  </a:lnTo>
                  <a:lnTo>
                    <a:pt x="119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3750" lIns="3750" spcFirstLastPara="1" rIns="3750" wrap="square" tIns="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100"/>
            <p:cNvSpPr/>
            <p:nvPr/>
          </p:nvSpPr>
          <p:spPr>
            <a:xfrm>
              <a:off x="3491850" y="1794875"/>
              <a:ext cx="633075" cy="1928225"/>
            </a:xfrm>
            <a:custGeom>
              <a:rect b="b" l="l" r="r" t="t"/>
              <a:pathLst>
                <a:path extrusionOk="0" h="77129" w="25323">
                  <a:moveTo>
                    <a:pt x="8140" y="1"/>
                  </a:moveTo>
                  <a:lnTo>
                    <a:pt x="7235" y="259"/>
                  </a:lnTo>
                  <a:lnTo>
                    <a:pt x="6331" y="388"/>
                  </a:lnTo>
                  <a:lnTo>
                    <a:pt x="5556" y="776"/>
                  </a:lnTo>
                  <a:lnTo>
                    <a:pt x="4781" y="1034"/>
                  </a:lnTo>
                  <a:lnTo>
                    <a:pt x="4006" y="1551"/>
                  </a:lnTo>
                  <a:lnTo>
                    <a:pt x="3360" y="2068"/>
                  </a:lnTo>
                  <a:lnTo>
                    <a:pt x="2714" y="2585"/>
                  </a:lnTo>
                  <a:lnTo>
                    <a:pt x="2068" y="3231"/>
                  </a:lnTo>
                  <a:lnTo>
                    <a:pt x="1551" y="4006"/>
                  </a:lnTo>
                  <a:lnTo>
                    <a:pt x="1163" y="4652"/>
                  </a:lnTo>
                  <a:lnTo>
                    <a:pt x="776" y="5427"/>
                  </a:lnTo>
                  <a:lnTo>
                    <a:pt x="517" y="6331"/>
                  </a:lnTo>
                  <a:lnTo>
                    <a:pt x="259" y="7106"/>
                  </a:lnTo>
                  <a:lnTo>
                    <a:pt x="130" y="8011"/>
                  </a:lnTo>
                  <a:lnTo>
                    <a:pt x="1" y="8915"/>
                  </a:lnTo>
                  <a:lnTo>
                    <a:pt x="1" y="68085"/>
                  </a:lnTo>
                  <a:lnTo>
                    <a:pt x="130" y="69119"/>
                  </a:lnTo>
                  <a:lnTo>
                    <a:pt x="259" y="69894"/>
                  </a:lnTo>
                  <a:lnTo>
                    <a:pt x="517" y="70798"/>
                  </a:lnTo>
                  <a:lnTo>
                    <a:pt x="776" y="71573"/>
                  </a:lnTo>
                  <a:lnTo>
                    <a:pt x="1163" y="72478"/>
                  </a:lnTo>
                  <a:lnTo>
                    <a:pt x="1551" y="73124"/>
                  </a:lnTo>
                  <a:lnTo>
                    <a:pt x="2068" y="73899"/>
                  </a:lnTo>
                  <a:lnTo>
                    <a:pt x="2714" y="74545"/>
                  </a:lnTo>
                  <a:lnTo>
                    <a:pt x="3360" y="75061"/>
                  </a:lnTo>
                  <a:lnTo>
                    <a:pt x="4006" y="75578"/>
                  </a:lnTo>
                  <a:lnTo>
                    <a:pt x="4781" y="75966"/>
                  </a:lnTo>
                  <a:lnTo>
                    <a:pt x="5556" y="76353"/>
                  </a:lnTo>
                  <a:lnTo>
                    <a:pt x="6331" y="76741"/>
                  </a:lnTo>
                  <a:lnTo>
                    <a:pt x="7235" y="76870"/>
                  </a:lnTo>
                  <a:lnTo>
                    <a:pt x="8140" y="76999"/>
                  </a:lnTo>
                  <a:lnTo>
                    <a:pt x="9044" y="77129"/>
                  </a:lnTo>
                  <a:lnTo>
                    <a:pt x="16408" y="77129"/>
                  </a:lnTo>
                  <a:lnTo>
                    <a:pt x="17312" y="76999"/>
                  </a:lnTo>
                  <a:lnTo>
                    <a:pt x="18217" y="76870"/>
                  </a:lnTo>
                  <a:lnTo>
                    <a:pt x="18992" y="76741"/>
                  </a:lnTo>
                  <a:lnTo>
                    <a:pt x="19896" y="76353"/>
                  </a:lnTo>
                  <a:lnTo>
                    <a:pt x="20671" y="75966"/>
                  </a:lnTo>
                  <a:lnTo>
                    <a:pt x="21446" y="75578"/>
                  </a:lnTo>
                  <a:lnTo>
                    <a:pt x="22092" y="75061"/>
                  </a:lnTo>
                  <a:lnTo>
                    <a:pt x="22738" y="74545"/>
                  </a:lnTo>
                  <a:lnTo>
                    <a:pt x="23255" y="73899"/>
                  </a:lnTo>
                  <a:lnTo>
                    <a:pt x="23772" y="73124"/>
                  </a:lnTo>
                  <a:lnTo>
                    <a:pt x="24289" y="72478"/>
                  </a:lnTo>
                  <a:lnTo>
                    <a:pt x="24676" y="71573"/>
                  </a:lnTo>
                  <a:lnTo>
                    <a:pt x="24935" y="70798"/>
                  </a:lnTo>
                  <a:lnTo>
                    <a:pt x="25193" y="69894"/>
                  </a:lnTo>
                  <a:lnTo>
                    <a:pt x="25322" y="69119"/>
                  </a:lnTo>
                  <a:lnTo>
                    <a:pt x="25322" y="68085"/>
                  </a:lnTo>
                  <a:lnTo>
                    <a:pt x="25322" y="8915"/>
                  </a:lnTo>
                  <a:lnTo>
                    <a:pt x="25322" y="8011"/>
                  </a:lnTo>
                  <a:lnTo>
                    <a:pt x="25193" y="7106"/>
                  </a:lnTo>
                  <a:lnTo>
                    <a:pt x="24935" y="6331"/>
                  </a:lnTo>
                  <a:lnTo>
                    <a:pt x="24676" y="5427"/>
                  </a:lnTo>
                  <a:lnTo>
                    <a:pt x="24289" y="4652"/>
                  </a:lnTo>
                  <a:lnTo>
                    <a:pt x="23772" y="4006"/>
                  </a:lnTo>
                  <a:lnTo>
                    <a:pt x="23255" y="3231"/>
                  </a:lnTo>
                  <a:lnTo>
                    <a:pt x="22738" y="2585"/>
                  </a:lnTo>
                  <a:lnTo>
                    <a:pt x="22092" y="2068"/>
                  </a:lnTo>
                  <a:lnTo>
                    <a:pt x="21446" y="1551"/>
                  </a:lnTo>
                  <a:lnTo>
                    <a:pt x="20671" y="1034"/>
                  </a:lnTo>
                  <a:lnTo>
                    <a:pt x="19896" y="776"/>
                  </a:lnTo>
                  <a:lnTo>
                    <a:pt x="18992" y="388"/>
                  </a:lnTo>
                  <a:lnTo>
                    <a:pt x="18217" y="259"/>
                  </a:lnTo>
                  <a:lnTo>
                    <a:pt x="17312" y="1"/>
                  </a:lnTo>
                  <a:close/>
                </a:path>
              </a:pathLst>
            </a:custGeom>
            <a:solidFill>
              <a:srgbClr val="FE0707"/>
            </a:solidFill>
            <a:ln>
              <a:noFill/>
            </a:ln>
          </p:spPr>
          <p:txBody>
            <a:bodyPr anchorCtr="0" anchor="ctr" bIns="3750" lIns="3750" spcFirstLastPara="1" rIns="3750" wrap="square" tIns="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100"/>
            <p:cNvSpPr/>
            <p:nvPr/>
          </p:nvSpPr>
          <p:spPr>
            <a:xfrm>
              <a:off x="3491850" y="4168800"/>
              <a:ext cx="633075" cy="629825"/>
            </a:xfrm>
            <a:custGeom>
              <a:rect b="b" l="l" r="r" t="t"/>
              <a:pathLst>
                <a:path extrusionOk="0" h="25193" w="25323">
                  <a:moveTo>
                    <a:pt x="11369" y="0"/>
                  </a:moveTo>
                  <a:lnTo>
                    <a:pt x="10207" y="258"/>
                  </a:lnTo>
                  <a:lnTo>
                    <a:pt x="8915" y="517"/>
                  </a:lnTo>
                  <a:lnTo>
                    <a:pt x="7752" y="904"/>
                  </a:lnTo>
                  <a:lnTo>
                    <a:pt x="6719" y="1550"/>
                  </a:lnTo>
                  <a:lnTo>
                    <a:pt x="5685" y="2067"/>
                  </a:lnTo>
                  <a:lnTo>
                    <a:pt x="4651" y="2842"/>
                  </a:lnTo>
                  <a:lnTo>
                    <a:pt x="3747" y="3617"/>
                  </a:lnTo>
                  <a:lnTo>
                    <a:pt x="2972" y="4522"/>
                  </a:lnTo>
                  <a:lnTo>
                    <a:pt x="2197" y="5555"/>
                  </a:lnTo>
                  <a:lnTo>
                    <a:pt x="1551" y="6589"/>
                  </a:lnTo>
                  <a:lnTo>
                    <a:pt x="1034" y="7622"/>
                  </a:lnTo>
                  <a:lnTo>
                    <a:pt x="647" y="8785"/>
                  </a:lnTo>
                  <a:lnTo>
                    <a:pt x="259" y="10077"/>
                  </a:lnTo>
                  <a:lnTo>
                    <a:pt x="130" y="11369"/>
                  </a:lnTo>
                  <a:lnTo>
                    <a:pt x="1" y="12661"/>
                  </a:lnTo>
                  <a:lnTo>
                    <a:pt x="130" y="13953"/>
                  </a:lnTo>
                  <a:lnTo>
                    <a:pt x="259" y="15116"/>
                  </a:lnTo>
                  <a:lnTo>
                    <a:pt x="647" y="16408"/>
                  </a:lnTo>
                  <a:lnTo>
                    <a:pt x="1034" y="17570"/>
                  </a:lnTo>
                  <a:lnTo>
                    <a:pt x="1551" y="18604"/>
                  </a:lnTo>
                  <a:lnTo>
                    <a:pt x="2197" y="19637"/>
                  </a:lnTo>
                  <a:lnTo>
                    <a:pt x="2972" y="20671"/>
                  </a:lnTo>
                  <a:lnTo>
                    <a:pt x="3747" y="21575"/>
                  </a:lnTo>
                  <a:lnTo>
                    <a:pt x="4651" y="22350"/>
                  </a:lnTo>
                  <a:lnTo>
                    <a:pt x="5685" y="23126"/>
                  </a:lnTo>
                  <a:lnTo>
                    <a:pt x="6719" y="23771"/>
                  </a:lnTo>
                  <a:lnTo>
                    <a:pt x="7752" y="24288"/>
                  </a:lnTo>
                  <a:lnTo>
                    <a:pt x="8915" y="24676"/>
                  </a:lnTo>
                  <a:lnTo>
                    <a:pt x="10207" y="24934"/>
                  </a:lnTo>
                  <a:lnTo>
                    <a:pt x="11369" y="25193"/>
                  </a:lnTo>
                  <a:lnTo>
                    <a:pt x="13953" y="25193"/>
                  </a:lnTo>
                  <a:lnTo>
                    <a:pt x="15245" y="24934"/>
                  </a:lnTo>
                  <a:lnTo>
                    <a:pt x="16408" y="24676"/>
                  </a:lnTo>
                  <a:lnTo>
                    <a:pt x="17571" y="24288"/>
                  </a:lnTo>
                  <a:lnTo>
                    <a:pt x="18733" y="23771"/>
                  </a:lnTo>
                  <a:lnTo>
                    <a:pt x="19767" y="23126"/>
                  </a:lnTo>
                  <a:lnTo>
                    <a:pt x="20801" y="22350"/>
                  </a:lnTo>
                  <a:lnTo>
                    <a:pt x="21576" y="21575"/>
                  </a:lnTo>
                  <a:lnTo>
                    <a:pt x="22480" y="20671"/>
                  </a:lnTo>
                  <a:lnTo>
                    <a:pt x="23126" y="19637"/>
                  </a:lnTo>
                  <a:lnTo>
                    <a:pt x="23772" y="18604"/>
                  </a:lnTo>
                  <a:lnTo>
                    <a:pt x="24289" y="17570"/>
                  </a:lnTo>
                  <a:lnTo>
                    <a:pt x="24805" y="16408"/>
                  </a:lnTo>
                  <a:lnTo>
                    <a:pt x="25064" y="15116"/>
                  </a:lnTo>
                  <a:lnTo>
                    <a:pt x="25322" y="13953"/>
                  </a:lnTo>
                  <a:lnTo>
                    <a:pt x="25322" y="12661"/>
                  </a:lnTo>
                  <a:lnTo>
                    <a:pt x="25322" y="11369"/>
                  </a:lnTo>
                  <a:lnTo>
                    <a:pt x="25064" y="10077"/>
                  </a:lnTo>
                  <a:lnTo>
                    <a:pt x="24805" y="8785"/>
                  </a:lnTo>
                  <a:lnTo>
                    <a:pt x="24289" y="7622"/>
                  </a:lnTo>
                  <a:lnTo>
                    <a:pt x="23772" y="6589"/>
                  </a:lnTo>
                  <a:lnTo>
                    <a:pt x="23126" y="5555"/>
                  </a:lnTo>
                  <a:lnTo>
                    <a:pt x="22480" y="4522"/>
                  </a:lnTo>
                  <a:lnTo>
                    <a:pt x="21576" y="3617"/>
                  </a:lnTo>
                  <a:lnTo>
                    <a:pt x="20801" y="2842"/>
                  </a:lnTo>
                  <a:lnTo>
                    <a:pt x="19767" y="2067"/>
                  </a:lnTo>
                  <a:lnTo>
                    <a:pt x="18733" y="1550"/>
                  </a:lnTo>
                  <a:lnTo>
                    <a:pt x="17571" y="904"/>
                  </a:lnTo>
                  <a:lnTo>
                    <a:pt x="16408" y="517"/>
                  </a:lnTo>
                  <a:lnTo>
                    <a:pt x="15245" y="258"/>
                  </a:lnTo>
                  <a:lnTo>
                    <a:pt x="13953" y="0"/>
                  </a:lnTo>
                  <a:close/>
                </a:path>
              </a:pathLst>
            </a:custGeom>
            <a:solidFill>
              <a:srgbClr val="FE0707"/>
            </a:solidFill>
            <a:ln>
              <a:noFill/>
            </a:ln>
          </p:spPr>
          <p:txBody>
            <a:bodyPr anchorCtr="0" anchor="ctr" bIns="3750" lIns="3750" spcFirstLastPara="1" rIns="3750" wrap="square" tIns="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3" name="Google Shape;1353;p100"/>
          <p:cNvGrpSpPr/>
          <p:nvPr/>
        </p:nvGrpSpPr>
        <p:grpSpPr>
          <a:xfrm>
            <a:off x="6175993" y="7370728"/>
            <a:ext cx="240492" cy="213741"/>
            <a:chOff x="862800" y="238125"/>
            <a:chExt cx="5894400" cy="5238750"/>
          </a:xfrm>
        </p:grpSpPr>
        <p:sp>
          <p:nvSpPr>
            <p:cNvPr id="1354" name="Google Shape;1354;p100"/>
            <p:cNvSpPr/>
            <p:nvPr/>
          </p:nvSpPr>
          <p:spPr>
            <a:xfrm>
              <a:off x="862800" y="238125"/>
              <a:ext cx="5894400" cy="5238750"/>
            </a:xfrm>
            <a:custGeom>
              <a:rect b="b" l="l" r="r" t="t"/>
              <a:pathLst>
                <a:path extrusionOk="0" h="209550" w="235776">
                  <a:moveTo>
                    <a:pt x="117307" y="0"/>
                  </a:moveTo>
                  <a:lnTo>
                    <a:pt x="115369" y="129"/>
                  </a:lnTo>
                  <a:lnTo>
                    <a:pt x="113431" y="517"/>
                  </a:lnTo>
                  <a:lnTo>
                    <a:pt x="111493" y="1034"/>
                  </a:lnTo>
                  <a:lnTo>
                    <a:pt x="109684" y="1809"/>
                  </a:lnTo>
                  <a:lnTo>
                    <a:pt x="107746" y="2713"/>
                  </a:lnTo>
                  <a:lnTo>
                    <a:pt x="106713" y="3359"/>
                  </a:lnTo>
                  <a:lnTo>
                    <a:pt x="105550" y="4134"/>
                  </a:lnTo>
                  <a:lnTo>
                    <a:pt x="104646" y="5039"/>
                  </a:lnTo>
                  <a:lnTo>
                    <a:pt x="103612" y="5943"/>
                  </a:lnTo>
                  <a:lnTo>
                    <a:pt x="102708" y="6847"/>
                  </a:lnTo>
                  <a:lnTo>
                    <a:pt x="101933" y="7881"/>
                  </a:lnTo>
                  <a:lnTo>
                    <a:pt x="101158" y="8914"/>
                  </a:lnTo>
                  <a:lnTo>
                    <a:pt x="100382" y="10077"/>
                  </a:lnTo>
                  <a:lnTo>
                    <a:pt x="2713" y="179448"/>
                  </a:lnTo>
                  <a:lnTo>
                    <a:pt x="1680" y="181257"/>
                  </a:lnTo>
                  <a:lnTo>
                    <a:pt x="1034" y="183066"/>
                  </a:lnTo>
                  <a:lnTo>
                    <a:pt x="388" y="185003"/>
                  </a:lnTo>
                  <a:lnTo>
                    <a:pt x="129" y="186941"/>
                  </a:lnTo>
                  <a:lnTo>
                    <a:pt x="0" y="188879"/>
                  </a:lnTo>
                  <a:lnTo>
                    <a:pt x="0" y="190817"/>
                  </a:lnTo>
                  <a:lnTo>
                    <a:pt x="258" y="192755"/>
                  </a:lnTo>
                  <a:lnTo>
                    <a:pt x="646" y="194693"/>
                  </a:lnTo>
                  <a:lnTo>
                    <a:pt x="1292" y="196502"/>
                  </a:lnTo>
                  <a:lnTo>
                    <a:pt x="1938" y="198310"/>
                  </a:lnTo>
                  <a:lnTo>
                    <a:pt x="2971" y="199990"/>
                  </a:lnTo>
                  <a:lnTo>
                    <a:pt x="4005" y="201540"/>
                  </a:lnTo>
                  <a:lnTo>
                    <a:pt x="5297" y="203090"/>
                  </a:lnTo>
                  <a:lnTo>
                    <a:pt x="6718" y="204512"/>
                  </a:lnTo>
                  <a:lnTo>
                    <a:pt x="8268" y="205803"/>
                  </a:lnTo>
                  <a:lnTo>
                    <a:pt x="10077" y="206837"/>
                  </a:lnTo>
                  <a:lnTo>
                    <a:pt x="11240" y="207483"/>
                  </a:lnTo>
                  <a:lnTo>
                    <a:pt x="12402" y="208000"/>
                  </a:lnTo>
                  <a:lnTo>
                    <a:pt x="13565" y="208516"/>
                  </a:lnTo>
                  <a:lnTo>
                    <a:pt x="14857" y="208904"/>
                  </a:lnTo>
                  <a:lnTo>
                    <a:pt x="16149" y="209162"/>
                  </a:lnTo>
                  <a:lnTo>
                    <a:pt x="17441" y="209421"/>
                  </a:lnTo>
                  <a:lnTo>
                    <a:pt x="18733" y="209550"/>
                  </a:lnTo>
                  <a:lnTo>
                    <a:pt x="215622" y="209550"/>
                  </a:lnTo>
                  <a:lnTo>
                    <a:pt x="217689" y="209421"/>
                  </a:lnTo>
                  <a:lnTo>
                    <a:pt x="219627" y="209162"/>
                  </a:lnTo>
                  <a:lnTo>
                    <a:pt x="221565" y="208646"/>
                  </a:lnTo>
                  <a:lnTo>
                    <a:pt x="223503" y="208000"/>
                  </a:lnTo>
                  <a:lnTo>
                    <a:pt x="225182" y="207095"/>
                  </a:lnTo>
                  <a:lnTo>
                    <a:pt x="226862" y="206191"/>
                  </a:lnTo>
                  <a:lnTo>
                    <a:pt x="228412" y="205028"/>
                  </a:lnTo>
                  <a:lnTo>
                    <a:pt x="229833" y="203736"/>
                  </a:lnTo>
                  <a:lnTo>
                    <a:pt x="231125" y="202315"/>
                  </a:lnTo>
                  <a:lnTo>
                    <a:pt x="232288" y="200765"/>
                  </a:lnTo>
                  <a:lnTo>
                    <a:pt x="233321" y="199085"/>
                  </a:lnTo>
                  <a:lnTo>
                    <a:pt x="234226" y="197277"/>
                  </a:lnTo>
                  <a:lnTo>
                    <a:pt x="234872" y="195468"/>
                  </a:lnTo>
                  <a:lnTo>
                    <a:pt x="235388" y="193530"/>
                  </a:lnTo>
                  <a:lnTo>
                    <a:pt x="235647" y="191463"/>
                  </a:lnTo>
                  <a:lnTo>
                    <a:pt x="235776" y="189525"/>
                  </a:lnTo>
                  <a:lnTo>
                    <a:pt x="235647" y="188104"/>
                  </a:lnTo>
                  <a:lnTo>
                    <a:pt x="235518" y="186812"/>
                  </a:lnTo>
                  <a:lnTo>
                    <a:pt x="235388" y="185520"/>
                  </a:lnTo>
                  <a:lnTo>
                    <a:pt x="235001" y="184228"/>
                  </a:lnTo>
                  <a:lnTo>
                    <a:pt x="234742" y="183066"/>
                  </a:lnTo>
                  <a:lnTo>
                    <a:pt x="234226" y="181774"/>
                  </a:lnTo>
                  <a:lnTo>
                    <a:pt x="233709" y="180611"/>
                  </a:lnTo>
                  <a:lnTo>
                    <a:pt x="233063" y="179448"/>
                  </a:lnTo>
                  <a:lnTo>
                    <a:pt x="135264" y="10077"/>
                  </a:lnTo>
                  <a:lnTo>
                    <a:pt x="134102" y="8268"/>
                  </a:lnTo>
                  <a:lnTo>
                    <a:pt x="132939" y="6718"/>
                  </a:lnTo>
                  <a:lnTo>
                    <a:pt x="131518" y="5297"/>
                  </a:lnTo>
                  <a:lnTo>
                    <a:pt x="129967" y="4005"/>
                  </a:lnTo>
                  <a:lnTo>
                    <a:pt x="128417" y="2971"/>
                  </a:lnTo>
                  <a:lnTo>
                    <a:pt x="126738" y="2067"/>
                  </a:lnTo>
                  <a:lnTo>
                    <a:pt x="124929" y="1292"/>
                  </a:lnTo>
                  <a:lnTo>
                    <a:pt x="123120" y="646"/>
                  </a:lnTo>
                  <a:lnTo>
                    <a:pt x="121182" y="258"/>
                  </a:lnTo>
                  <a:lnTo>
                    <a:pt x="119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3750" lIns="3750" spcFirstLastPara="1" rIns="3750" wrap="square" tIns="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100"/>
            <p:cNvSpPr/>
            <p:nvPr/>
          </p:nvSpPr>
          <p:spPr>
            <a:xfrm>
              <a:off x="3491850" y="1794875"/>
              <a:ext cx="633075" cy="1928225"/>
            </a:xfrm>
            <a:custGeom>
              <a:rect b="b" l="l" r="r" t="t"/>
              <a:pathLst>
                <a:path extrusionOk="0" h="77129" w="25323">
                  <a:moveTo>
                    <a:pt x="8140" y="1"/>
                  </a:moveTo>
                  <a:lnTo>
                    <a:pt x="7235" y="259"/>
                  </a:lnTo>
                  <a:lnTo>
                    <a:pt x="6331" y="388"/>
                  </a:lnTo>
                  <a:lnTo>
                    <a:pt x="5556" y="776"/>
                  </a:lnTo>
                  <a:lnTo>
                    <a:pt x="4781" y="1034"/>
                  </a:lnTo>
                  <a:lnTo>
                    <a:pt x="4006" y="1551"/>
                  </a:lnTo>
                  <a:lnTo>
                    <a:pt x="3360" y="2068"/>
                  </a:lnTo>
                  <a:lnTo>
                    <a:pt x="2714" y="2585"/>
                  </a:lnTo>
                  <a:lnTo>
                    <a:pt x="2068" y="3231"/>
                  </a:lnTo>
                  <a:lnTo>
                    <a:pt x="1551" y="4006"/>
                  </a:lnTo>
                  <a:lnTo>
                    <a:pt x="1163" y="4652"/>
                  </a:lnTo>
                  <a:lnTo>
                    <a:pt x="776" y="5427"/>
                  </a:lnTo>
                  <a:lnTo>
                    <a:pt x="517" y="6331"/>
                  </a:lnTo>
                  <a:lnTo>
                    <a:pt x="259" y="7106"/>
                  </a:lnTo>
                  <a:lnTo>
                    <a:pt x="130" y="8011"/>
                  </a:lnTo>
                  <a:lnTo>
                    <a:pt x="1" y="8915"/>
                  </a:lnTo>
                  <a:lnTo>
                    <a:pt x="1" y="68085"/>
                  </a:lnTo>
                  <a:lnTo>
                    <a:pt x="130" y="69119"/>
                  </a:lnTo>
                  <a:lnTo>
                    <a:pt x="259" y="69894"/>
                  </a:lnTo>
                  <a:lnTo>
                    <a:pt x="517" y="70798"/>
                  </a:lnTo>
                  <a:lnTo>
                    <a:pt x="776" y="71573"/>
                  </a:lnTo>
                  <a:lnTo>
                    <a:pt x="1163" y="72478"/>
                  </a:lnTo>
                  <a:lnTo>
                    <a:pt x="1551" y="73124"/>
                  </a:lnTo>
                  <a:lnTo>
                    <a:pt x="2068" y="73899"/>
                  </a:lnTo>
                  <a:lnTo>
                    <a:pt x="2714" y="74545"/>
                  </a:lnTo>
                  <a:lnTo>
                    <a:pt x="3360" y="75061"/>
                  </a:lnTo>
                  <a:lnTo>
                    <a:pt x="4006" y="75578"/>
                  </a:lnTo>
                  <a:lnTo>
                    <a:pt x="4781" y="75966"/>
                  </a:lnTo>
                  <a:lnTo>
                    <a:pt x="5556" y="76353"/>
                  </a:lnTo>
                  <a:lnTo>
                    <a:pt x="6331" y="76741"/>
                  </a:lnTo>
                  <a:lnTo>
                    <a:pt x="7235" y="76870"/>
                  </a:lnTo>
                  <a:lnTo>
                    <a:pt x="8140" y="76999"/>
                  </a:lnTo>
                  <a:lnTo>
                    <a:pt x="9044" y="77129"/>
                  </a:lnTo>
                  <a:lnTo>
                    <a:pt x="16408" y="77129"/>
                  </a:lnTo>
                  <a:lnTo>
                    <a:pt x="17312" y="76999"/>
                  </a:lnTo>
                  <a:lnTo>
                    <a:pt x="18217" y="76870"/>
                  </a:lnTo>
                  <a:lnTo>
                    <a:pt x="18992" y="76741"/>
                  </a:lnTo>
                  <a:lnTo>
                    <a:pt x="19896" y="76353"/>
                  </a:lnTo>
                  <a:lnTo>
                    <a:pt x="20671" y="75966"/>
                  </a:lnTo>
                  <a:lnTo>
                    <a:pt x="21446" y="75578"/>
                  </a:lnTo>
                  <a:lnTo>
                    <a:pt x="22092" y="75061"/>
                  </a:lnTo>
                  <a:lnTo>
                    <a:pt x="22738" y="74545"/>
                  </a:lnTo>
                  <a:lnTo>
                    <a:pt x="23255" y="73899"/>
                  </a:lnTo>
                  <a:lnTo>
                    <a:pt x="23772" y="73124"/>
                  </a:lnTo>
                  <a:lnTo>
                    <a:pt x="24289" y="72478"/>
                  </a:lnTo>
                  <a:lnTo>
                    <a:pt x="24676" y="71573"/>
                  </a:lnTo>
                  <a:lnTo>
                    <a:pt x="24935" y="70798"/>
                  </a:lnTo>
                  <a:lnTo>
                    <a:pt x="25193" y="69894"/>
                  </a:lnTo>
                  <a:lnTo>
                    <a:pt x="25322" y="69119"/>
                  </a:lnTo>
                  <a:lnTo>
                    <a:pt x="25322" y="68085"/>
                  </a:lnTo>
                  <a:lnTo>
                    <a:pt x="25322" y="8915"/>
                  </a:lnTo>
                  <a:lnTo>
                    <a:pt x="25322" y="8011"/>
                  </a:lnTo>
                  <a:lnTo>
                    <a:pt x="25193" y="7106"/>
                  </a:lnTo>
                  <a:lnTo>
                    <a:pt x="24935" y="6331"/>
                  </a:lnTo>
                  <a:lnTo>
                    <a:pt x="24676" y="5427"/>
                  </a:lnTo>
                  <a:lnTo>
                    <a:pt x="24289" y="4652"/>
                  </a:lnTo>
                  <a:lnTo>
                    <a:pt x="23772" y="4006"/>
                  </a:lnTo>
                  <a:lnTo>
                    <a:pt x="23255" y="3231"/>
                  </a:lnTo>
                  <a:lnTo>
                    <a:pt x="22738" y="2585"/>
                  </a:lnTo>
                  <a:lnTo>
                    <a:pt x="22092" y="2068"/>
                  </a:lnTo>
                  <a:lnTo>
                    <a:pt x="21446" y="1551"/>
                  </a:lnTo>
                  <a:lnTo>
                    <a:pt x="20671" y="1034"/>
                  </a:lnTo>
                  <a:lnTo>
                    <a:pt x="19896" y="776"/>
                  </a:lnTo>
                  <a:lnTo>
                    <a:pt x="18992" y="388"/>
                  </a:lnTo>
                  <a:lnTo>
                    <a:pt x="18217" y="259"/>
                  </a:lnTo>
                  <a:lnTo>
                    <a:pt x="17312" y="1"/>
                  </a:lnTo>
                  <a:close/>
                </a:path>
              </a:pathLst>
            </a:custGeom>
            <a:solidFill>
              <a:srgbClr val="FE0707"/>
            </a:solidFill>
            <a:ln>
              <a:noFill/>
            </a:ln>
          </p:spPr>
          <p:txBody>
            <a:bodyPr anchorCtr="0" anchor="ctr" bIns="3750" lIns="3750" spcFirstLastPara="1" rIns="3750" wrap="square" tIns="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100"/>
            <p:cNvSpPr/>
            <p:nvPr/>
          </p:nvSpPr>
          <p:spPr>
            <a:xfrm>
              <a:off x="3491850" y="4168800"/>
              <a:ext cx="633075" cy="629825"/>
            </a:xfrm>
            <a:custGeom>
              <a:rect b="b" l="l" r="r" t="t"/>
              <a:pathLst>
                <a:path extrusionOk="0" h="25193" w="25323">
                  <a:moveTo>
                    <a:pt x="11369" y="0"/>
                  </a:moveTo>
                  <a:lnTo>
                    <a:pt x="10207" y="258"/>
                  </a:lnTo>
                  <a:lnTo>
                    <a:pt x="8915" y="517"/>
                  </a:lnTo>
                  <a:lnTo>
                    <a:pt x="7752" y="904"/>
                  </a:lnTo>
                  <a:lnTo>
                    <a:pt x="6719" y="1550"/>
                  </a:lnTo>
                  <a:lnTo>
                    <a:pt x="5685" y="2067"/>
                  </a:lnTo>
                  <a:lnTo>
                    <a:pt x="4651" y="2842"/>
                  </a:lnTo>
                  <a:lnTo>
                    <a:pt x="3747" y="3617"/>
                  </a:lnTo>
                  <a:lnTo>
                    <a:pt x="2972" y="4522"/>
                  </a:lnTo>
                  <a:lnTo>
                    <a:pt x="2197" y="5555"/>
                  </a:lnTo>
                  <a:lnTo>
                    <a:pt x="1551" y="6589"/>
                  </a:lnTo>
                  <a:lnTo>
                    <a:pt x="1034" y="7622"/>
                  </a:lnTo>
                  <a:lnTo>
                    <a:pt x="647" y="8785"/>
                  </a:lnTo>
                  <a:lnTo>
                    <a:pt x="259" y="10077"/>
                  </a:lnTo>
                  <a:lnTo>
                    <a:pt x="130" y="11369"/>
                  </a:lnTo>
                  <a:lnTo>
                    <a:pt x="1" y="12661"/>
                  </a:lnTo>
                  <a:lnTo>
                    <a:pt x="130" y="13953"/>
                  </a:lnTo>
                  <a:lnTo>
                    <a:pt x="259" y="15116"/>
                  </a:lnTo>
                  <a:lnTo>
                    <a:pt x="647" y="16408"/>
                  </a:lnTo>
                  <a:lnTo>
                    <a:pt x="1034" y="17570"/>
                  </a:lnTo>
                  <a:lnTo>
                    <a:pt x="1551" y="18604"/>
                  </a:lnTo>
                  <a:lnTo>
                    <a:pt x="2197" y="19637"/>
                  </a:lnTo>
                  <a:lnTo>
                    <a:pt x="2972" y="20671"/>
                  </a:lnTo>
                  <a:lnTo>
                    <a:pt x="3747" y="21575"/>
                  </a:lnTo>
                  <a:lnTo>
                    <a:pt x="4651" y="22350"/>
                  </a:lnTo>
                  <a:lnTo>
                    <a:pt x="5685" y="23126"/>
                  </a:lnTo>
                  <a:lnTo>
                    <a:pt x="6719" y="23771"/>
                  </a:lnTo>
                  <a:lnTo>
                    <a:pt x="7752" y="24288"/>
                  </a:lnTo>
                  <a:lnTo>
                    <a:pt x="8915" y="24676"/>
                  </a:lnTo>
                  <a:lnTo>
                    <a:pt x="10207" y="24934"/>
                  </a:lnTo>
                  <a:lnTo>
                    <a:pt x="11369" y="25193"/>
                  </a:lnTo>
                  <a:lnTo>
                    <a:pt x="13953" y="25193"/>
                  </a:lnTo>
                  <a:lnTo>
                    <a:pt x="15245" y="24934"/>
                  </a:lnTo>
                  <a:lnTo>
                    <a:pt x="16408" y="24676"/>
                  </a:lnTo>
                  <a:lnTo>
                    <a:pt x="17571" y="24288"/>
                  </a:lnTo>
                  <a:lnTo>
                    <a:pt x="18733" y="23771"/>
                  </a:lnTo>
                  <a:lnTo>
                    <a:pt x="19767" y="23126"/>
                  </a:lnTo>
                  <a:lnTo>
                    <a:pt x="20801" y="22350"/>
                  </a:lnTo>
                  <a:lnTo>
                    <a:pt x="21576" y="21575"/>
                  </a:lnTo>
                  <a:lnTo>
                    <a:pt x="22480" y="20671"/>
                  </a:lnTo>
                  <a:lnTo>
                    <a:pt x="23126" y="19637"/>
                  </a:lnTo>
                  <a:lnTo>
                    <a:pt x="23772" y="18604"/>
                  </a:lnTo>
                  <a:lnTo>
                    <a:pt x="24289" y="17570"/>
                  </a:lnTo>
                  <a:lnTo>
                    <a:pt x="24805" y="16408"/>
                  </a:lnTo>
                  <a:lnTo>
                    <a:pt x="25064" y="15116"/>
                  </a:lnTo>
                  <a:lnTo>
                    <a:pt x="25322" y="13953"/>
                  </a:lnTo>
                  <a:lnTo>
                    <a:pt x="25322" y="12661"/>
                  </a:lnTo>
                  <a:lnTo>
                    <a:pt x="25322" y="11369"/>
                  </a:lnTo>
                  <a:lnTo>
                    <a:pt x="25064" y="10077"/>
                  </a:lnTo>
                  <a:lnTo>
                    <a:pt x="24805" y="8785"/>
                  </a:lnTo>
                  <a:lnTo>
                    <a:pt x="24289" y="7622"/>
                  </a:lnTo>
                  <a:lnTo>
                    <a:pt x="23772" y="6589"/>
                  </a:lnTo>
                  <a:lnTo>
                    <a:pt x="23126" y="5555"/>
                  </a:lnTo>
                  <a:lnTo>
                    <a:pt x="22480" y="4522"/>
                  </a:lnTo>
                  <a:lnTo>
                    <a:pt x="21576" y="3617"/>
                  </a:lnTo>
                  <a:lnTo>
                    <a:pt x="20801" y="2842"/>
                  </a:lnTo>
                  <a:lnTo>
                    <a:pt x="19767" y="2067"/>
                  </a:lnTo>
                  <a:lnTo>
                    <a:pt x="18733" y="1550"/>
                  </a:lnTo>
                  <a:lnTo>
                    <a:pt x="17571" y="904"/>
                  </a:lnTo>
                  <a:lnTo>
                    <a:pt x="16408" y="517"/>
                  </a:lnTo>
                  <a:lnTo>
                    <a:pt x="15245" y="258"/>
                  </a:lnTo>
                  <a:lnTo>
                    <a:pt x="13953" y="0"/>
                  </a:lnTo>
                  <a:close/>
                </a:path>
              </a:pathLst>
            </a:custGeom>
            <a:solidFill>
              <a:srgbClr val="FE0707"/>
            </a:solidFill>
            <a:ln>
              <a:noFill/>
            </a:ln>
          </p:spPr>
          <p:txBody>
            <a:bodyPr anchorCtr="0" anchor="ctr" bIns="3750" lIns="3750" spcFirstLastPara="1" rIns="3750" wrap="square" tIns="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7" name="Google Shape;1357;p100"/>
          <p:cNvGrpSpPr/>
          <p:nvPr/>
        </p:nvGrpSpPr>
        <p:grpSpPr>
          <a:xfrm>
            <a:off x="10016493" y="7361619"/>
            <a:ext cx="240492" cy="213741"/>
            <a:chOff x="862800" y="238125"/>
            <a:chExt cx="5894400" cy="5238750"/>
          </a:xfrm>
        </p:grpSpPr>
        <p:sp>
          <p:nvSpPr>
            <p:cNvPr id="1358" name="Google Shape;1358;p100"/>
            <p:cNvSpPr/>
            <p:nvPr/>
          </p:nvSpPr>
          <p:spPr>
            <a:xfrm>
              <a:off x="862800" y="238125"/>
              <a:ext cx="5894400" cy="5238750"/>
            </a:xfrm>
            <a:custGeom>
              <a:rect b="b" l="l" r="r" t="t"/>
              <a:pathLst>
                <a:path extrusionOk="0" h="209550" w="235776">
                  <a:moveTo>
                    <a:pt x="117307" y="0"/>
                  </a:moveTo>
                  <a:lnTo>
                    <a:pt x="115369" y="129"/>
                  </a:lnTo>
                  <a:lnTo>
                    <a:pt x="113431" y="517"/>
                  </a:lnTo>
                  <a:lnTo>
                    <a:pt x="111493" y="1034"/>
                  </a:lnTo>
                  <a:lnTo>
                    <a:pt x="109684" y="1809"/>
                  </a:lnTo>
                  <a:lnTo>
                    <a:pt x="107746" y="2713"/>
                  </a:lnTo>
                  <a:lnTo>
                    <a:pt x="106713" y="3359"/>
                  </a:lnTo>
                  <a:lnTo>
                    <a:pt x="105550" y="4134"/>
                  </a:lnTo>
                  <a:lnTo>
                    <a:pt x="104646" y="5039"/>
                  </a:lnTo>
                  <a:lnTo>
                    <a:pt x="103612" y="5943"/>
                  </a:lnTo>
                  <a:lnTo>
                    <a:pt x="102708" y="6847"/>
                  </a:lnTo>
                  <a:lnTo>
                    <a:pt x="101933" y="7881"/>
                  </a:lnTo>
                  <a:lnTo>
                    <a:pt x="101158" y="8914"/>
                  </a:lnTo>
                  <a:lnTo>
                    <a:pt x="100382" y="10077"/>
                  </a:lnTo>
                  <a:lnTo>
                    <a:pt x="2713" y="179448"/>
                  </a:lnTo>
                  <a:lnTo>
                    <a:pt x="1680" y="181257"/>
                  </a:lnTo>
                  <a:lnTo>
                    <a:pt x="1034" y="183066"/>
                  </a:lnTo>
                  <a:lnTo>
                    <a:pt x="388" y="185003"/>
                  </a:lnTo>
                  <a:lnTo>
                    <a:pt x="129" y="186941"/>
                  </a:lnTo>
                  <a:lnTo>
                    <a:pt x="0" y="188879"/>
                  </a:lnTo>
                  <a:lnTo>
                    <a:pt x="0" y="190817"/>
                  </a:lnTo>
                  <a:lnTo>
                    <a:pt x="258" y="192755"/>
                  </a:lnTo>
                  <a:lnTo>
                    <a:pt x="646" y="194693"/>
                  </a:lnTo>
                  <a:lnTo>
                    <a:pt x="1292" y="196502"/>
                  </a:lnTo>
                  <a:lnTo>
                    <a:pt x="1938" y="198310"/>
                  </a:lnTo>
                  <a:lnTo>
                    <a:pt x="2971" y="199990"/>
                  </a:lnTo>
                  <a:lnTo>
                    <a:pt x="4005" y="201540"/>
                  </a:lnTo>
                  <a:lnTo>
                    <a:pt x="5297" y="203090"/>
                  </a:lnTo>
                  <a:lnTo>
                    <a:pt x="6718" y="204512"/>
                  </a:lnTo>
                  <a:lnTo>
                    <a:pt x="8268" y="205803"/>
                  </a:lnTo>
                  <a:lnTo>
                    <a:pt x="10077" y="206837"/>
                  </a:lnTo>
                  <a:lnTo>
                    <a:pt x="11240" y="207483"/>
                  </a:lnTo>
                  <a:lnTo>
                    <a:pt x="12402" y="208000"/>
                  </a:lnTo>
                  <a:lnTo>
                    <a:pt x="13565" y="208516"/>
                  </a:lnTo>
                  <a:lnTo>
                    <a:pt x="14857" y="208904"/>
                  </a:lnTo>
                  <a:lnTo>
                    <a:pt x="16149" y="209162"/>
                  </a:lnTo>
                  <a:lnTo>
                    <a:pt x="17441" y="209421"/>
                  </a:lnTo>
                  <a:lnTo>
                    <a:pt x="18733" y="209550"/>
                  </a:lnTo>
                  <a:lnTo>
                    <a:pt x="215622" y="209550"/>
                  </a:lnTo>
                  <a:lnTo>
                    <a:pt x="217689" y="209421"/>
                  </a:lnTo>
                  <a:lnTo>
                    <a:pt x="219627" y="209162"/>
                  </a:lnTo>
                  <a:lnTo>
                    <a:pt x="221565" y="208646"/>
                  </a:lnTo>
                  <a:lnTo>
                    <a:pt x="223503" y="208000"/>
                  </a:lnTo>
                  <a:lnTo>
                    <a:pt x="225182" y="207095"/>
                  </a:lnTo>
                  <a:lnTo>
                    <a:pt x="226862" y="206191"/>
                  </a:lnTo>
                  <a:lnTo>
                    <a:pt x="228412" y="205028"/>
                  </a:lnTo>
                  <a:lnTo>
                    <a:pt x="229833" y="203736"/>
                  </a:lnTo>
                  <a:lnTo>
                    <a:pt x="231125" y="202315"/>
                  </a:lnTo>
                  <a:lnTo>
                    <a:pt x="232288" y="200765"/>
                  </a:lnTo>
                  <a:lnTo>
                    <a:pt x="233321" y="199085"/>
                  </a:lnTo>
                  <a:lnTo>
                    <a:pt x="234226" y="197277"/>
                  </a:lnTo>
                  <a:lnTo>
                    <a:pt x="234872" y="195468"/>
                  </a:lnTo>
                  <a:lnTo>
                    <a:pt x="235388" y="193530"/>
                  </a:lnTo>
                  <a:lnTo>
                    <a:pt x="235647" y="191463"/>
                  </a:lnTo>
                  <a:lnTo>
                    <a:pt x="235776" y="189525"/>
                  </a:lnTo>
                  <a:lnTo>
                    <a:pt x="235647" y="188104"/>
                  </a:lnTo>
                  <a:lnTo>
                    <a:pt x="235518" y="186812"/>
                  </a:lnTo>
                  <a:lnTo>
                    <a:pt x="235388" y="185520"/>
                  </a:lnTo>
                  <a:lnTo>
                    <a:pt x="235001" y="184228"/>
                  </a:lnTo>
                  <a:lnTo>
                    <a:pt x="234742" y="183066"/>
                  </a:lnTo>
                  <a:lnTo>
                    <a:pt x="234226" y="181774"/>
                  </a:lnTo>
                  <a:lnTo>
                    <a:pt x="233709" y="180611"/>
                  </a:lnTo>
                  <a:lnTo>
                    <a:pt x="233063" y="179448"/>
                  </a:lnTo>
                  <a:lnTo>
                    <a:pt x="135264" y="10077"/>
                  </a:lnTo>
                  <a:lnTo>
                    <a:pt x="134102" y="8268"/>
                  </a:lnTo>
                  <a:lnTo>
                    <a:pt x="132939" y="6718"/>
                  </a:lnTo>
                  <a:lnTo>
                    <a:pt x="131518" y="5297"/>
                  </a:lnTo>
                  <a:lnTo>
                    <a:pt x="129967" y="4005"/>
                  </a:lnTo>
                  <a:lnTo>
                    <a:pt x="128417" y="2971"/>
                  </a:lnTo>
                  <a:lnTo>
                    <a:pt x="126738" y="2067"/>
                  </a:lnTo>
                  <a:lnTo>
                    <a:pt x="124929" y="1292"/>
                  </a:lnTo>
                  <a:lnTo>
                    <a:pt x="123120" y="646"/>
                  </a:lnTo>
                  <a:lnTo>
                    <a:pt x="121182" y="258"/>
                  </a:lnTo>
                  <a:lnTo>
                    <a:pt x="119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3750" lIns="3750" spcFirstLastPara="1" rIns="3750" wrap="square" tIns="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100"/>
            <p:cNvSpPr/>
            <p:nvPr/>
          </p:nvSpPr>
          <p:spPr>
            <a:xfrm>
              <a:off x="3491850" y="1794875"/>
              <a:ext cx="633075" cy="1928225"/>
            </a:xfrm>
            <a:custGeom>
              <a:rect b="b" l="l" r="r" t="t"/>
              <a:pathLst>
                <a:path extrusionOk="0" h="77129" w="25323">
                  <a:moveTo>
                    <a:pt x="8140" y="1"/>
                  </a:moveTo>
                  <a:lnTo>
                    <a:pt x="7235" y="259"/>
                  </a:lnTo>
                  <a:lnTo>
                    <a:pt x="6331" y="388"/>
                  </a:lnTo>
                  <a:lnTo>
                    <a:pt x="5556" y="776"/>
                  </a:lnTo>
                  <a:lnTo>
                    <a:pt x="4781" y="1034"/>
                  </a:lnTo>
                  <a:lnTo>
                    <a:pt x="4006" y="1551"/>
                  </a:lnTo>
                  <a:lnTo>
                    <a:pt x="3360" y="2068"/>
                  </a:lnTo>
                  <a:lnTo>
                    <a:pt x="2714" y="2585"/>
                  </a:lnTo>
                  <a:lnTo>
                    <a:pt x="2068" y="3231"/>
                  </a:lnTo>
                  <a:lnTo>
                    <a:pt x="1551" y="4006"/>
                  </a:lnTo>
                  <a:lnTo>
                    <a:pt x="1163" y="4652"/>
                  </a:lnTo>
                  <a:lnTo>
                    <a:pt x="776" y="5427"/>
                  </a:lnTo>
                  <a:lnTo>
                    <a:pt x="517" y="6331"/>
                  </a:lnTo>
                  <a:lnTo>
                    <a:pt x="259" y="7106"/>
                  </a:lnTo>
                  <a:lnTo>
                    <a:pt x="130" y="8011"/>
                  </a:lnTo>
                  <a:lnTo>
                    <a:pt x="1" y="8915"/>
                  </a:lnTo>
                  <a:lnTo>
                    <a:pt x="1" y="68085"/>
                  </a:lnTo>
                  <a:lnTo>
                    <a:pt x="130" y="69119"/>
                  </a:lnTo>
                  <a:lnTo>
                    <a:pt x="259" y="69894"/>
                  </a:lnTo>
                  <a:lnTo>
                    <a:pt x="517" y="70798"/>
                  </a:lnTo>
                  <a:lnTo>
                    <a:pt x="776" y="71573"/>
                  </a:lnTo>
                  <a:lnTo>
                    <a:pt x="1163" y="72478"/>
                  </a:lnTo>
                  <a:lnTo>
                    <a:pt x="1551" y="73124"/>
                  </a:lnTo>
                  <a:lnTo>
                    <a:pt x="2068" y="73899"/>
                  </a:lnTo>
                  <a:lnTo>
                    <a:pt x="2714" y="74545"/>
                  </a:lnTo>
                  <a:lnTo>
                    <a:pt x="3360" y="75061"/>
                  </a:lnTo>
                  <a:lnTo>
                    <a:pt x="4006" y="75578"/>
                  </a:lnTo>
                  <a:lnTo>
                    <a:pt x="4781" y="75966"/>
                  </a:lnTo>
                  <a:lnTo>
                    <a:pt x="5556" y="76353"/>
                  </a:lnTo>
                  <a:lnTo>
                    <a:pt x="6331" y="76741"/>
                  </a:lnTo>
                  <a:lnTo>
                    <a:pt x="7235" y="76870"/>
                  </a:lnTo>
                  <a:lnTo>
                    <a:pt x="8140" y="76999"/>
                  </a:lnTo>
                  <a:lnTo>
                    <a:pt x="9044" y="77129"/>
                  </a:lnTo>
                  <a:lnTo>
                    <a:pt x="16408" y="77129"/>
                  </a:lnTo>
                  <a:lnTo>
                    <a:pt x="17312" y="76999"/>
                  </a:lnTo>
                  <a:lnTo>
                    <a:pt x="18217" y="76870"/>
                  </a:lnTo>
                  <a:lnTo>
                    <a:pt x="18992" y="76741"/>
                  </a:lnTo>
                  <a:lnTo>
                    <a:pt x="19896" y="76353"/>
                  </a:lnTo>
                  <a:lnTo>
                    <a:pt x="20671" y="75966"/>
                  </a:lnTo>
                  <a:lnTo>
                    <a:pt x="21446" y="75578"/>
                  </a:lnTo>
                  <a:lnTo>
                    <a:pt x="22092" y="75061"/>
                  </a:lnTo>
                  <a:lnTo>
                    <a:pt x="22738" y="74545"/>
                  </a:lnTo>
                  <a:lnTo>
                    <a:pt x="23255" y="73899"/>
                  </a:lnTo>
                  <a:lnTo>
                    <a:pt x="23772" y="73124"/>
                  </a:lnTo>
                  <a:lnTo>
                    <a:pt x="24289" y="72478"/>
                  </a:lnTo>
                  <a:lnTo>
                    <a:pt x="24676" y="71573"/>
                  </a:lnTo>
                  <a:lnTo>
                    <a:pt x="24935" y="70798"/>
                  </a:lnTo>
                  <a:lnTo>
                    <a:pt x="25193" y="69894"/>
                  </a:lnTo>
                  <a:lnTo>
                    <a:pt x="25322" y="69119"/>
                  </a:lnTo>
                  <a:lnTo>
                    <a:pt x="25322" y="68085"/>
                  </a:lnTo>
                  <a:lnTo>
                    <a:pt x="25322" y="8915"/>
                  </a:lnTo>
                  <a:lnTo>
                    <a:pt x="25322" y="8011"/>
                  </a:lnTo>
                  <a:lnTo>
                    <a:pt x="25193" y="7106"/>
                  </a:lnTo>
                  <a:lnTo>
                    <a:pt x="24935" y="6331"/>
                  </a:lnTo>
                  <a:lnTo>
                    <a:pt x="24676" y="5427"/>
                  </a:lnTo>
                  <a:lnTo>
                    <a:pt x="24289" y="4652"/>
                  </a:lnTo>
                  <a:lnTo>
                    <a:pt x="23772" y="4006"/>
                  </a:lnTo>
                  <a:lnTo>
                    <a:pt x="23255" y="3231"/>
                  </a:lnTo>
                  <a:lnTo>
                    <a:pt x="22738" y="2585"/>
                  </a:lnTo>
                  <a:lnTo>
                    <a:pt x="22092" y="2068"/>
                  </a:lnTo>
                  <a:lnTo>
                    <a:pt x="21446" y="1551"/>
                  </a:lnTo>
                  <a:lnTo>
                    <a:pt x="20671" y="1034"/>
                  </a:lnTo>
                  <a:lnTo>
                    <a:pt x="19896" y="776"/>
                  </a:lnTo>
                  <a:lnTo>
                    <a:pt x="18992" y="388"/>
                  </a:lnTo>
                  <a:lnTo>
                    <a:pt x="18217" y="259"/>
                  </a:lnTo>
                  <a:lnTo>
                    <a:pt x="17312" y="1"/>
                  </a:lnTo>
                  <a:close/>
                </a:path>
              </a:pathLst>
            </a:custGeom>
            <a:solidFill>
              <a:srgbClr val="FE0707"/>
            </a:solidFill>
            <a:ln>
              <a:noFill/>
            </a:ln>
          </p:spPr>
          <p:txBody>
            <a:bodyPr anchorCtr="0" anchor="ctr" bIns="3750" lIns="3750" spcFirstLastPara="1" rIns="3750" wrap="square" tIns="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100"/>
            <p:cNvSpPr/>
            <p:nvPr/>
          </p:nvSpPr>
          <p:spPr>
            <a:xfrm>
              <a:off x="3491850" y="4168800"/>
              <a:ext cx="633075" cy="629825"/>
            </a:xfrm>
            <a:custGeom>
              <a:rect b="b" l="l" r="r" t="t"/>
              <a:pathLst>
                <a:path extrusionOk="0" h="25193" w="25323">
                  <a:moveTo>
                    <a:pt x="11369" y="0"/>
                  </a:moveTo>
                  <a:lnTo>
                    <a:pt x="10207" y="258"/>
                  </a:lnTo>
                  <a:lnTo>
                    <a:pt x="8915" y="517"/>
                  </a:lnTo>
                  <a:lnTo>
                    <a:pt x="7752" y="904"/>
                  </a:lnTo>
                  <a:lnTo>
                    <a:pt x="6719" y="1550"/>
                  </a:lnTo>
                  <a:lnTo>
                    <a:pt x="5685" y="2067"/>
                  </a:lnTo>
                  <a:lnTo>
                    <a:pt x="4651" y="2842"/>
                  </a:lnTo>
                  <a:lnTo>
                    <a:pt x="3747" y="3617"/>
                  </a:lnTo>
                  <a:lnTo>
                    <a:pt x="2972" y="4522"/>
                  </a:lnTo>
                  <a:lnTo>
                    <a:pt x="2197" y="5555"/>
                  </a:lnTo>
                  <a:lnTo>
                    <a:pt x="1551" y="6589"/>
                  </a:lnTo>
                  <a:lnTo>
                    <a:pt x="1034" y="7622"/>
                  </a:lnTo>
                  <a:lnTo>
                    <a:pt x="647" y="8785"/>
                  </a:lnTo>
                  <a:lnTo>
                    <a:pt x="259" y="10077"/>
                  </a:lnTo>
                  <a:lnTo>
                    <a:pt x="130" y="11369"/>
                  </a:lnTo>
                  <a:lnTo>
                    <a:pt x="1" y="12661"/>
                  </a:lnTo>
                  <a:lnTo>
                    <a:pt x="130" y="13953"/>
                  </a:lnTo>
                  <a:lnTo>
                    <a:pt x="259" y="15116"/>
                  </a:lnTo>
                  <a:lnTo>
                    <a:pt x="647" y="16408"/>
                  </a:lnTo>
                  <a:lnTo>
                    <a:pt x="1034" y="17570"/>
                  </a:lnTo>
                  <a:lnTo>
                    <a:pt x="1551" y="18604"/>
                  </a:lnTo>
                  <a:lnTo>
                    <a:pt x="2197" y="19637"/>
                  </a:lnTo>
                  <a:lnTo>
                    <a:pt x="2972" y="20671"/>
                  </a:lnTo>
                  <a:lnTo>
                    <a:pt x="3747" y="21575"/>
                  </a:lnTo>
                  <a:lnTo>
                    <a:pt x="4651" y="22350"/>
                  </a:lnTo>
                  <a:lnTo>
                    <a:pt x="5685" y="23126"/>
                  </a:lnTo>
                  <a:lnTo>
                    <a:pt x="6719" y="23771"/>
                  </a:lnTo>
                  <a:lnTo>
                    <a:pt x="7752" y="24288"/>
                  </a:lnTo>
                  <a:lnTo>
                    <a:pt x="8915" y="24676"/>
                  </a:lnTo>
                  <a:lnTo>
                    <a:pt x="10207" y="24934"/>
                  </a:lnTo>
                  <a:lnTo>
                    <a:pt x="11369" y="25193"/>
                  </a:lnTo>
                  <a:lnTo>
                    <a:pt x="13953" y="25193"/>
                  </a:lnTo>
                  <a:lnTo>
                    <a:pt x="15245" y="24934"/>
                  </a:lnTo>
                  <a:lnTo>
                    <a:pt x="16408" y="24676"/>
                  </a:lnTo>
                  <a:lnTo>
                    <a:pt x="17571" y="24288"/>
                  </a:lnTo>
                  <a:lnTo>
                    <a:pt x="18733" y="23771"/>
                  </a:lnTo>
                  <a:lnTo>
                    <a:pt x="19767" y="23126"/>
                  </a:lnTo>
                  <a:lnTo>
                    <a:pt x="20801" y="22350"/>
                  </a:lnTo>
                  <a:lnTo>
                    <a:pt x="21576" y="21575"/>
                  </a:lnTo>
                  <a:lnTo>
                    <a:pt x="22480" y="20671"/>
                  </a:lnTo>
                  <a:lnTo>
                    <a:pt x="23126" y="19637"/>
                  </a:lnTo>
                  <a:lnTo>
                    <a:pt x="23772" y="18604"/>
                  </a:lnTo>
                  <a:lnTo>
                    <a:pt x="24289" y="17570"/>
                  </a:lnTo>
                  <a:lnTo>
                    <a:pt x="24805" y="16408"/>
                  </a:lnTo>
                  <a:lnTo>
                    <a:pt x="25064" y="15116"/>
                  </a:lnTo>
                  <a:lnTo>
                    <a:pt x="25322" y="13953"/>
                  </a:lnTo>
                  <a:lnTo>
                    <a:pt x="25322" y="12661"/>
                  </a:lnTo>
                  <a:lnTo>
                    <a:pt x="25322" y="11369"/>
                  </a:lnTo>
                  <a:lnTo>
                    <a:pt x="25064" y="10077"/>
                  </a:lnTo>
                  <a:lnTo>
                    <a:pt x="24805" y="8785"/>
                  </a:lnTo>
                  <a:lnTo>
                    <a:pt x="24289" y="7622"/>
                  </a:lnTo>
                  <a:lnTo>
                    <a:pt x="23772" y="6589"/>
                  </a:lnTo>
                  <a:lnTo>
                    <a:pt x="23126" y="5555"/>
                  </a:lnTo>
                  <a:lnTo>
                    <a:pt x="22480" y="4522"/>
                  </a:lnTo>
                  <a:lnTo>
                    <a:pt x="21576" y="3617"/>
                  </a:lnTo>
                  <a:lnTo>
                    <a:pt x="20801" y="2842"/>
                  </a:lnTo>
                  <a:lnTo>
                    <a:pt x="19767" y="2067"/>
                  </a:lnTo>
                  <a:lnTo>
                    <a:pt x="18733" y="1550"/>
                  </a:lnTo>
                  <a:lnTo>
                    <a:pt x="17571" y="904"/>
                  </a:lnTo>
                  <a:lnTo>
                    <a:pt x="16408" y="517"/>
                  </a:lnTo>
                  <a:lnTo>
                    <a:pt x="15245" y="258"/>
                  </a:lnTo>
                  <a:lnTo>
                    <a:pt x="13953" y="0"/>
                  </a:lnTo>
                  <a:close/>
                </a:path>
              </a:pathLst>
            </a:custGeom>
            <a:solidFill>
              <a:srgbClr val="FE0707"/>
            </a:solidFill>
            <a:ln>
              <a:noFill/>
            </a:ln>
          </p:spPr>
          <p:txBody>
            <a:bodyPr anchorCtr="0" anchor="ctr" bIns="3750" lIns="3750" spcFirstLastPara="1" rIns="3750" wrap="square" tIns="3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1" name="Google Shape;1361;p100"/>
          <p:cNvSpPr/>
          <p:nvPr/>
        </p:nvSpPr>
        <p:spPr>
          <a:xfrm>
            <a:off x="13857000" y="7414207"/>
            <a:ext cx="240244" cy="171602"/>
          </a:xfrm>
          <a:custGeom>
            <a:rect b="b" l="l" r="r" t="t"/>
            <a:pathLst>
              <a:path extrusionOk="0" h="137282" w="192195">
                <a:moveTo>
                  <a:pt x="176602" y="1"/>
                </a:moveTo>
                <a:lnTo>
                  <a:pt x="175246" y="170"/>
                </a:lnTo>
                <a:lnTo>
                  <a:pt x="173891" y="509"/>
                </a:lnTo>
                <a:lnTo>
                  <a:pt x="172535" y="1018"/>
                </a:lnTo>
                <a:lnTo>
                  <a:pt x="171348" y="1526"/>
                </a:lnTo>
                <a:lnTo>
                  <a:pt x="170162" y="2373"/>
                </a:lnTo>
                <a:lnTo>
                  <a:pt x="168976" y="3221"/>
                </a:lnTo>
                <a:lnTo>
                  <a:pt x="167959" y="4068"/>
                </a:lnTo>
                <a:lnTo>
                  <a:pt x="167620" y="4577"/>
                </a:lnTo>
                <a:lnTo>
                  <a:pt x="73217" y="102877"/>
                </a:lnTo>
                <a:lnTo>
                  <a:pt x="24067" y="55761"/>
                </a:lnTo>
                <a:lnTo>
                  <a:pt x="22880" y="54744"/>
                </a:lnTo>
                <a:lnTo>
                  <a:pt x="21694" y="54066"/>
                </a:lnTo>
                <a:lnTo>
                  <a:pt x="20508" y="53388"/>
                </a:lnTo>
                <a:lnTo>
                  <a:pt x="19321" y="52710"/>
                </a:lnTo>
                <a:lnTo>
                  <a:pt x="17965" y="52371"/>
                </a:lnTo>
                <a:lnTo>
                  <a:pt x="16609" y="52032"/>
                </a:lnTo>
                <a:lnTo>
                  <a:pt x="15254" y="51862"/>
                </a:lnTo>
                <a:lnTo>
                  <a:pt x="12542" y="51862"/>
                </a:lnTo>
                <a:lnTo>
                  <a:pt x="11186" y="52201"/>
                </a:lnTo>
                <a:lnTo>
                  <a:pt x="9830" y="52540"/>
                </a:lnTo>
                <a:lnTo>
                  <a:pt x="8644" y="53049"/>
                </a:lnTo>
                <a:lnTo>
                  <a:pt x="7288" y="53557"/>
                </a:lnTo>
                <a:lnTo>
                  <a:pt x="6101" y="54405"/>
                </a:lnTo>
                <a:lnTo>
                  <a:pt x="5085" y="55252"/>
                </a:lnTo>
                <a:lnTo>
                  <a:pt x="3898" y="56269"/>
                </a:lnTo>
                <a:lnTo>
                  <a:pt x="3051" y="57286"/>
                </a:lnTo>
                <a:lnTo>
                  <a:pt x="2203" y="58472"/>
                </a:lnTo>
                <a:lnTo>
                  <a:pt x="1525" y="59659"/>
                </a:lnTo>
                <a:lnTo>
                  <a:pt x="1017" y="61015"/>
                </a:lnTo>
                <a:lnTo>
                  <a:pt x="508" y="62201"/>
                </a:lnTo>
                <a:lnTo>
                  <a:pt x="169" y="63557"/>
                </a:lnTo>
                <a:lnTo>
                  <a:pt x="0" y="64913"/>
                </a:lnTo>
                <a:lnTo>
                  <a:pt x="0" y="66269"/>
                </a:lnTo>
                <a:lnTo>
                  <a:pt x="169" y="67624"/>
                </a:lnTo>
                <a:lnTo>
                  <a:pt x="339" y="68980"/>
                </a:lnTo>
                <a:lnTo>
                  <a:pt x="678" y="70336"/>
                </a:lnTo>
                <a:lnTo>
                  <a:pt x="1186" y="71692"/>
                </a:lnTo>
                <a:lnTo>
                  <a:pt x="1864" y="72878"/>
                </a:lnTo>
                <a:lnTo>
                  <a:pt x="2542" y="74065"/>
                </a:lnTo>
                <a:lnTo>
                  <a:pt x="3390" y="75251"/>
                </a:lnTo>
                <a:lnTo>
                  <a:pt x="4407" y="76268"/>
                </a:lnTo>
                <a:lnTo>
                  <a:pt x="63895" y="133214"/>
                </a:lnTo>
                <a:lnTo>
                  <a:pt x="64912" y="134231"/>
                </a:lnTo>
                <a:lnTo>
                  <a:pt x="66099" y="135079"/>
                </a:lnTo>
                <a:lnTo>
                  <a:pt x="67285" y="135757"/>
                </a:lnTo>
                <a:lnTo>
                  <a:pt x="68641" y="136265"/>
                </a:lnTo>
                <a:lnTo>
                  <a:pt x="69997" y="136774"/>
                </a:lnTo>
                <a:lnTo>
                  <a:pt x="71183" y="136943"/>
                </a:lnTo>
                <a:lnTo>
                  <a:pt x="72539" y="137113"/>
                </a:lnTo>
                <a:lnTo>
                  <a:pt x="73895" y="137282"/>
                </a:lnTo>
                <a:lnTo>
                  <a:pt x="75251" y="137113"/>
                </a:lnTo>
                <a:lnTo>
                  <a:pt x="76607" y="136943"/>
                </a:lnTo>
                <a:lnTo>
                  <a:pt x="77963" y="136604"/>
                </a:lnTo>
                <a:lnTo>
                  <a:pt x="79319" y="136096"/>
                </a:lnTo>
                <a:lnTo>
                  <a:pt x="80505" y="135418"/>
                </a:lnTo>
                <a:lnTo>
                  <a:pt x="81691" y="134740"/>
                </a:lnTo>
                <a:lnTo>
                  <a:pt x="82878" y="133892"/>
                </a:lnTo>
                <a:lnTo>
                  <a:pt x="83895" y="132875"/>
                </a:lnTo>
                <a:lnTo>
                  <a:pt x="188127" y="24067"/>
                </a:lnTo>
                <a:lnTo>
                  <a:pt x="188975" y="23050"/>
                </a:lnTo>
                <a:lnTo>
                  <a:pt x="189822" y="21864"/>
                </a:lnTo>
                <a:lnTo>
                  <a:pt x="190669" y="20678"/>
                </a:lnTo>
                <a:lnTo>
                  <a:pt x="191178" y="19491"/>
                </a:lnTo>
                <a:lnTo>
                  <a:pt x="191686" y="18135"/>
                </a:lnTo>
                <a:lnTo>
                  <a:pt x="191856" y="16779"/>
                </a:lnTo>
                <a:lnTo>
                  <a:pt x="192195" y="15424"/>
                </a:lnTo>
                <a:lnTo>
                  <a:pt x="192195" y="14068"/>
                </a:lnTo>
                <a:lnTo>
                  <a:pt x="192195" y="12712"/>
                </a:lnTo>
                <a:lnTo>
                  <a:pt x="191856" y="11356"/>
                </a:lnTo>
                <a:lnTo>
                  <a:pt x="191517" y="10000"/>
                </a:lnTo>
                <a:lnTo>
                  <a:pt x="191178" y="8814"/>
                </a:lnTo>
                <a:lnTo>
                  <a:pt x="190500" y="7458"/>
                </a:lnTo>
                <a:lnTo>
                  <a:pt x="189822" y="6271"/>
                </a:lnTo>
                <a:lnTo>
                  <a:pt x="188975" y="5085"/>
                </a:lnTo>
                <a:lnTo>
                  <a:pt x="187958" y="4068"/>
                </a:lnTo>
                <a:lnTo>
                  <a:pt x="186941" y="3051"/>
                </a:lnTo>
                <a:lnTo>
                  <a:pt x="185754" y="2204"/>
                </a:lnTo>
                <a:lnTo>
                  <a:pt x="184568" y="1526"/>
                </a:lnTo>
                <a:lnTo>
                  <a:pt x="183382" y="1018"/>
                </a:lnTo>
                <a:lnTo>
                  <a:pt x="182026" y="509"/>
                </a:lnTo>
                <a:lnTo>
                  <a:pt x="180670" y="170"/>
                </a:lnTo>
                <a:lnTo>
                  <a:pt x="17931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6" name="Google Shape;1366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7" name="Google Shape;1367;p101"/>
          <p:cNvSpPr/>
          <p:nvPr/>
        </p:nvSpPr>
        <p:spPr>
          <a:xfrm>
            <a:off x="914400" y="362133"/>
            <a:ext cx="164592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2"/>
              <a:buFont typeface="Georgia"/>
              <a:buNone/>
            </a:pPr>
            <a:r>
              <a:rPr lang="en" sz="56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What this means for you</a:t>
            </a:r>
            <a:endParaRPr sz="5602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grpSp>
        <p:nvGrpSpPr>
          <p:cNvPr id="1368" name="Google Shape;1368;p101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1369" name="Google Shape;1369;p101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370" name="Google Shape;1370;p101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371" name="Google Shape;1371;p101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2" name="Google Shape;1372;p101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3" name="Google Shape;1373;p101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4" name="Google Shape;1374;p101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5" name="Google Shape;1375;p101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101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101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8" name="Google Shape;1378;p101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9" name="Google Shape;1379;p101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0" name="Google Shape;1380;p101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381" name="Google Shape;1381;p101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82" name="Google Shape;1382;p101"/>
          <p:cNvSpPr/>
          <p:nvPr/>
        </p:nvSpPr>
        <p:spPr>
          <a:xfrm>
            <a:off x="1371600" y="1734782"/>
            <a:ext cx="15544800" cy="1281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50815" rotWithShape="0" algn="bl" dir="2700000" dist="25408">
              <a:srgbClr val="000000">
                <a:alpha val="588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3" name="Google Shape;1383;p101"/>
          <p:cNvSpPr/>
          <p:nvPr/>
        </p:nvSpPr>
        <p:spPr>
          <a:xfrm rot="-5400000">
            <a:off x="1322800" y="1794145"/>
            <a:ext cx="1291800" cy="11844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02754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4" name="Google Shape;1384;p101"/>
          <p:cNvSpPr/>
          <p:nvPr/>
        </p:nvSpPr>
        <p:spPr>
          <a:xfrm>
            <a:off x="1371600" y="2010997"/>
            <a:ext cx="1097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1"/>
              <a:buFont typeface="Calibri"/>
              <a:buNone/>
            </a:pPr>
            <a:r>
              <a:rPr b="1" lang="en" sz="2801">
                <a:solidFill>
                  <a:srgbClr val="FFFFFF"/>
                </a:solidFill>
                <a:latin typeface="Figtree"/>
                <a:ea typeface="Figtree"/>
                <a:cs typeface="Figtree"/>
                <a:sym typeface="Figtree"/>
              </a:rPr>
              <a:t>01</a:t>
            </a:r>
            <a:endParaRPr b="1" sz="2801">
              <a:solidFill>
                <a:srgbClr val="FFFFF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385" name="Google Shape;1385;p101"/>
          <p:cNvSpPr/>
          <p:nvPr/>
        </p:nvSpPr>
        <p:spPr>
          <a:xfrm>
            <a:off x="2834640" y="1969731"/>
            <a:ext cx="54864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2601"/>
              <a:buFont typeface="Calibri"/>
              <a:buNone/>
            </a:pPr>
            <a:r>
              <a:rPr b="1" lang="en" sz="26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Wire fraud isn't rare</a:t>
            </a:r>
            <a:endParaRPr sz="2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6" name="Google Shape;1386;p101"/>
          <p:cNvSpPr/>
          <p:nvPr/>
        </p:nvSpPr>
        <p:spPr>
          <a:xfrm>
            <a:off x="2834640" y="2375431"/>
            <a:ext cx="137160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b="1"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b="1" lang="en" sz="2201">
                <a:solidFill>
                  <a:srgbClr val="FE0707"/>
                </a:solidFill>
                <a:latin typeface="Calibri"/>
                <a:ea typeface="Calibri"/>
                <a:cs typeface="Calibri"/>
                <a:sym typeface="Calibri"/>
              </a:rPr>
              <a:t>in</a:t>
            </a:r>
            <a:r>
              <a:rPr b="1"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 4</a:t>
            </a: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 consumers are targeted. </a:t>
            </a:r>
            <a:r>
              <a:rPr b="1"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82</a:t>
            </a:r>
            <a:r>
              <a:rPr b="1" lang="en" sz="2201">
                <a:solidFill>
                  <a:srgbClr val="FE0707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 have fraud exposure. This is an industry-wide crisis.</a:t>
            </a:r>
            <a:endParaRPr sz="2201">
              <a:solidFill>
                <a:srgbClr val="6074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7" name="Google Shape;1387;p101"/>
          <p:cNvSpPr/>
          <p:nvPr/>
        </p:nvSpPr>
        <p:spPr>
          <a:xfrm>
            <a:off x="1371600" y="3290645"/>
            <a:ext cx="15544800" cy="1281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15" rotWithShape="0" algn="bl" dir="2700000" dist="25408">
              <a:srgbClr val="000000">
                <a:alpha val="588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8" name="Google Shape;1388;p101"/>
          <p:cNvSpPr/>
          <p:nvPr/>
        </p:nvSpPr>
        <p:spPr>
          <a:xfrm>
            <a:off x="2834653" y="3482565"/>
            <a:ext cx="70746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2601"/>
              <a:buFont typeface="Calibri"/>
              <a:buNone/>
            </a:pPr>
            <a:r>
              <a:rPr b="1" lang="en" sz="2601">
                <a:solidFill>
                  <a:srgbClr val="0F1B2D"/>
                </a:solidFill>
                <a:latin typeface="Calibri"/>
                <a:ea typeface="Calibri"/>
                <a:cs typeface="Calibri"/>
                <a:sym typeface="Calibri"/>
              </a:rPr>
              <a:t>The threat is evolving faster than defenses</a:t>
            </a:r>
            <a:endParaRPr sz="2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9" name="Google Shape;1389;p101"/>
          <p:cNvSpPr/>
          <p:nvPr/>
        </p:nvSpPr>
        <p:spPr>
          <a:xfrm>
            <a:off x="2834640" y="3931294"/>
            <a:ext cx="137160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AI-powered attacks are surging. </a:t>
            </a:r>
            <a:r>
              <a:rPr b="1"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73</a:t>
            </a:r>
            <a:r>
              <a:rPr b="1" lang="en" sz="2201">
                <a:solidFill>
                  <a:srgbClr val="FE0707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r>
              <a:rPr lang="en" sz="2201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of pros say fraud is more sophisticated</a:t>
            </a:r>
            <a:r>
              <a:rPr lang="en" sz="2201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0" name="Google Shape;1390;p101"/>
          <p:cNvSpPr/>
          <p:nvPr/>
        </p:nvSpPr>
        <p:spPr>
          <a:xfrm>
            <a:off x="1371600" y="4846507"/>
            <a:ext cx="15544800" cy="1281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15" rotWithShape="0" algn="bl" dir="2700000" dist="25408">
              <a:srgbClr val="000000">
                <a:alpha val="588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1" name="Google Shape;1391;p101"/>
          <p:cNvSpPr/>
          <p:nvPr/>
        </p:nvSpPr>
        <p:spPr>
          <a:xfrm>
            <a:off x="2834640" y="4995330"/>
            <a:ext cx="54864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2601"/>
              <a:buFont typeface="Calibri"/>
              <a:buNone/>
            </a:pPr>
            <a:r>
              <a:rPr b="1" lang="en" sz="2601">
                <a:solidFill>
                  <a:srgbClr val="0F1B2D"/>
                </a:solidFill>
                <a:latin typeface="Calibri"/>
                <a:ea typeface="Calibri"/>
                <a:cs typeface="Calibri"/>
                <a:sym typeface="Calibri"/>
              </a:rPr>
              <a:t>Consumers demand protection</a:t>
            </a:r>
            <a:endParaRPr sz="2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2" name="Google Shape;1392;p101"/>
          <p:cNvSpPr/>
          <p:nvPr/>
        </p:nvSpPr>
        <p:spPr>
          <a:xfrm>
            <a:off x="2834640" y="5487157"/>
            <a:ext cx="137160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b="1"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85</a:t>
            </a:r>
            <a:r>
              <a:rPr b="1" lang="en" sz="2201">
                <a:solidFill>
                  <a:srgbClr val="187ED7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 will pay for it. </a:t>
            </a:r>
            <a:r>
              <a:rPr b="1"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68</a:t>
            </a:r>
            <a:r>
              <a:rPr b="1" lang="en" sz="2201">
                <a:solidFill>
                  <a:srgbClr val="187ED7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 will choose you because of it. </a:t>
            </a:r>
            <a:r>
              <a:rPr b="1"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56</a:t>
            </a:r>
            <a:r>
              <a:rPr b="1" lang="en" sz="2201">
                <a:solidFill>
                  <a:srgbClr val="FE0707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 will leave you without it.</a:t>
            </a:r>
            <a:endParaRPr sz="2201">
              <a:solidFill>
                <a:srgbClr val="6074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3" name="Google Shape;1393;p101"/>
          <p:cNvSpPr/>
          <p:nvPr/>
        </p:nvSpPr>
        <p:spPr>
          <a:xfrm>
            <a:off x="1371600" y="6402370"/>
            <a:ext cx="15544800" cy="1281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15" rotWithShape="0" algn="bl" dir="2700000" dist="25408">
              <a:srgbClr val="000000">
                <a:alpha val="588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4" name="Google Shape;1394;p101"/>
          <p:cNvSpPr/>
          <p:nvPr/>
        </p:nvSpPr>
        <p:spPr>
          <a:xfrm>
            <a:off x="2834640" y="6608543"/>
            <a:ext cx="54864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2601"/>
              <a:buFont typeface="Calibri"/>
              <a:buNone/>
            </a:pPr>
            <a:r>
              <a:rPr b="1" lang="en" sz="2601">
                <a:solidFill>
                  <a:srgbClr val="0F1B2D"/>
                </a:solidFill>
                <a:latin typeface="Calibri"/>
                <a:ea typeface="Calibri"/>
                <a:cs typeface="Calibri"/>
                <a:sym typeface="Calibri"/>
              </a:rPr>
              <a:t>Prevention is a competitive advantage</a:t>
            </a:r>
            <a:endParaRPr sz="2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5" name="Google Shape;1395;p101"/>
          <p:cNvSpPr/>
          <p:nvPr/>
        </p:nvSpPr>
        <p:spPr>
          <a:xfrm>
            <a:off x="2834640" y="7043019"/>
            <a:ext cx="137160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Insurance, verification, and secure platforms beat education </a:t>
            </a:r>
            <a:r>
              <a:rPr b="1"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3:1</a:t>
            </a: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 as trust builders.</a:t>
            </a:r>
            <a:endParaRPr sz="2201">
              <a:solidFill>
                <a:srgbClr val="6074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6" name="Google Shape;1396;p101"/>
          <p:cNvSpPr/>
          <p:nvPr/>
        </p:nvSpPr>
        <p:spPr>
          <a:xfrm>
            <a:off x="1371600" y="7958233"/>
            <a:ext cx="15544800" cy="1281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15" rotWithShape="0" algn="bl" dir="2700000" dist="25408">
              <a:srgbClr val="000000">
                <a:alpha val="5880"/>
              </a:srgbClr>
            </a:outerShdw>
          </a:effectLst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7" name="Google Shape;1397;p101"/>
          <p:cNvSpPr/>
          <p:nvPr/>
        </p:nvSpPr>
        <p:spPr>
          <a:xfrm>
            <a:off x="2834640" y="8120367"/>
            <a:ext cx="54864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B2D"/>
              </a:buClr>
              <a:buSzPts val="2601"/>
              <a:buFont typeface="Calibri"/>
              <a:buNone/>
            </a:pPr>
            <a:r>
              <a:rPr b="1" lang="en" sz="2601">
                <a:solidFill>
                  <a:srgbClr val="0F1B2D"/>
                </a:solidFill>
                <a:latin typeface="Calibri"/>
                <a:ea typeface="Calibri"/>
                <a:cs typeface="Calibri"/>
                <a:sym typeface="Calibri"/>
              </a:rPr>
              <a:t>Recovery works—but can't be the plan</a:t>
            </a:r>
            <a:endParaRPr sz="2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p101"/>
          <p:cNvSpPr/>
          <p:nvPr/>
        </p:nvSpPr>
        <p:spPr>
          <a:xfrm>
            <a:off x="2834640" y="8598882"/>
            <a:ext cx="137160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201"/>
              <a:buFont typeface="Calibri"/>
              <a:buNone/>
            </a:pPr>
            <a:r>
              <a:rPr b="1"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69</a:t>
            </a:r>
            <a:r>
              <a:rPr b="1" lang="en" sz="2201">
                <a:solidFill>
                  <a:srgbClr val="187ED7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 recovery rate is industry-leading. But </a:t>
            </a:r>
            <a:r>
              <a:rPr b="1"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$118</a:t>
            </a:r>
            <a:r>
              <a:rPr b="1" lang="en" sz="2201">
                <a:solidFill>
                  <a:srgbClr val="187ED7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" sz="2201">
                <a:solidFill>
                  <a:srgbClr val="187ED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recovered means </a:t>
            </a:r>
            <a:r>
              <a:rPr b="1" lang="en" sz="2201">
                <a:solidFill>
                  <a:srgbClr val="102754"/>
                </a:solidFill>
                <a:latin typeface="Calibri"/>
                <a:ea typeface="Calibri"/>
                <a:cs typeface="Calibri"/>
                <a:sym typeface="Calibri"/>
              </a:rPr>
              <a:t>$118</a:t>
            </a:r>
            <a:r>
              <a:rPr b="1" lang="en" sz="2201">
                <a:solidFill>
                  <a:srgbClr val="FE0707"/>
                </a:solidFill>
                <a:latin typeface="Calibri"/>
                <a:ea typeface="Calibri"/>
                <a:cs typeface="Calibri"/>
                <a:sym typeface="Calibri"/>
              </a:rPr>
              <a:t>M </a:t>
            </a:r>
            <a:r>
              <a:rPr lang="en" sz="2201">
                <a:solidFill>
                  <a:srgbClr val="607490"/>
                </a:solidFill>
                <a:latin typeface="Calibri"/>
                <a:ea typeface="Calibri"/>
                <a:cs typeface="Calibri"/>
                <a:sym typeface="Calibri"/>
              </a:rPr>
              <a:t>was stolen first.</a:t>
            </a:r>
            <a:endParaRPr sz="2201">
              <a:solidFill>
                <a:srgbClr val="60749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9" name="Google Shape;1399;p101"/>
          <p:cNvSpPr/>
          <p:nvPr/>
        </p:nvSpPr>
        <p:spPr>
          <a:xfrm rot="-5400000">
            <a:off x="1322800" y="3347150"/>
            <a:ext cx="1291800" cy="11844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02754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0" name="Google Shape;1400;p101"/>
          <p:cNvSpPr/>
          <p:nvPr/>
        </p:nvSpPr>
        <p:spPr>
          <a:xfrm>
            <a:off x="1420000" y="3623561"/>
            <a:ext cx="1097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1"/>
              <a:buFont typeface="Calibri"/>
              <a:buNone/>
            </a:pPr>
            <a:r>
              <a:rPr b="1" lang="en" sz="2801">
                <a:solidFill>
                  <a:srgbClr val="FFFFFF"/>
                </a:solidFill>
                <a:latin typeface="Figtree"/>
                <a:ea typeface="Figtree"/>
                <a:cs typeface="Figtree"/>
                <a:sym typeface="Figtree"/>
              </a:rPr>
              <a:t>02</a:t>
            </a:r>
            <a:endParaRPr b="1" sz="2801">
              <a:solidFill>
                <a:srgbClr val="FFFFF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401" name="Google Shape;1401;p101"/>
          <p:cNvSpPr/>
          <p:nvPr/>
        </p:nvSpPr>
        <p:spPr>
          <a:xfrm rot="-5400000">
            <a:off x="1366300" y="4901581"/>
            <a:ext cx="1291800" cy="11844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02754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2" name="Google Shape;1402;p101"/>
          <p:cNvSpPr/>
          <p:nvPr/>
        </p:nvSpPr>
        <p:spPr>
          <a:xfrm>
            <a:off x="1463500" y="5127797"/>
            <a:ext cx="1097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1"/>
              <a:buFont typeface="Calibri"/>
              <a:buNone/>
            </a:pPr>
            <a:r>
              <a:rPr b="1" lang="en" sz="2801">
                <a:solidFill>
                  <a:srgbClr val="FFFFFF"/>
                </a:solidFill>
                <a:latin typeface="Figtree"/>
                <a:ea typeface="Figtree"/>
                <a:cs typeface="Figtree"/>
                <a:sym typeface="Figtree"/>
              </a:rPr>
              <a:t>03</a:t>
            </a:r>
            <a:endParaRPr b="1" sz="2801">
              <a:solidFill>
                <a:srgbClr val="FFFFF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403" name="Google Shape;1403;p101"/>
          <p:cNvSpPr/>
          <p:nvPr/>
        </p:nvSpPr>
        <p:spPr>
          <a:xfrm rot="-5400000">
            <a:off x="1322800" y="6456713"/>
            <a:ext cx="1291800" cy="11844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02754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4" name="Google Shape;1404;p101"/>
          <p:cNvSpPr/>
          <p:nvPr/>
        </p:nvSpPr>
        <p:spPr>
          <a:xfrm>
            <a:off x="1420000" y="6682929"/>
            <a:ext cx="1097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1"/>
              <a:buFont typeface="Calibri"/>
              <a:buNone/>
            </a:pPr>
            <a:r>
              <a:rPr b="1" lang="en" sz="2801">
                <a:solidFill>
                  <a:srgbClr val="FFFFFF"/>
                </a:solidFill>
                <a:latin typeface="Figtree"/>
                <a:ea typeface="Figtree"/>
                <a:cs typeface="Figtree"/>
                <a:sym typeface="Figtree"/>
              </a:rPr>
              <a:t>04</a:t>
            </a:r>
            <a:endParaRPr b="1" sz="2801">
              <a:solidFill>
                <a:srgbClr val="FFFFF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405" name="Google Shape;1405;p101"/>
          <p:cNvSpPr/>
          <p:nvPr/>
        </p:nvSpPr>
        <p:spPr>
          <a:xfrm rot="-5400000">
            <a:off x="1322800" y="8023731"/>
            <a:ext cx="1291800" cy="11844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02754"/>
          </a:solidFill>
          <a:ln>
            <a:noFill/>
          </a:ln>
        </p:spPr>
        <p:txBody>
          <a:bodyPr anchorCtr="0" anchor="t" bIns="91425" lIns="182900" spcFirstLastPara="1" rIns="182900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1">
              <a:solidFill>
                <a:srgbClr val="10275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6" name="Google Shape;1406;p101"/>
          <p:cNvSpPr/>
          <p:nvPr/>
        </p:nvSpPr>
        <p:spPr>
          <a:xfrm>
            <a:off x="1420000" y="8249947"/>
            <a:ext cx="10974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1"/>
              <a:buFont typeface="Calibri"/>
              <a:buNone/>
            </a:pPr>
            <a:r>
              <a:rPr b="1" lang="en" sz="2801">
                <a:solidFill>
                  <a:srgbClr val="FFFFFF"/>
                </a:solidFill>
                <a:latin typeface="Figtree"/>
                <a:ea typeface="Figtree"/>
                <a:cs typeface="Figtree"/>
                <a:sym typeface="Figtree"/>
              </a:rPr>
              <a:t>05</a:t>
            </a:r>
            <a:endParaRPr b="1" sz="2801">
              <a:solidFill>
                <a:srgbClr val="FFFFFF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1" name="Google Shape;1411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2" name="Google Shape;1412;p102"/>
          <p:cNvSpPr/>
          <p:nvPr/>
        </p:nvSpPr>
        <p:spPr>
          <a:xfrm>
            <a:off x="914400" y="362125"/>
            <a:ext cx="8298600" cy="109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2"/>
              <a:buFont typeface="Georgia"/>
              <a:buNone/>
            </a:pPr>
            <a:r>
              <a:t/>
            </a:r>
            <a:endParaRPr sz="5602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2"/>
              <a:buFont typeface="Georgia"/>
              <a:buNone/>
            </a:pPr>
            <a:r>
              <a:t/>
            </a:r>
            <a:endParaRPr sz="5602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2"/>
              <a:buFont typeface="Georgia"/>
              <a:buNone/>
            </a:pPr>
            <a:r>
              <a:rPr lang="en" sz="5602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Protection requires a layered approach.</a:t>
            </a:r>
            <a:endParaRPr sz="5602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2"/>
              <a:buFont typeface="Georgia"/>
              <a:buNone/>
            </a:pPr>
            <a:r>
              <a:t/>
            </a:r>
            <a:endParaRPr sz="5602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grpSp>
        <p:nvGrpSpPr>
          <p:cNvPr id="1413" name="Google Shape;1413;p102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1414" name="Google Shape;1414;p102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415" name="Google Shape;1415;p102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416" name="Google Shape;1416;p102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102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8" name="Google Shape;1418;p102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102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0" name="Google Shape;1420;p102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1" name="Google Shape;1421;p102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2" name="Google Shape;1422;p102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3" name="Google Shape;1423;p102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4" name="Google Shape;1424;p102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102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426" name="Google Shape;1426;p102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27" name="Google Shape;1427;p102"/>
          <p:cNvSpPr txBox="1"/>
          <p:nvPr/>
        </p:nvSpPr>
        <p:spPr>
          <a:xfrm>
            <a:off x="1506900" y="3167415"/>
            <a:ext cx="7170600" cy="58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4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Educate key internal and external audiences</a:t>
            </a:r>
            <a:endParaRPr sz="24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sz="24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4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Maintain updated standard operating procedures </a:t>
            </a:r>
            <a:endParaRPr sz="24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sz="24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4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Enable </a:t>
            </a:r>
            <a:r>
              <a:rPr i="0" lang="en" sz="24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decision making  and </a:t>
            </a:r>
            <a:r>
              <a:rPr lang="en" sz="24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improve </a:t>
            </a:r>
            <a:r>
              <a:rPr i="0" lang="en" sz="24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efficiency with technology</a:t>
            </a:r>
            <a:endParaRPr i="0" sz="24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i="0" sz="24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4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Implement and test </a:t>
            </a:r>
            <a:r>
              <a:rPr i="0" lang="en" sz="24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response plannin</a:t>
            </a:r>
            <a:r>
              <a:rPr lang="en" sz="24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g to increase chances of recovery</a:t>
            </a:r>
            <a:endParaRPr i="0" sz="2400" u="none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sz="24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02756"/>
              </a:buClr>
              <a:buSzPts val="2200"/>
              <a:buFont typeface="Arial"/>
              <a:buNone/>
            </a:pPr>
            <a:r>
              <a:rPr lang="en" sz="24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Understand your coverage and consider first-party insurance to protect you from loss</a:t>
            </a:r>
            <a:endParaRPr sz="24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28" name="Google Shape;1428;p102"/>
          <p:cNvSpPr/>
          <p:nvPr/>
        </p:nvSpPr>
        <p:spPr>
          <a:xfrm>
            <a:off x="1245900" y="3425196"/>
            <a:ext cx="261000" cy="261300"/>
          </a:xfrm>
          <a:prstGeom prst="ellipse">
            <a:avLst/>
          </a:prstGeom>
          <a:solidFill>
            <a:srgbClr val="61D690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29" name="Google Shape;1429;p102"/>
          <p:cNvSpPr/>
          <p:nvPr/>
        </p:nvSpPr>
        <p:spPr>
          <a:xfrm>
            <a:off x="1245900" y="4283659"/>
            <a:ext cx="261000" cy="261300"/>
          </a:xfrm>
          <a:prstGeom prst="ellipse">
            <a:avLst/>
          </a:prstGeom>
          <a:solidFill>
            <a:srgbClr val="61D690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0" name="Google Shape;1430;p102"/>
          <p:cNvSpPr/>
          <p:nvPr/>
        </p:nvSpPr>
        <p:spPr>
          <a:xfrm>
            <a:off x="1245900" y="5477120"/>
            <a:ext cx="261000" cy="261300"/>
          </a:xfrm>
          <a:prstGeom prst="ellipse">
            <a:avLst/>
          </a:prstGeom>
          <a:solidFill>
            <a:srgbClr val="61D690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1" name="Google Shape;1431;p102"/>
          <p:cNvSpPr/>
          <p:nvPr/>
        </p:nvSpPr>
        <p:spPr>
          <a:xfrm>
            <a:off x="1245900" y="6800546"/>
            <a:ext cx="261000" cy="261300"/>
          </a:xfrm>
          <a:prstGeom prst="ellipse">
            <a:avLst/>
          </a:prstGeom>
          <a:solidFill>
            <a:srgbClr val="61D690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2" name="Google Shape;1432;p102"/>
          <p:cNvSpPr/>
          <p:nvPr/>
        </p:nvSpPr>
        <p:spPr>
          <a:xfrm>
            <a:off x="1245900" y="8058971"/>
            <a:ext cx="261000" cy="261300"/>
          </a:xfrm>
          <a:prstGeom prst="ellipse">
            <a:avLst/>
          </a:prstGeom>
          <a:solidFill>
            <a:srgbClr val="61D690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3" name="Google Shape;1433;p102"/>
          <p:cNvSpPr/>
          <p:nvPr/>
        </p:nvSpPr>
        <p:spPr>
          <a:xfrm>
            <a:off x="9576427" y="760991"/>
            <a:ext cx="1599600" cy="1601100"/>
          </a:xfrm>
          <a:prstGeom prst="ellipse">
            <a:avLst/>
          </a:prstGeom>
          <a:gradFill>
            <a:gsLst>
              <a:gs pos="0">
                <a:srgbClr val="1A408E"/>
              </a:gs>
              <a:gs pos="50000">
                <a:srgbClr val="123C76"/>
              </a:gs>
              <a:gs pos="100000">
                <a:srgbClr val="162E4D"/>
              </a:gs>
            </a:gsLst>
            <a:lin ang="8100019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pic>
        <p:nvPicPr>
          <p:cNvPr id="1434" name="Google Shape;1434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83604" y="1020847"/>
            <a:ext cx="1185400" cy="1185462"/>
          </a:xfrm>
          <a:prstGeom prst="rect">
            <a:avLst/>
          </a:prstGeom>
          <a:noFill/>
          <a:ln>
            <a:noFill/>
          </a:ln>
        </p:spPr>
      </p:pic>
      <p:sp>
        <p:nvSpPr>
          <p:cNvPr id="1435" name="Google Shape;1435;p102"/>
          <p:cNvSpPr/>
          <p:nvPr/>
        </p:nvSpPr>
        <p:spPr>
          <a:xfrm rot="5400000">
            <a:off x="13298000" y="-1484129"/>
            <a:ext cx="1083300" cy="60912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5F6F8">
              <a:alpha val="570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highlight>
                <a:schemeClr val="dk2"/>
              </a:highlight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6" name="Google Shape;1436;p102"/>
          <p:cNvSpPr txBox="1"/>
          <p:nvPr/>
        </p:nvSpPr>
        <p:spPr>
          <a:xfrm>
            <a:off x="11301698" y="979518"/>
            <a:ext cx="48402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4400">
                <a:solidFill>
                  <a:schemeClr val="accent2"/>
                </a:solidFill>
                <a:latin typeface="Inter Medium"/>
                <a:ea typeface="Inter Medium"/>
                <a:cs typeface="Inter Medium"/>
                <a:sym typeface="Inter Medium"/>
              </a:rPr>
              <a:t>Education</a:t>
            </a:r>
            <a:endParaRPr i="0" sz="4400" u="none" cap="none" strike="noStrike">
              <a:solidFill>
                <a:schemeClr val="accent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437" name="Google Shape;1437;p102"/>
          <p:cNvSpPr/>
          <p:nvPr/>
        </p:nvSpPr>
        <p:spPr>
          <a:xfrm>
            <a:off x="9576477" y="2654474"/>
            <a:ext cx="1599600" cy="1601100"/>
          </a:xfrm>
          <a:prstGeom prst="ellipse">
            <a:avLst/>
          </a:prstGeom>
          <a:gradFill>
            <a:gsLst>
              <a:gs pos="0">
                <a:srgbClr val="1A408E"/>
              </a:gs>
              <a:gs pos="50000">
                <a:srgbClr val="123C76"/>
              </a:gs>
              <a:gs pos="100000">
                <a:srgbClr val="162E4D"/>
              </a:gs>
            </a:gsLst>
            <a:lin ang="8100019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pic>
        <p:nvPicPr>
          <p:cNvPr id="1438" name="Google Shape;1438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87401" y="2964732"/>
            <a:ext cx="1377702" cy="979585"/>
          </a:xfrm>
          <a:prstGeom prst="rect">
            <a:avLst/>
          </a:prstGeom>
          <a:noFill/>
          <a:ln>
            <a:noFill/>
          </a:ln>
        </p:spPr>
      </p:pic>
      <p:sp>
        <p:nvSpPr>
          <p:cNvPr id="1439" name="Google Shape;1439;p102"/>
          <p:cNvSpPr/>
          <p:nvPr/>
        </p:nvSpPr>
        <p:spPr>
          <a:xfrm rot="5400000">
            <a:off x="13230800" y="358354"/>
            <a:ext cx="1083300" cy="61932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5F6F8">
              <a:alpha val="570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40" name="Google Shape;1440;p102"/>
          <p:cNvSpPr txBox="1"/>
          <p:nvPr/>
        </p:nvSpPr>
        <p:spPr>
          <a:xfrm>
            <a:off x="11301698" y="2921872"/>
            <a:ext cx="4461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4400">
                <a:solidFill>
                  <a:schemeClr val="accent2"/>
                </a:solidFill>
                <a:latin typeface="Inter Medium"/>
                <a:ea typeface="Inter Medium"/>
                <a:cs typeface="Inter Medium"/>
                <a:sym typeface="Inter Medium"/>
              </a:rPr>
              <a:t>Procedures</a:t>
            </a:r>
            <a:endParaRPr i="0" sz="4400" u="none" cap="none" strike="noStrike">
              <a:solidFill>
                <a:schemeClr val="accent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441" name="Google Shape;1441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76497" y="4452940"/>
            <a:ext cx="1599539" cy="1618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2" name="Google Shape;1442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76497" y="4452940"/>
            <a:ext cx="1599539" cy="1618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76497" y="4452940"/>
            <a:ext cx="1599539" cy="1618031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102"/>
          <p:cNvSpPr/>
          <p:nvPr/>
        </p:nvSpPr>
        <p:spPr>
          <a:xfrm rot="5400000">
            <a:off x="13230800" y="2166043"/>
            <a:ext cx="1083300" cy="61932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5F6F8">
              <a:alpha val="570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45" name="Google Shape;1445;p102"/>
          <p:cNvSpPr txBox="1"/>
          <p:nvPr/>
        </p:nvSpPr>
        <p:spPr>
          <a:xfrm>
            <a:off x="11301698" y="4689618"/>
            <a:ext cx="3831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4400">
                <a:solidFill>
                  <a:schemeClr val="accent2"/>
                </a:solidFill>
                <a:latin typeface="Inter Medium"/>
                <a:ea typeface="Inter Medium"/>
                <a:cs typeface="Inter Medium"/>
                <a:sym typeface="Inter Medium"/>
              </a:rPr>
              <a:t>Technology</a:t>
            </a:r>
            <a:endParaRPr i="0" sz="4400" u="none" cap="none" strike="noStrike">
              <a:solidFill>
                <a:schemeClr val="accent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446" name="Google Shape;1446;p102"/>
          <p:cNvSpPr txBox="1"/>
          <p:nvPr/>
        </p:nvSpPr>
        <p:spPr>
          <a:xfrm>
            <a:off x="11301698" y="6741341"/>
            <a:ext cx="5676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440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Incident Response</a:t>
            </a:r>
            <a:endParaRPr i="0" sz="4400" u="none" cap="none" strike="noStrike">
              <a:solidFill>
                <a:srgbClr val="FFFFF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447" name="Google Shape;1447;p102"/>
          <p:cNvSpPr txBox="1"/>
          <p:nvPr/>
        </p:nvSpPr>
        <p:spPr>
          <a:xfrm>
            <a:off x="11301698" y="6741341"/>
            <a:ext cx="5676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4400">
                <a:solidFill>
                  <a:schemeClr val="accent2"/>
                </a:solidFill>
                <a:latin typeface="Inter Medium"/>
                <a:ea typeface="Inter Medium"/>
                <a:cs typeface="Inter Medium"/>
                <a:sym typeface="Inter Medium"/>
              </a:rPr>
              <a:t>Incident Response</a:t>
            </a:r>
            <a:endParaRPr i="0" sz="4400" u="none" cap="none" strike="noStrike">
              <a:solidFill>
                <a:schemeClr val="accent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448" name="Google Shape;1448;p102"/>
          <p:cNvSpPr/>
          <p:nvPr/>
        </p:nvSpPr>
        <p:spPr>
          <a:xfrm>
            <a:off x="9576477" y="6464518"/>
            <a:ext cx="1599600" cy="1601100"/>
          </a:xfrm>
          <a:prstGeom prst="ellipse">
            <a:avLst/>
          </a:prstGeom>
          <a:gradFill>
            <a:gsLst>
              <a:gs pos="0">
                <a:srgbClr val="1A408E"/>
              </a:gs>
              <a:gs pos="100000">
                <a:srgbClr val="0A375E"/>
              </a:gs>
            </a:gsLst>
            <a:lin ang="8100019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pic>
        <p:nvPicPr>
          <p:cNvPr id="1449" name="Google Shape;1449;p10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87450" y="6564859"/>
            <a:ext cx="1377700" cy="137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0" name="Google Shape;1450;p102"/>
          <p:cNvSpPr/>
          <p:nvPr/>
        </p:nvSpPr>
        <p:spPr>
          <a:xfrm rot="5400000">
            <a:off x="13137950" y="5814506"/>
            <a:ext cx="1083300" cy="64074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F5F6F8">
              <a:alpha val="5700"/>
            </a:srgbClr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51" name="Google Shape;1451;p102"/>
          <p:cNvSpPr txBox="1"/>
          <p:nvPr/>
        </p:nvSpPr>
        <p:spPr>
          <a:xfrm>
            <a:off x="11301698" y="8483589"/>
            <a:ext cx="3586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4400">
                <a:solidFill>
                  <a:schemeClr val="accent2"/>
                </a:solidFill>
                <a:latin typeface="Inter Medium"/>
                <a:ea typeface="Inter Medium"/>
                <a:cs typeface="Inter Medium"/>
                <a:sym typeface="Inter Medium"/>
              </a:rPr>
              <a:t>Insurance</a:t>
            </a:r>
            <a:endParaRPr i="0" sz="4400" u="none" cap="none" strike="noStrike">
              <a:solidFill>
                <a:schemeClr val="accent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452" name="Google Shape;1452;p102"/>
          <p:cNvSpPr/>
          <p:nvPr/>
        </p:nvSpPr>
        <p:spPr>
          <a:xfrm>
            <a:off x="9576502" y="4480168"/>
            <a:ext cx="1599600" cy="1601100"/>
          </a:xfrm>
          <a:prstGeom prst="ellipse">
            <a:avLst/>
          </a:prstGeom>
          <a:gradFill>
            <a:gsLst>
              <a:gs pos="0">
                <a:srgbClr val="1A408E"/>
              </a:gs>
              <a:gs pos="100000">
                <a:srgbClr val="0A375E"/>
              </a:gs>
            </a:gsLst>
            <a:lin ang="8100019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pic>
        <p:nvPicPr>
          <p:cNvPr id="1453" name="Google Shape;1453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76459" y="4471702"/>
            <a:ext cx="1599539" cy="1618031"/>
          </a:xfrm>
          <a:prstGeom prst="rect">
            <a:avLst/>
          </a:prstGeom>
          <a:noFill/>
          <a:ln>
            <a:noFill/>
          </a:ln>
        </p:spPr>
      </p:pic>
      <p:sp>
        <p:nvSpPr>
          <p:cNvPr id="1454" name="Google Shape;1454;p102"/>
          <p:cNvSpPr/>
          <p:nvPr/>
        </p:nvSpPr>
        <p:spPr>
          <a:xfrm>
            <a:off x="9576502" y="8217643"/>
            <a:ext cx="1599600" cy="1601100"/>
          </a:xfrm>
          <a:prstGeom prst="ellipse">
            <a:avLst/>
          </a:prstGeom>
          <a:gradFill>
            <a:gsLst>
              <a:gs pos="0">
                <a:srgbClr val="1A408E"/>
              </a:gs>
              <a:gs pos="100000">
                <a:srgbClr val="0A375E"/>
              </a:gs>
            </a:gsLst>
            <a:lin ang="8100019" scaled="0"/>
          </a:gra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pic>
        <p:nvPicPr>
          <p:cNvPr id="1455" name="Google Shape;1455;p10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76526" y="8218428"/>
            <a:ext cx="1599540" cy="1599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0" name="Google Shape;1460;p103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1461" name="Google Shape;1461;p103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462" name="Google Shape;1462;p103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463" name="Google Shape;1463;p103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4" name="Google Shape;1464;p103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5" name="Google Shape;1465;p103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6" name="Google Shape;1466;p103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7" name="Google Shape;1467;p103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8" name="Google Shape;1468;p103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9" name="Google Shape;1469;p103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0" name="Google Shape;1470;p103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1" name="Google Shape;1471;p103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2" name="Google Shape;1472;p103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473" name="Google Shape;1473;p103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74" name="Google Shape;1474;p103"/>
          <p:cNvSpPr/>
          <p:nvPr/>
        </p:nvSpPr>
        <p:spPr>
          <a:xfrm>
            <a:off x="914400" y="915213"/>
            <a:ext cx="16459200" cy="8242200"/>
          </a:xfrm>
          <a:prstGeom prst="roundRect">
            <a:avLst>
              <a:gd fmla="val 4825" name="adj"/>
            </a:avLst>
          </a:prstGeom>
          <a:solidFill>
            <a:srgbClr val="FFFFFF">
              <a:alpha val="4430"/>
            </a:srgbClr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75" name="Google Shape;1475;p103"/>
          <p:cNvSpPr txBox="1"/>
          <p:nvPr/>
        </p:nvSpPr>
        <p:spPr>
          <a:xfrm>
            <a:off x="1146900" y="2047048"/>
            <a:ext cx="15994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CertifID offers a comprehensive wire fraud protection system, not just a point product.</a:t>
            </a:r>
            <a:endParaRPr sz="28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76" name="Google Shape;1476;p103"/>
          <p:cNvSpPr txBox="1"/>
          <p:nvPr/>
        </p:nvSpPr>
        <p:spPr>
          <a:xfrm>
            <a:off x="1146900" y="1095202"/>
            <a:ext cx="15675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What We Do</a:t>
            </a:r>
            <a:endParaRPr b="1" sz="4800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1477" name="Google Shape;147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3647" y="3720901"/>
            <a:ext cx="1943400" cy="1714406"/>
          </a:xfrm>
          <a:prstGeom prst="rect">
            <a:avLst/>
          </a:prstGeom>
          <a:noFill/>
          <a:ln>
            <a:noFill/>
          </a:ln>
        </p:spPr>
      </p:pic>
      <p:sp>
        <p:nvSpPr>
          <p:cNvPr id="1478" name="Google Shape;1478;p103"/>
          <p:cNvSpPr/>
          <p:nvPr/>
        </p:nvSpPr>
        <p:spPr>
          <a:xfrm>
            <a:off x="2360132" y="3575073"/>
            <a:ext cx="1943400" cy="1945200"/>
          </a:xfrm>
          <a:prstGeom prst="ellipse">
            <a:avLst/>
          </a:prstGeom>
          <a:solidFill>
            <a:srgbClr val="31689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79" name="Google Shape;1479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8825" y="3884117"/>
            <a:ext cx="2610837" cy="169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0" name="Google Shape;1480;p103"/>
          <p:cNvSpPr/>
          <p:nvPr/>
        </p:nvSpPr>
        <p:spPr>
          <a:xfrm>
            <a:off x="6392382" y="3575073"/>
            <a:ext cx="1943400" cy="1945200"/>
          </a:xfrm>
          <a:prstGeom prst="ellipse">
            <a:avLst/>
          </a:prstGeom>
          <a:solidFill>
            <a:srgbClr val="31689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81" name="Google Shape;1481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0575" y="3997591"/>
            <a:ext cx="2154540" cy="146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2" name="Google Shape;1482;p103"/>
          <p:cNvSpPr/>
          <p:nvPr/>
        </p:nvSpPr>
        <p:spPr>
          <a:xfrm>
            <a:off x="10133632" y="3575073"/>
            <a:ext cx="1943400" cy="1945200"/>
          </a:xfrm>
          <a:prstGeom prst="ellipse">
            <a:avLst/>
          </a:prstGeom>
          <a:solidFill>
            <a:srgbClr val="31689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83" name="Google Shape;1483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3622" y="3873326"/>
            <a:ext cx="1943400" cy="1714406"/>
          </a:xfrm>
          <a:prstGeom prst="rect">
            <a:avLst/>
          </a:prstGeom>
          <a:noFill/>
          <a:ln>
            <a:noFill/>
          </a:ln>
        </p:spPr>
      </p:pic>
      <p:sp>
        <p:nvSpPr>
          <p:cNvPr id="1484" name="Google Shape;1484;p103"/>
          <p:cNvSpPr/>
          <p:nvPr/>
        </p:nvSpPr>
        <p:spPr>
          <a:xfrm>
            <a:off x="14011557" y="3605498"/>
            <a:ext cx="1943400" cy="1945200"/>
          </a:xfrm>
          <a:prstGeom prst="ellipse">
            <a:avLst/>
          </a:prstGeom>
          <a:solidFill>
            <a:srgbClr val="316897"/>
          </a:solidFill>
          <a:ln>
            <a:noFill/>
          </a:ln>
        </p:spPr>
        <p:txBody>
          <a:bodyPr anchorCtr="0" anchor="ctr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85" name="Google Shape;1485;p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064375" y="3606552"/>
            <a:ext cx="1943100" cy="194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6" name="Google Shape;1486;p103"/>
          <p:cNvSpPr txBox="1"/>
          <p:nvPr/>
        </p:nvSpPr>
        <p:spPr>
          <a:xfrm>
            <a:off x="1599932" y="5781684"/>
            <a:ext cx="3463800" cy="11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Trusted party verification</a:t>
            </a:r>
            <a:endParaRPr b="1" sz="24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87" name="Google Shape;1487;p103"/>
          <p:cNvSpPr txBox="1"/>
          <p:nvPr/>
        </p:nvSpPr>
        <p:spPr>
          <a:xfrm>
            <a:off x="5632182" y="5781684"/>
            <a:ext cx="3463800" cy="11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Secure digital payments </a:t>
            </a:r>
            <a:endParaRPr b="1" sz="24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88" name="Google Shape;1488;p103"/>
          <p:cNvSpPr txBox="1"/>
          <p:nvPr/>
        </p:nvSpPr>
        <p:spPr>
          <a:xfrm>
            <a:off x="9373432" y="5781684"/>
            <a:ext cx="3463800" cy="11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Up to $5M in direct insurance</a:t>
            </a:r>
            <a:endParaRPr b="1" sz="24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89" name="Google Shape;1489;p103"/>
          <p:cNvSpPr txBox="1"/>
          <p:nvPr/>
        </p:nvSpPr>
        <p:spPr>
          <a:xfrm>
            <a:off x="13262457" y="5781684"/>
            <a:ext cx="3463800" cy="11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A dedicated fraud recovery team</a:t>
            </a:r>
            <a:endParaRPr b="1" sz="2400">
              <a:solidFill>
                <a:schemeClr val="accen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90" name="Google Shape;1490;p103"/>
          <p:cNvSpPr txBox="1"/>
          <p:nvPr/>
        </p:nvSpPr>
        <p:spPr>
          <a:xfrm>
            <a:off x="1308932" y="6890869"/>
            <a:ext cx="4045800" cy="15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0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Verify identities, confirm and order payoffs, securely exchange wire details and documents.</a:t>
            </a:r>
            <a:endParaRPr sz="20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91" name="Google Shape;1491;p103"/>
          <p:cNvSpPr txBox="1"/>
          <p:nvPr/>
        </p:nvSpPr>
        <p:spPr>
          <a:xfrm>
            <a:off x="5632182" y="6890869"/>
            <a:ext cx="3463800" cy="11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0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Eliminate the risk of wires getting diverted to fraudsters.</a:t>
            </a:r>
            <a:endParaRPr sz="20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92" name="Google Shape;1492;p103"/>
          <p:cNvSpPr txBox="1"/>
          <p:nvPr/>
        </p:nvSpPr>
        <p:spPr>
          <a:xfrm>
            <a:off x="9373432" y="6890869"/>
            <a:ext cx="3463800" cy="11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0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Confidence that you’re protected, no matter what.</a:t>
            </a:r>
            <a:endParaRPr sz="20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93" name="Google Shape;1493;p103"/>
          <p:cNvSpPr txBox="1"/>
          <p:nvPr/>
        </p:nvSpPr>
        <p:spPr>
          <a:xfrm>
            <a:off x="13262457" y="6890869"/>
            <a:ext cx="3463800" cy="11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000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Expedited incident response when victims need it most.</a:t>
            </a:r>
            <a:endParaRPr sz="2000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04"/>
          <p:cNvSpPr txBox="1"/>
          <p:nvPr/>
        </p:nvSpPr>
        <p:spPr>
          <a:xfrm>
            <a:off x="5225250" y="4363125"/>
            <a:ext cx="78375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rgbClr val="102754"/>
                </a:solidFill>
                <a:latin typeface="Figtree SemiBold"/>
                <a:ea typeface="Figtree SemiBold"/>
                <a:cs typeface="Figtree SemiBold"/>
                <a:sym typeface="Figtree SemiBold"/>
              </a:rPr>
              <a:t>Questions?</a:t>
            </a:r>
            <a:endParaRPr sz="9000">
              <a:solidFill>
                <a:srgbClr val="102754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3" name="Google Shape;1503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18288000" cy="10287011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105"/>
          <p:cNvSpPr txBox="1"/>
          <p:nvPr/>
        </p:nvSpPr>
        <p:spPr>
          <a:xfrm>
            <a:off x="918597" y="1617638"/>
            <a:ext cx="16450800" cy="45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3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Every </a:t>
            </a:r>
            <a:r>
              <a:rPr b="1" lang="en" sz="9003">
                <a:solidFill>
                  <a:schemeClr val="accent1"/>
                </a:solidFill>
                <a:latin typeface="Figtree"/>
                <a:ea typeface="Figtree"/>
                <a:cs typeface="Figtree"/>
                <a:sym typeface="Figtree"/>
              </a:rPr>
              <a:t>transaction</a:t>
            </a:r>
            <a:endParaRPr b="1" sz="9003"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3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is someone's future.</a:t>
            </a:r>
            <a:endParaRPr b="1" sz="9003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3">
              <a:solidFill>
                <a:srgbClr val="102754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505" name="Google Shape;1505;p105"/>
          <p:cNvSpPr txBox="1"/>
          <p:nvPr/>
        </p:nvSpPr>
        <p:spPr>
          <a:xfrm>
            <a:off x="918597" y="4868276"/>
            <a:ext cx="79572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Let's protect it.</a:t>
            </a:r>
            <a:endParaRPr b="1" sz="4601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506" name="Google Shape;1506;p105"/>
          <p:cNvGrpSpPr/>
          <p:nvPr/>
        </p:nvGrpSpPr>
        <p:grpSpPr>
          <a:xfrm>
            <a:off x="625605" y="9537201"/>
            <a:ext cx="3904445" cy="548894"/>
            <a:chOff x="312803" y="4764313"/>
            <a:chExt cx="1952223" cy="274200"/>
          </a:xfrm>
        </p:grpSpPr>
        <p:sp>
          <p:nvSpPr>
            <p:cNvPr id="1507" name="Google Shape;1507;p105"/>
            <p:cNvSpPr/>
            <p:nvPr/>
          </p:nvSpPr>
          <p:spPr>
            <a:xfrm>
              <a:off x="1144225" y="4764313"/>
              <a:ext cx="112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1"/>
                <a:buFont typeface="Calibri"/>
                <a:buNone/>
              </a:pPr>
              <a:r>
                <a:rPr lang="en" sz="1400">
                  <a:solidFill>
                    <a:srgbClr val="102754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State of Wire Fraud </a:t>
              </a:r>
              <a:r>
                <a:rPr lang="en" sz="1400">
                  <a:solidFill>
                    <a:srgbClr val="187ED7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 </a:t>
              </a:r>
              <a:endParaRPr sz="1400">
                <a:solidFill>
                  <a:srgbClr val="187ED7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grpSp>
          <p:nvGrpSpPr>
            <p:cNvPr id="1508" name="Google Shape;1508;p105"/>
            <p:cNvGrpSpPr/>
            <p:nvPr/>
          </p:nvGrpSpPr>
          <p:grpSpPr>
            <a:xfrm>
              <a:off x="312802" y="4846774"/>
              <a:ext cx="694373" cy="109287"/>
              <a:chOff x="238125" y="2296425"/>
              <a:chExt cx="7143750" cy="1124350"/>
            </a:xfrm>
          </p:grpSpPr>
          <p:sp>
            <p:nvSpPr>
              <p:cNvPr id="1509" name="Google Shape;1509;p105"/>
              <p:cNvSpPr/>
              <p:nvPr/>
            </p:nvSpPr>
            <p:spPr>
              <a:xfrm>
                <a:off x="545150" y="3100475"/>
                <a:ext cx="320325" cy="320300"/>
              </a:xfrm>
              <a:custGeom>
                <a:rect b="b" l="l" r="r" t="t"/>
                <a:pathLst>
                  <a:path extrusionOk="0" h="12812" w="12813">
                    <a:moveTo>
                      <a:pt x="6451" y="0"/>
                    </a:moveTo>
                    <a:lnTo>
                      <a:pt x="6186" y="89"/>
                    </a:lnTo>
                    <a:lnTo>
                      <a:pt x="5921" y="265"/>
                    </a:lnTo>
                    <a:lnTo>
                      <a:pt x="973" y="5213"/>
                    </a:lnTo>
                    <a:lnTo>
                      <a:pt x="266" y="5920"/>
                    </a:lnTo>
                    <a:lnTo>
                      <a:pt x="89" y="6185"/>
                    </a:lnTo>
                    <a:lnTo>
                      <a:pt x="1" y="6362"/>
                    </a:lnTo>
                    <a:lnTo>
                      <a:pt x="89" y="6627"/>
                    </a:lnTo>
                    <a:lnTo>
                      <a:pt x="266" y="6892"/>
                    </a:lnTo>
                    <a:lnTo>
                      <a:pt x="5921" y="12459"/>
                    </a:lnTo>
                    <a:lnTo>
                      <a:pt x="6186" y="12724"/>
                    </a:lnTo>
                    <a:lnTo>
                      <a:pt x="6451" y="12812"/>
                    </a:lnTo>
                    <a:lnTo>
                      <a:pt x="6716" y="12724"/>
                    </a:lnTo>
                    <a:lnTo>
                      <a:pt x="6981" y="12459"/>
                    </a:lnTo>
                    <a:lnTo>
                      <a:pt x="12548" y="6892"/>
                    </a:lnTo>
                    <a:lnTo>
                      <a:pt x="12724" y="6627"/>
                    </a:lnTo>
                    <a:lnTo>
                      <a:pt x="12813" y="6362"/>
                    </a:lnTo>
                    <a:lnTo>
                      <a:pt x="12724" y="6185"/>
                    </a:lnTo>
                    <a:lnTo>
                      <a:pt x="12548" y="5920"/>
                    </a:lnTo>
                    <a:lnTo>
                      <a:pt x="6893" y="265"/>
                    </a:lnTo>
                    <a:lnTo>
                      <a:pt x="6628" y="89"/>
                    </a:lnTo>
                    <a:lnTo>
                      <a:pt x="6451" y="0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0" name="Google Shape;1510;p105"/>
              <p:cNvSpPr/>
              <p:nvPr/>
            </p:nvSpPr>
            <p:spPr>
              <a:xfrm>
                <a:off x="238125" y="2296425"/>
                <a:ext cx="1124375" cy="793025"/>
              </a:xfrm>
              <a:custGeom>
                <a:rect b="b" l="l" r="r" t="t"/>
                <a:pathLst>
                  <a:path extrusionOk="0" h="31721" w="44975">
                    <a:moveTo>
                      <a:pt x="17583" y="0"/>
                    </a:moveTo>
                    <a:lnTo>
                      <a:pt x="15728" y="177"/>
                    </a:lnTo>
                    <a:lnTo>
                      <a:pt x="13961" y="531"/>
                    </a:lnTo>
                    <a:lnTo>
                      <a:pt x="12193" y="1149"/>
                    </a:lnTo>
                    <a:lnTo>
                      <a:pt x="10515" y="1856"/>
                    </a:lnTo>
                    <a:lnTo>
                      <a:pt x="8836" y="2739"/>
                    </a:lnTo>
                    <a:lnTo>
                      <a:pt x="7334" y="3800"/>
                    </a:lnTo>
                    <a:lnTo>
                      <a:pt x="5920" y="4948"/>
                    </a:lnTo>
                    <a:lnTo>
                      <a:pt x="4595" y="6362"/>
                    </a:lnTo>
                    <a:lnTo>
                      <a:pt x="3446" y="7864"/>
                    </a:lnTo>
                    <a:lnTo>
                      <a:pt x="2651" y="9101"/>
                    </a:lnTo>
                    <a:lnTo>
                      <a:pt x="1944" y="10426"/>
                    </a:lnTo>
                    <a:lnTo>
                      <a:pt x="1325" y="11752"/>
                    </a:lnTo>
                    <a:lnTo>
                      <a:pt x="884" y="13077"/>
                    </a:lnTo>
                    <a:lnTo>
                      <a:pt x="530" y="14491"/>
                    </a:lnTo>
                    <a:lnTo>
                      <a:pt x="265" y="15905"/>
                    </a:lnTo>
                    <a:lnTo>
                      <a:pt x="88" y="17318"/>
                    </a:lnTo>
                    <a:lnTo>
                      <a:pt x="0" y="18732"/>
                    </a:lnTo>
                    <a:lnTo>
                      <a:pt x="88" y="20146"/>
                    </a:lnTo>
                    <a:lnTo>
                      <a:pt x="265" y="21559"/>
                    </a:lnTo>
                    <a:lnTo>
                      <a:pt x="530" y="22973"/>
                    </a:lnTo>
                    <a:lnTo>
                      <a:pt x="972" y="24387"/>
                    </a:lnTo>
                    <a:lnTo>
                      <a:pt x="1414" y="25712"/>
                    </a:lnTo>
                    <a:lnTo>
                      <a:pt x="2032" y="27038"/>
                    </a:lnTo>
                    <a:lnTo>
                      <a:pt x="2739" y="28363"/>
                    </a:lnTo>
                    <a:lnTo>
                      <a:pt x="3623" y="29600"/>
                    </a:lnTo>
                    <a:lnTo>
                      <a:pt x="4418" y="30660"/>
                    </a:lnTo>
                    <a:lnTo>
                      <a:pt x="5390" y="31720"/>
                    </a:lnTo>
                    <a:lnTo>
                      <a:pt x="11840" y="25270"/>
                    </a:lnTo>
                    <a:lnTo>
                      <a:pt x="11133" y="24564"/>
                    </a:lnTo>
                    <a:lnTo>
                      <a:pt x="10603" y="23768"/>
                    </a:lnTo>
                    <a:lnTo>
                      <a:pt x="10161" y="22973"/>
                    </a:lnTo>
                    <a:lnTo>
                      <a:pt x="9719" y="22178"/>
                    </a:lnTo>
                    <a:lnTo>
                      <a:pt x="9454" y="21294"/>
                    </a:lnTo>
                    <a:lnTo>
                      <a:pt x="9278" y="20411"/>
                    </a:lnTo>
                    <a:lnTo>
                      <a:pt x="9101" y="19527"/>
                    </a:lnTo>
                    <a:lnTo>
                      <a:pt x="9101" y="18555"/>
                    </a:lnTo>
                    <a:lnTo>
                      <a:pt x="9101" y="17672"/>
                    </a:lnTo>
                    <a:lnTo>
                      <a:pt x="9278" y="16788"/>
                    </a:lnTo>
                    <a:lnTo>
                      <a:pt x="9454" y="15905"/>
                    </a:lnTo>
                    <a:lnTo>
                      <a:pt x="9808" y="15021"/>
                    </a:lnTo>
                    <a:lnTo>
                      <a:pt x="10161" y="14226"/>
                    </a:lnTo>
                    <a:lnTo>
                      <a:pt x="10691" y="13431"/>
                    </a:lnTo>
                    <a:lnTo>
                      <a:pt x="11221" y="12635"/>
                    </a:lnTo>
                    <a:lnTo>
                      <a:pt x="11928" y="11929"/>
                    </a:lnTo>
                    <a:lnTo>
                      <a:pt x="12635" y="11310"/>
                    </a:lnTo>
                    <a:lnTo>
                      <a:pt x="13342" y="10692"/>
                    </a:lnTo>
                    <a:lnTo>
                      <a:pt x="14226" y="10250"/>
                    </a:lnTo>
                    <a:lnTo>
                      <a:pt x="15021" y="9808"/>
                    </a:lnTo>
                    <a:lnTo>
                      <a:pt x="15904" y="9543"/>
                    </a:lnTo>
                    <a:lnTo>
                      <a:pt x="16788" y="9278"/>
                    </a:lnTo>
                    <a:lnTo>
                      <a:pt x="17672" y="9189"/>
                    </a:lnTo>
                    <a:lnTo>
                      <a:pt x="18644" y="9101"/>
                    </a:lnTo>
                    <a:lnTo>
                      <a:pt x="19527" y="9189"/>
                    </a:lnTo>
                    <a:lnTo>
                      <a:pt x="20411" y="9278"/>
                    </a:lnTo>
                    <a:lnTo>
                      <a:pt x="21294" y="9543"/>
                    </a:lnTo>
                    <a:lnTo>
                      <a:pt x="22178" y="9808"/>
                    </a:lnTo>
                    <a:lnTo>
                      <a:pt x="23061" y="10250"/>
                    </a:lnTo>
                    <a:lnTo>
                      <a:pt x="23857" y="10692"/>
                    </a:lnTo>
                    <a:lnTo>
                      <a:pt x="24652" y="11310"/>
                    </a:lnTo>
                    <a:lnTo>
                      <a:pt x="25359" y="11929"/>
                    </a:lnTo>
                    <a:lnTo>
                      <a:pt x="25977" y="12635"/>
                    </a:lnTo>
                    <a:lnTo>
                      <a:pt x="26507" y="13342"/>
                    </a:lnTo>
                    <a:lnTo>
                      <a:pt x="26949" y="14137"/>
                    </a:lnTo>
                    <a:lnTo>
                      <a:pt x="27391" y="14933"/>
                    </a:lnTo>
                    <a:lnTo>
                      <a:pt x="27656" y="15728"/>
                    </a:lnTo>
                    <a:lnTo>
                      <a:pt x="27921" y="16523"/>
                    </a:lnTo>
                    <a:lnTo>
                      <a:pt x="28098" y="17407"/>
                    </a:lnTo>
                    <a:lnTo>
                      <a:pt x="28098" y="18290"/>
                    </a:lnTo>
                    <a:lnTo>
                      <a:pt x="28098" y="19174"/>
                    </a:lnTo>
                    <a:lnTo>
                      <a:pt x="28010" y="19969"/>
                    </a:lnTo>
                    <a:lnTo>
                      <a:pt x="27921" y="20853"/>
                    </a:lnTo>
                    <a:lnTo>
                      <a:pt x="27656" y="21736"/>
                    </a:lnTo>
                    <a:lnTo>
                      <a:pt x="27303" y="22531"/>
                    </a:lnTo>
                    <a:lnTo>
                      <a:pt x="26949" y="23327"/>
                    </a:lnTo>
                    <a:lnTo>
                      <a:pt x="26419" y="24033"/>
                    </a:lnTo>
                    <a:lnTo>
                      <a:pt x="25889" y="24740"/>
                    </a:lnTo>
                    <a:lnTo>
                      <a:pt x="25801" y="25005"/>
                    </a:lnTo>
                    <a:lnTo>
                      <a:pt x="25624" y="25270"/>
                    </a:lnTo>
                    <a:lnTo>
                      <a:pt x="32074" y="31720"/>
                    </a:lnTo>
                    <a:lnTo>
                      <a:pt x="32692" y="31102"/>
                    </a:lnTo>
                    <a:lnTo>
                      <a:pt x="38612" y="25094"/>
                    </a:lnTo>
                    <a:lnTo>
                      <a:pt x="44621" y="19174"/>
                    </a:lnTo>
                    <a:lnTo>
                      <a:pt x="44886" y="18820"/>
                    </a:lnTo>
                    <a:lnTo>
                      <a:pt x="44974" y="18555"/>
                    </a:lnTo>
                    <a:lnTo>
                      <a:pt x="44886" y="18290"/>
                    </a:lnTo>
                    <a:lnTo>
                      <a:pt x="44621" y="17937"/>
                    </a:lnTo>
                    <a:lnTo>
                      <a:pt x="38347" y="11752"/>
                    </a:lnTo>
                    <a:lnTo>
                      <a:pt x="32162" y="5567"/>
                    </a:lnTo>
                    <a:lnTo>
                      <a:pt x="31014" y="4595"/>
                    </a:lnTo>
                    <a:lnTo>
                      <a:pt x="29865" y="3623"/>
                    </a:lnTo>
                    <a:lnTo>
                      <a:pt x="28275" y="2563"/>
                    </a:lnTo>
                    <a:lnTo>
                      <a:pt x="26596" y="1679"/>
                    </a:lnTo>
                    <a:lnTo>
                      <a:pt x="24829" y="972"/>
                    </a:lnTo>
                    <a:lnTo>
                      <a:pt x="23061" y="442"/>
                    </a:lnTo>
                    <a:lnTo>
                      <a:pt x="21206" y="89"/>
                    </a:lnTo>
                    <a:lnTo>
                      <a:pt x="19439" y="0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1" name="Google Shape;1511;p105"/>
              <p:cNvSpPr/>
              <p:nvPr/>
            </p:nvSpPr>
            <p:spPr>
              <a:xfrm>
                <a:off x="1788800" y="2479750"/>
                <a:ext cx="675950" cy="755500"/>
              </a:xfrm>
              <a:custGeom>
                <a:rect b="b" l="l" r="r" t="t"/>
                <a:pathLst>
                  <a:path extrusionOk="0" h="30220" w="27038">
                    <a:moveTo>
                      <a:pt x="13608" y="1"/>
                    </a:moveTo>
                    <a:lnTo>
                      <a:pt x="12017" y="266"/>
                    </a:lnTo>
                    <a:lnTo>
                      <a:pt x="10515" y="619"/>
                    </a:lnTo>
                    <a:lnTo>
                      <a:pt x="9101" y="1150"/>
                    </a:lnTo>
                    <a:lnTo>
                      <a:pt x="7776" y="1768"/>
                    </a:lnTo>
                    <a:lnTo>
                      <a:pt x="6451" y="2563"/>
                    </a:lnTo>
                    <a:lnTo>
                      <a:pt x="5302" y="3447"/>
                    </a:lnTo>
                    <a:lnTo>
                      <a:pt x="4242" y="4419"/>
                    </a:lnTo>
                    <a:lnTo>
                      <a:pt x="3270" y="5479"/>
                    </a:lnTo>
                    <a:lnTo>
                      <a:pt x="2474" y="6628"/>
                    </a:lnTo>
                    <a:lnTo>
                      <a:pt x="1679" y="7865"/>
                    </a:lnTo>
                    <a:lnTo>
                      <a:pt x="1061" y="9190"/>
                    </a:lnTo>
                    <a:lnTo>
                      <a:pt x="619" y="10604"/>
                    </a:lnTo>
                    <a:lnTo>
                      <a:pt x="265" y="12018"/>
                    </a:lnTo>
                    <a:lnTo>
                      <a:pt x="0" y="13520"/>
                    </a:lnTo>
                    <a:lnTo>
                      <a:pt x="0" y="15110"/>
                    </a:lnTo>
                    <a:lnTo>
                      <a:pt x="0" y="16700"/>
                    </a:lnTo>
                    <a:lnTo>
                      <a:pt x="265" y="18202"/>
                    </a:lnTo>
                    <a:lnTo>
                      <a:pt x="619" y="19616"/>
                    </a:lnTo>
                    <a:lnTo>
                      <a:pt x="1149" y="21030"/>
                    </a:lnTo>
                    <a:lnTo>
                      <a:pt x="1679" y="22355"/>
                    </a:lnTo>
                    <a:lnTo>
                      <a:pt x="2474" y="23592"/>
                    </a:lnTo>
                    <a:lnTo>
                      <a:pt x="3270" y="24741"/>
                    </a:lnTo>
                    <a:lnTo>
                      <a:pt x="4242" y="25801"/>
                    </a:lnTo>
                    <a:lnTo>
                      <a:pt x="5302" y="26773"/>
                    </a:lnTo>
                    <a:lnTo>
                      <a:pt x="6451" y="27657"/>
                    </a:lnTo>
                    <a:lnTo>
                      <a:pt x="7688" y="28364"/>
                    </a:lnTo>
                    <a:lnTo>
                      <a:pt x="9013" y="29070"/>
                    </a:lnTo>
                    <a:lnTo>
                      <a:pt x="10427" y="29512"/>
                    </a:lnTo>
                    <a:lnTo>
                      <a:pt x="11840" y="29954"/>
                    </a:lnTo>
                    <a:lnTo>
                      <a:pt x="13431" y="30131"/>
                    </a:lnTo>
                    <a:lnTo>
                      <a:pt x="15021" y="30219"/>
                    </a:lnTo>
                    <a:lnTo>
                      <a:pt x="17053" y="30131"/>
                    </a:lnTo>
                    <a:lnTo>
                      <a:pt x="18821" y="29866"/>
                    </a:lnTo>
                    <a:lnTo>
                      <a:pt x="20499" y="29424"/>
                    </a:lnTo>
                    <a:lnTo>
                      <a:pt x="22002" y="28805"/>
                    </a:lnTo>
                    <a:lnTo>
                      <a:pt x="23415" y="28098"/>
                    </a:lnTo>
                    <a:lnTo>
                      <a:pt x="24652" y="27215"/>
                    </a:lnTo>
                    <a:lnTo>
                      <a:pt x="25889" y="26155"/>
                    </a:lnTo>
                    <a:lnTo>
                      <a:pt x="27038" y="25006"/>
                    </a:lnTo>
                    <a:lnTo>
                      <a:pt x="22973" y="20853"/>
                    </a:lnTo>
                    <a:lnTo>
                      <a:pt x="22090" y="21560"/>
                    </a:lnTo>
                    <a:lnTo>
                      <a:pt x="21206" y="22267"/>
                    </a:lnTo>
                    <a:lnTo>
                      <a:pt x="20411" y="22797"/>
                    </a:lnTo>
                    <a:lnTo>
                      <a:pt x="19439" y="23327"/>
                    </a:lnTo>
                    <a:lnTo>
                      <a:pt x="18556" y="23769"/>
                    </a:lnTo>
                    <a:lnTo>
                      <a:pt x="17495" y="24034"/>
                    </a:lnTo>
                    <a:lnTo>
                      <a:pt x="16435" y="24211"/>
                    </a:lnTo>
                    <a:lnTo>
                      <a:pt x="15198" y="24299"/>
                    </a:lnTo>
                    <a:lnTo>
                      <a:pt x="14314" y="24211"/>
                    </a:lnTo>
                    <a:lnTo>
                      <a:pt x="13431" y="24122"/>
                    </a:lnTo>
                    <a:lnTo>
                      <a:pt x="12547" y="23857"/>
                    </a:lnTo>
                    <a:lnTo>
                      <a:pt x="11752" y="23504"/>
                    </a:lnTo>
                    <a:lnTo>
                      <a:pt x="11045" y="23150"/>
                    </a:lnTo>
                    <a:lnTo>
                      <a:pt x="10338" y="22709"/>
                    </a:lnTo>
                    <a:lnTo>
                      <a:pt x="9720" y="22090"/>
                    </a:lnTo>
                    <a:lnTo>
                      <a:pt x="9101" y="21560"/>
                    </a:lnTo>
                    <a:lnTo>
                      <a:pt x="8571" y="20853"/>
                    </a:lnTo>
                    <a:lnTo>
                      <a:pt x="8129" y="20146"/>
                    </a:lnTo>
                    <a:lnTo>
                      <a:pt x="7688" y="19439"/>
                    </a:lnTo>
                    <a:lnTo>
                      <a:pt x="7334" y="18556"/>
                    </a:lnTo>
                    <a:lnTo>
                      <a:pt x="7069" y="17761"/>
                    </a:lnTo>
                    <a:lnTo>
                      <a:pt x="6892" y="16877"/>
                    </a:lnTo>
                    <a:lnTo>
                      <a:pt x="6804" y="15994"/>
                    </a:lnTo>
                    <a:lnTo>
                      <a:pt x="6716" y="15022"/>
                    </a:lnTo>
                    <a:lnTo>
                      <a:pt x="6804" y="14050"/>
                    </a:lnTo>
                    <a:lnTo>
                      <a:pt x="6892" y="13166"/>
                    </a:lnTo>
                    <a:lnTo>
                      <a:pt x="7069" y="12283"/>
                    </a:lnTo>
                    <a:lnTo>
                      <a:pt x="7334" y="11487"/>
                    </a:lnTo>
                    <a:lnTo>
                      <a:pt x="7688" y="10692"/>
                    </a:lnTo>
                    <a:lnTo>
                      <a:pt x="8129" y="9897"/>
                    </a:lnTo>
                    <a:lnTo>
                      <a:pt x="8571" y="9190"/>
                    </a:lnTo>
                    <a:lnTo>
                      <a:pt x="9101" y="8572"/>
                    </a:lnTo>
                    <a:lnTo>
                      <a:pt x="9720" y="7953"/>
                    </a:lnTo>
                    <a:lnTo>
                      <a:pt x="10338" y="7423"/>
                    </a:lnTo>
                    <a:lnTo>
                      <a:pt x="11045" y="6981"/>
                    </a:lnTo>
                    <a:lnTo>
                      <a:pt x="11840" y="6628"/>
                    </a:lnTo>
                    <a:lnTo>
                      <a:pt x="12636" y="6274"/>
                    </a:lnTo>
                    <a:lnTo>
                      <a:pt x="13431" y="6098"/>
                    </a:lnTo>
                    <a:lnTo>
                      <a:pt x="14314" y="5921"/>
                    </a:lnTo>
                    <a:lnTo>
                      <a:pt x="15198" y="5833"/>
                    </a:lnTo>
                    <a:lnTo>
                      <a:pt x="16258" y="5921"/>
                    </a:lnTo>
                    <a:lnTo>
                      <a:pt x="17319" y="6098"/>
                    </a:lnTo>
                    <a:lnTo>
                      <a:pt x="18290" y="6363"/>
                    </a:lnTo>
                    <a:lnTo>
                      <a:pt x="19174" y="6804"/>
                    </a:lnTo>
                    <a:lnTo>
                      <a:pt x="20146" y="7246"/>
                    </a:lnTo>
                    <a:lnTo>
                      <a:pt x="21030" y="7776"/>
                    </a:lnTo>
                    <a:lnTo>
                      <a:pt x="21825" y="8483"/>
                    </a:lnTo>
                    <a:lnTo>
                      <a:pt x="22708" y="9190"/>
                    </a:lnTo>
                    <a:lnTo>
                      <a:pt x="26773" y="4419"/>
                    </a:lnTo>
                    <a:lnTo>
                      <a:pt x="25801" y="3535"/>
                    </a:lnTo>
                    <a:lnTo>
                      <a:pt x="24652" y="2652"/>
                    </a:lnTo>
                    <a:lnTo>
                      <a:pt x="23415" y="1856"/>
                    </a:lnTo>
                    <a:lnTo>
                      <a:pt x="22090" y="1238"/>
                    </a:lnTo>
                    <a:lnTo>
                      <a:pt x="20676" y="708"/>
                    </a:lnTo>
                    <a:lnTo>
                      <a:pt x="18997" y="266"/>
                    </a:lnTo>
                    <a:lnTo>
                      <a:pt x="17230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2" name="Google Shape;1512;p105"/>
              <p:cNvSpPr/>
              <p:nvPr/>
            </p:nvSpPr>
            <p:spPr>
              <a:xfrm>
                <a:off x="2676800" y="2490800"/>
                <a:ext cx="556675" cy="731175"/>
              </a:xfrm>
              <a:custGeom>
                <a:rect b="b" l="l" r="r" t="t"/>
                <a:pathLst>
                  <a:path extrusionOk="0" h="29247" w="22267">
                    <a:moveTo>
                      <a:pt x="0" y="1"/>
                    </a:moveTo>
                    <a:lnTo>
                      <a:pt x="0" y="29247"/>
                    </a:lnTo>
                    <a:lnTo>
                      <a:pt x="22267" y="29247"/>
                    </a:lnTo>
                    <a:lnTo>
                      <a:pt x="22267" y="23504"/>
                    </a:lnTo>
                    <a:lnTo>
                      <a:pt x="6450" y="23504"/>
                    </a:lnTo>
                    <a:lnTo>
                      <a:pt x="6450" y="17407"/>
                    </a:lnTo>
                    <a:lnTo>
                      <a:pt x="20323" y="17407"/>
                    </a:lnTo>
                    <a:lnTo>
                      <a:pt x="20323" y="11664"/>
                    </a:lnTo>
                    <a:lnTo>
                      <a:pt x="6450" y="11664"/>
                    </a:lnTo>
                    <a:lnTo>
                      <a:pt x="6450" y="5744"/>
                    </a:lnTo>
                    <a:lnTo>
                      <a:pt x="22178" y="5744"/>
                    </a:lnTo>
                    <a:lnTo>
                      <a:pt x="22178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3" name="Google Shape;1513;p105"/>
              <p:cNvSpPr/>
              <p:nvPr/>
            </p:nvSpPr>
            <p:spPr>
              <a:xfrm>
                <a:off x="3460975" y="2490800"/>
                <a:ext cx="634000" cy="731175"/>
              </a:xfrm>
              <a:custGeom>
                <a:rect b="b" l="l" r="r" t="t"/>
                <a:pathLst>
                  <a:path extrusionOk="0" h="29247" w="25360">
                    <a:moveTo>
                      <a:pt x="12901" y="5832"/>
                    </a:moveTo>
                    <a:lnTo>
                      <a:pt x="14049" y="5921"/>
                    </a:lnTo>
                    <a:lnTo>
                      <a:pt x="15021" y="6097"/>
                    </a:lnTo>
                    <a:lnTo>
                      <a:pt x="15905" y="6451"/>
                    </a:lnTo>
                    <a:lnTo>
                      <a:pt x="16612" y="6893"/>
                    </a:lnTo>
                    <a:lnTo>
                      <a:pt x="17230" y="7423"/>
                    </a:lnTo>
                    <a:lnTo>
                      <a:pt x="17584" y="8130"/>
                    </a:lnTo>
                    <a:lnTo>
                      <a:pt x="17849" y="9013"/>
                    </a:lnTo>
                    <a:lnTo>
                      <a:pt x="17937" y="9985"/>
                    </a:lnTo>
                    <a:lnTo>
                      <a:pt x="17937" y="10073"/>
                    </a:lnTo>
                    <a:lnTo>
                      <a:pt x="17849" y="10957"/>
                    </a:lnTo>
                    <a:lnTo>
                      <a:pt x="17584" y="11752"/>
                    </a:lnTo>
                    <a:lnTo>
                      <a:pt x="17230" y="12459"/>
                    </a:lnTo>
                    <a:lnTo>
                      <a:pt x="16700" y="13078"/>
                    </a:lnTo>
                    <a:lnTo>
                      <a:pt x="15993" y="13519"/>
                    </a:lnTo>
                    <a:lnTo>
                      <a:pt x="15110" y="13873"/>
                    </a:lnTo>
                    <a:lnTo>
                      <a:pt x="14138" y="14138"/>
                    </a:lnTo>
                    <a:lnTo>
                      <a:pt x="12989" y="14226"/>
                    </a:lnTo>
                    <a:lnTo>
                      <a:pt x="6451" y="14226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9793"/>
                    </a:lnTo>
                    <a:lnTo>
                      <a:pt x="11575" y="19793"/>
                    </a:lnTo>
                    <a:lnTo>
                      <a:pt x="17849" y="29247"/>
                    </a:lnTo>
                    <a:lnTo>
                      <a:pt x="25359" y="29247"/>
                    </a:lnTo>
                    <a:lnTo>
                      <a:pt x="18202" y="18732"/>
                    </a:lnTo>
                    <a:lnTo>
                      <a:pt x="19616" y="18202"/>
                    </a:lnTo>
                    <a:lnTo>
                      <a:pt x="20853" y="17407"/>
                    </a:lnTo>
                    <a:lnTo>
                      <a:pt x="21383" y="17054"/>
                    </a:lnTo>
                    <a:lnTo>
                      <a:pt x="21913" y="16523"/>
                    </a:lnTo>
                    <a:lnTo>
                      <a:pt x="22355" y="16082"/>
                    </a:lnTo>
                    <a:lnTo>
                      <a:pt x="22797" y="15463"/>
                    </a:lnTo>
                    <a:lnTo>
                      <a:pt x="23239" y="14933"/>
                    </a:lnTo>
                    <a:lnTo>
                      <a:pt x="23504" y="14315"/>
                    </a:lnTo>
                    <a:lnTo>
                      <a:pt x="23857" y="13608"/>
                    </a:lnTo>
                    <a:lnTo>
                      <a:pt x="24122" y="12901"/>
                    </a:lnTo>
                    <a:lnTo>
                      <a:pt x="24299" y="12194"/>
                    </a:lnTo>
                    <a:lnTo>
                      <a:pt x="24387" y="11399"/>
                    </a:lnTo>
                    <a:lnTo>
                      <a:pt x="24476" y="10604"/>
                    </a:lnTo>
                    <a:lnTo>
                      <a:pt x="24564" y="9720"/>
                    </a:lnTo>
                    <a:lnTo>
                      <a:pt x="24564" y="9632"/>
                    </a:lnTo>
                    <a:lnTo>
                      <a:pt x="24476" y="8660"/>
                    </a:lnTo>
                    <a:lnTo>
                      <a:pt x="24387" y="7688"/>
                    </a:lnTo>
                    <a:lnTo>
                      <a:pt x="24211" y="6716"/>
                    </a:lnTo>
                    <a:lnTo>
                      <a:pt x="23857" y="5832"/>
                    </a:lnTo>
                    <a:lnTo>
                      <a:pt x="23504" y="5037"/>
                    </a:lnTo>
                    <a:lnTo>
                      <a:pt x="23062" y="4330"/>
                    </a:lnTo>
                    <a:lnTo>
                      <a:pt x="22620" y="3623"/>
                    </a:lnTo>
                    <a:lnTo>
                      <a:pt x="22002" y="2917"/>
                    </a:lnTo>
                    <a:lnTo>
                      <a:pt x="21206" y="2298"/>
                    </a:lnTo>
                    <a:lnTo>
                      <a:pt x="20411" y="1680"/>
                    </a:lnTo>
                    <a:lnTo>
                      <a:pt x="19439" y="1149"/>
                    </a:lnTo>
                    <a:lnTo>
                      <a:pt x="18379" y="708"/>
                    </a:lnTo>
                    <a:lnTo>
                      <a:pt x="17319" y="443"/>
                    </a:lnTo>
                    <a:lnTo>
                      <a:pt x="16082" y="177"/>
                    </a:lnTo>
                    <a:lnTo>
                      <a:pt x="14845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4" name="Google Shape;1514;p105"/>
              <p:cNvSpPr/>
              <p:nvPr/>
            </p:nvSpPr>
            <p:spPr>
              <a:xfrm>
                <a:off x="4249575" y="2490800"/>
                <a:ext cx="609700" cy="731175"/>
              </a:xfrm>
              <a:custGeom>
                <a:rect b="b" l="l" r="r" t="t"/>
                <a:pathLst>
                  <a:path extrusionOk="0" h="29247" w="24388">
                    <a:moveTo>
                      <a:pt x="0" y="1"/>
                    </a:moveTo>
                    <a:lnTo>
                      <a:pt x="0" y="5832"/>
                    </a:lnTo>
                    <a:lnTo>
                      <a:pt x="8924" y="5832"/>
                    </a:lnTo>
                    <a:lnTo>
                      <a:pt x="8924" y="29247"/>
                    </a:lnTo>
                    <a:lnTo>
                      <a:pt x="15463" y="29247"/>
                    </a:lnTo>
                    <a:lnTo>
                      <a:pt x="15463" y="5832"/>
                    </a:lnTo>
                    <a:lnTo>
                      <a:pt x="24387" y="5832"/>
                    </a:lnTo>
                    <a:lnTo>
                      <a:pt x="24387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5" name="Google Shape;1515;p105"/>
              <p:cNvSpPr/>
              <p:nvPr/>
            </p:nvSpPr>
            <p:spPr>
              <a:xfrm>
                <a:off x="5071300" y="2490800"/>
                <a:ext cx="161275" cy="731175"/>
              </a:xfrm>
              <a:custGeom>
                <a:rect b="b" l="l" r="r" t="t"/>
                <a:pathLst>
                  <a:path extrusionOk="0" h="29247" w="6451">
                    <a:moveTo>
                      <a:pt x="0" y="1"/>
                    </a:moveTo>
                    <a:lnTo>
                      <a:pt x="0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6" name="Google Shape;1516;p105"/>
              <p:cNvSpPr/>
              <p:nvPr/>
            </p:nvSpPr>
            <p:spPr>
              <a:xfrm>
                <a:off x="5499825" y="2490800"/>
                <a:ext cx="558900" cy="731175"/>
              </a:xfrm>
              <a:custGeom>
                <a:rect b="b" l="l" r="r" t="t"/>
                <a:pathLst>
                  <a:path extrusionOk="0" h="29247" w="22356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7937"/>
                    </a:lnTo>
                    <a:lnTo>
                      <a:pt x="20412" y="17937"/>
                    </a:lnTo>
                    <a:lnTo>
                      <a:pt x="20412" y="12106"/>
                    </a:lnTo>
                    <a:lnTo>
                      <a:pt x="6451" y="12106"/>
                    </a:lnTo>
                    <a:lnTo>
                      <a:pt x="6451" y="5832"/>
                    </a:lnTo>
                    <a:lnTo>
                      <a:pt x="22356" y="5832"/>
                    </a:lnTo>
                    <a:lnTo>
                      <a:pt x="22356" y="1"/>
                    </a:lnTo>
                    <a:close/>
                  </a:path>
                </a:pathLst>
              </a:custGeom>
              <a:solidFill>
                <a:srgbClr val="2B3034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7" name="Google Shape;1517;p105"/>
              <p:cNvSpPr/>
              <p:nvPr/>
            </p:nvSpPr>
            <p:spPr>
              <a:xfrm>
                <a:off x="6277375" y="2490800"/>
                <a:ext cx="161300" cy="731175"/>
              </a:xfrm>
              <a:custGeom>
                <a:rect b="b" l="l" r="r" t="t"/>
                <a:pathLst>
                  <a:path extrusionOk="0" h="29247" w="6452">
                    <a:moveTo>
                      <a:pt x="1" y="1"/>
                    </a:moveTo>
                    <a:lnTo>
                      <a:pt x="1" y="29247"/>
                    </a:lnTo>
                    <a:lnTo>
                      <a:pt x="6451" y="29247"/>
                    </a:lnTo>
                    <a:lnTo>
                      <a:pt x="6451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8" name="Google Shape;1518;p105"/>
              <p:cNvSpPr/>
              <p:nvPr/>
            </p:nvSpPr>
            <p:spPr>
              <a:xfrm>
                <a:off x="6705925" y="2490800"/>
                <a:ext cx="675950" cy="731175"/>
              </a:xfrm>
              <a:custGeom>
                <a:rect b="b" l="l" r="r" t="t"/>
                <a:pathLst>
                  <a:path extrusionOk="0" h="29247" w="27038">
                    <a:moveTo>
                      <a:pt x="12459" y="5832"/>
                    </a:moveTo>
                    <a:lnTo>
                      <a:pt x="13343" y="6009"/>
                    </a:lnTo>
                    <a:lnTo>
                      <a:pt x="14226" y="6186"/>
                    </a:lnTo>
                    <a:lnTo>
                      <a:pt x="15110" y="6451"/>
                    </a:lnTo>
                    <a:lnTo>
                      <a:pt x="15905" y="6804"/>
                    </a:lnTo>
                    <a:lnTo>
                      <a:pt x="16612" y="7246"/>
                    </a:lnTo>
                    <a:lnTo>
                      <a:pt x="17230" y="7776"/>
                    </a:lnTo>
                    <a:lnTo>
                      <a:pt x="17849" y="8306"/>
                    </a:lnTo>
                    <a:lnTo>
                      <a:pt x="18379" y="8925"/>
                    </a:lnTo>
                    <a:lnTo>
                      <a:pt x="18909" y="9543"/>
                    </a:lnTo>
                    <a:lnTo>
                      <a:pt x="19351" y="10339"/>
                    </a:lnTo>
                    <a:lnTo>
                      <a:pt x="19704" y="11134"/>
                    </a:lnTo>
                    <a:lnTo>
                      <a:pt x="19969" y="11929"/>
                    </a:lnTo>
                    <a:lnTo>
                      <a:pt x="20146" y="12813"/>
                    </a:lnTo>
                    <a:lnTo>
                      <a:pt x="20234" y="13696"/>
                    </a:lnTo>
                    <a:lnTo>
                      <a:pt x="20323" y="14668"/>
                    </a:lnTo>
                    <a:lnTo>
                      <a:pt x="20234" y="15640"/>
                    </a:lnTo>
                    <a:lnTo>
                      <a:pt x="20146" y="16612"/>
                    </a:lnTo>
                    <a:lnTo>
                      <a:pt x="19969" y="17407"/>
                    </a:lnTo>
                    <a:lnTo>
                      <a:pt x="19704" y="18291"/>
                    </a:lnTo>
                    <a:lnTo>
                      <a:pt x="19351" y="18997"/>
                    </a:lnTo>
                    <a:lnTo>
                      <a:pt x="18909" y="19704"/>
                    </a:lnTo>
                    <a:lnTo>
                      <a:pt x="18379" y="20411"/>
                    </a:lnTo>
                    <a:lnTo>
                      <a:pt x="17849" y="21030"/>
                    </a:lnTo>
                    <a:lnTo>
                      <a:pt x="17230" y="21560"/>
                    </a:lnTo>
                    <a:lnTo>
                      <a:pt x="16612" y="22002"/>
                    </a:lnTo>
                    <a:lnTo>
                      <a:pt x="15905" y="22443"/>
                    </a:lnTo>
                    <a:lnTo>
                      <a:pt x="15110" y="22797"/>
                    </a:lnTo>
                    <a:lnTo>
                      <a:pt x="14226" y="23062"/>
                    </a:lnTo>
                    <a:lnTo>
                      <a:pt x="13343" y="23239"/>
                    </a:lnTo>
                    <a:lnTo>
                      <a:pt x="12459" y="23415"/>
                    </a:lnTo>
                    <a:lnTo>
                      <a:pt x="6451" y="23415"/>
                    </a:lnTo>
                    <a:lnTo>
                      <a:pt x="6451" y="5832"/>
                    </a:lnTo>
                    <a:close/>
                    <a:moveTo>
                      <a:pt x="0" y="1"/>
                    </a:moveTo>
                    <a:lnTo>
                      <a:pt x="0" y="29247"/>
                    </a:lnTo>
                    <a:lnTo>
                      <a:pt x="11399" y="29247"/>
                    </a:lnTo>
                    <a:lnTo>
                      <a:pt x="13077" y="29159"/>
                    </a:lnTo>
                    <a:lnTo>
                      <a:pt x="14756" y="28982"/>
                    </a:lnTo>
                    <a:lnTo>
                      <a:pt x="16258" y="28628"/>
                    </a:lnTo>
                    <a:lnTo>
                      <a:pt x="17760" y="28098"/>
                    </a:lnTo>
                    <a:lnTo>
                      <a:pt x="19086" y="27480"/>
                    </a:lnTo>
                    <a:lnTo>
                      <a:pt x="20411" y="26773"/>
                    </a:lnTo>
                    <a:lnTo>
                      <a:pt x="21560" y="25978"/>
                    </a:lnTo>
                    <a:lnTo>
                      <a:pt x="22708" y="25006"/>
                    </a:lnTo>
                    <a:lnTo>
                      <a:pt x="23680" y="23945"/>
                    </a:lnTo>
                    <a:lnTo>
                      <a:pt x="24476" y="22885"/>
                    </a:lnTo>
                    <a:lnTo>
                      <a:pt x="25271" y="21648"/>
                    </a:lnTo>
                    <a:lnTo>
                      <a:pt x="25889" y="20411"/>
                    </a:lnTo>
                    <a:lnTo>
                      <a:pt x="26331" y="18997"/>
                    </a:lnTo>
                    <a:lnTo>
                      <a:pt x="26685" y="17584"/>
                    </a:lnTo>
                    <a:lnTo>
                      <a:pt x="26950" y="16170"/>
                    </a:lnTo>
                    <a:lnTo>
                      <a:pt x="27038" y="14580"/>
                    </a:lnTo>
                    <a:lnTo>
                      <a:pt x="26950" y="12989"/>
                    </a:lnTo>
                    <a:lnTo>
                      <a:pt x="26685" y="11576"/>
                    </a:lnTo>
                    <a:lnTo>
                      <a:pt x="26331" y="10162"/>
                    </a:lnTo>
                    <a:lnTo>
                      <a:pt x="25889" y="8748"/>
                    </a:lnTo>
                    <a:lnTo>
                      <a:pt x="25271" y="7511"/>
                    </a:lnTo>
                    <a:lnTo>
                      <a:pt x="24476" y="6274"/>
                    </a:lnTo>
                    <a:lnTo>
                      <a:pt x="23680" y="5214"/>
                    </a:lnTo>
                    <a:lnTo>
                      <a:pt x="22708" y="4154"/>
                    </a:lnTo>
                    <a:lnTo>
                      <a:pt x="21560" y="3182"/>
                    </a:lnTo>
                    <a:lnTo>
                      <a:pt x="20411" y="2386"/>
                    </a:lnTo>
                    <a:lnTo>
                      <a:pt x="19086" y="1680"/>
                    </a:lnTo>
                    <a:lnTo>
                      <a:pt x="17760" y="1061"/>
                    </a:lnTo>
                    <a:lnTo>
                      <a:pt x="16258" y="619"/>
                    </a:lnTo>
                    <a:lnTo>
                      <a:pt x="14756" y="266"/>
                    </a:lnTo>
                    <a:lnTo>
                      <a:pt x="13077" y="1"/>
                    </a:lnTo>
                    <a:close/>
                  </a:path>
                </a:pathLst>
              </a:custGeom>
              <a:solidFill>
                <a:srgbClr val="2E77B5"/>
              </a:solidFill>
              <a:ln>
                <a:noFill/>
              </a:ln>
            </p:spPr>
            <p:txBody>
              <a:bodyPr anchorCtr="0" anchor="ctr" bIns="17750" lIns="17750" spcFirstLastPara="1" rIns="17750" wrap="square" tIns="177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519" name="Google Shape;1519;p105"/>
            <p:cNvCxnSpPr/>
            <p:nvPr/>
          </p:nvCxnSpPr>
          <p:spPr>
            <a:xfrm>
              <a:off x="1075700" y="4840925"/>
              <a:ext cx="0" cy="126300"/>
            </a:xfrm>
            <a:prstGeom prst="straightConnector1">
              <a:avLst/>
            </a:prstGeom>
            <a:noFill/>
            <a:ln cap="flat" cmpd="sng" w="19050">
              <a:solidFill>
                <a:srgbClr val="10275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520" name="Google Shape;1520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95202" y="2887666"/>
            <a:ext cx="7465450" cy="8676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p106"/>
          <p:cNvSpPr txBox="1"/>
          <p:nvPr/>
        </p:nvSpPr>
        <p:spPr>
          <a:xfrm>
            <a:off x="10890000" y="6485013"/>
            <a:ext cx="7454400" cy="28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3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Jim Robertson</a:t>
            </a:r>
            <a:endParaRPr b="0" i="0" sz="32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3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Senior Sales Manager</a:t>
            </a:r>
            <a:endParaRPr b="1" i="0" sz="32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3200" u="sng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jrobertson</a:t>
            </a:r>
            <a:r>
              <a:rPr b="1" i="0" lang="en" sz="3200" u="sng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@certifid.com</a:t>
            </a:r>
            <a:endParaRPr b="0" i="0" sz="3200" u="sng" cap="none" strike="noStrik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526" name="Google Shape;1526;p106" title="Logo_Color_Dar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64163" y="8259875"/>
            <a:ext cx="2906075" cy="5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7" name="Google Shape;1527;p106" title="Jim headshot.jpeg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10" r="0" t="0"/>
          <a:stretch/>
        </p:blipFill>
        <p:spPr>
          <a:xfrm>
            <a:off x="12037200" y="1113851"/>
            <a:ext cx="5160000" cy="5160600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28" name="Google Shape;1528;p106"/>
          <p:cNvSpPr txBox="1"/>
          <p:nvPr/>
        </p:nvSpPr>
        <p:spPr>
          <a:xfrm>
            <a:off x="1769750" y="1962394"/>
            <a:ext cx="74544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b="1" i="0" lang="en" sz="7000" u="none" cap="none" strike="noStrike">
                <a:solidFill>
                  <a:srgbClr val="102754"/>
                </a:solidFill>
                <a:latin typeface="Figtree"/>
                <a:ea typeface="Figtree"/>
                <a:cs typeface="Figtree"/>
                <a:sym typeface="Figtree"/>
              </a:rPr>
              <a:t>Schedule a</a:t>
            </a:r>
            <a:r>
              <a:rPr b="1" i="0" lang="en" sz="7000" u="none" cap="none" strike="noStrike">
                <a:solidFill>
                  <a:schemeClr val="lt1"/>
                </a:solidFill>
                <a:latin typeface="Figtree"/>
                <a:ea typeface="Figtree"/>
                <a:cs typeface="Figtree"/>
                <a:sym typeface="Figtree"/>
              </a:rPr>
              <a:t> </a:t>
            </a:r>
            <a:r>
              <a:rPr b="1" i="0" lang="en" sz="7000" u="none" cap="none" strike="noStrike">
                <a:solidFill>
                  <a:schemeClr val="accent1"/>
                </a:solidFill>
                <a:latin typeface="Figtree"/>
                <a:ea typeface="Figtree"/>
                <a:cs typeface="Figtree"/>
                <a:sym typeface="Figtree"/>
              </a:rPr>
              <a:t>Demo</a:t>
            </a:r>
            <a:endParaRPr b="1" i="0" sz="7000" u="none" cap="none" strike="noStrike">
              <a:solidFill>
                <a:schemeClr val="accent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grpSp>
        <p:nvGrpSpPr>
          <p:cNvPr id="1529" name="Google Shape;1529;p106"/>
          <p:cNvGrpSpPr/>
          <p:nvPr/>
        </p:nvGrpSpPr>
        <p:grpSpPr>
          <a:xfrm>
            <a:off x="4190346" y="3704901"/>
            <a:ext cx="4075264" cy="4032664"/>
            <a:chOff x="2006825" y="1819125"/>
            <a:chExt cx="2483100" cy="2454900"/>
          </a:xfrm>
        </p:grpSpPr>
        <p:sp>
          <p:nvSpPr>
            <p:cNvPr id="1530" name="Google Shape;1530;p106"/>
            <p:cNvSpPr/>
            <p:nvPr/>
          </p:nvSpPr>
          <p:spPr>
            <a:xfrm>
              <a:off x="2006825" y="1819125"/>
              <a:ext cx="2483100" cy="2454900"/>
            </a:xfrm>
            <a:prstGeom prst="roundRect">
              <a:avLst>
                <a:gd fmla="val 9049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115375" lIns="115375" spcFirstLastPara="1" rIns="115375" wrap="square" tIns="1153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1531" name="Google Shape;1531;p106" title="adobe-express-qr-code (36).png"/>
            <p:cNvPicPr preferRelativeResize="0"/>
            <p:nvPr/>
          </p:nvPicPr>
          <p:blipFill rotWithShape="1">
            <a:blip r:embed="rId6">
              <a:alphaModFix/>
            </a:blip>
            <a:srcRect b="4662" l="4496" r="5761" t="4816"/>
            <a:stretch/>
          </p:blipFill>
          <p:spPr>
            <a:xfrm>
              <a:off x="2096636" y="1913300"/>
              <a:ext cx="2262613" cy="22822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32" name="Google Shape;1532;p106"/>
          <p:cNvSpPr txBox="1"/>
          <p:nvPr/>
        </p:nvSpPr>
        <p:spPr>
          <a:xfrm>
            <a:off x="196246" y="4073220"/>
            <a:ext cx="3713400" cy="20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900" lIns="182900" spcFirstLastPara="1" rIns="182900" wrap="square" tIns="182900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240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2400" u="none" cap="none" strike="noStrike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rPr>
              <a:t>Learn more </a:t>
            </a:r>
            <a:r>
              <a:rPr b="1" i="0" lang="en" sz="24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about your benefits →</a:t>
            </a:r>
            <a:br>
              <a:rPr b="0" i="0" lang="en" sz="2400" u="none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i="0" lang="en" sz="2400" u="sng" cap="none" strike="noStrike">
                <a:solidFill>
                  <a:srgbClr val="102754"/>
                </a:solidFill>
                <a:latin typeface="Inter"/>
                <a:ea typeface="Inter"/>
                <a:cs typeface="Inter"/>
                <a:sym typeface="Inter"/>
              </a:rPr>
              <a:t>certifid.com/request-a-demo</a:t>
            </a:r>
            <a:endParaRPr b="1" i="0" sz="2200" u="sng" cap="none" strike="noStrike">
              <a:solidFill>
                <a:srgbClr val="102754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" name="Google Shape;1537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"/>
            <a:ext cx="18288000" cy="10287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8" name="Google Shape;1538;p107" title="Sarah D - Final Clip.mo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575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3" name="Google Shape;1543;p108" title="Logo_Color_Dar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4125" y="4428300"/>
            <a:ext cx="7319750" cy="143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102756"/>
      </a:dk1>
      <a:lt1>
        <a:srgbClr val="FFFFFF"/>
      </a:lt1>
      <a:dk2>
        <a:srgbClr val="607490"/>
      </a:dk2>
      <a:lt2>
        <a:srgbClr val="F5F6F8"/>
      </a:lt2>
      <a:accent1>
        <a:srgbClr val="156EBC"/>
      </a:accent1>
      <a:accent2>
        <a:srgbClr val="61D690"/>
      </a:accent2>
      <a:accent3>
        <a:srgbClr val="2B3034"/>
      </a:accent3>
      <a:accent4>
        <a:srgbClr val="4D32BB"/>
      </a:accent4>
      <a:accent5>
        <a:srgbClr val="0097A7"/>
      </a:accent5>
      <a:accent6>
        <a:srgbClr val="FF9F1C"/>
      </a:accent6>
      <a:hlink>
        <a:srgbClr val="166EB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102754"/>
      </a:dk1>
      <a:lt1>
        <a:srgbClr val="FFFFFF"/>
      </a:lt1>
      <a:dk2>
        <a:srgbClr val="595959"/>
      </a:dk2>
      <a:lt2>
        <a:srgbClr val="EEEEEE"/>
      </a:lt2>
      <a:accent1>
        <a:srgbClr val="187ED7"/>
      </a:accent1>
      <a:accent2>
        <a:srgbClr val="156EBC"/>
      </a:accent2>
      <a:accent3>
        <a:srgbClr val="FE0707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102754"/>
      </a:dk1>
      <a:lt1>
        <a:srgbClr val="FFFFFF"/>
      </a:lt1>
      <a:dk2>
        <a:srgbClr val="595959"/>
      </a:dk2>
      <a:lt2>
        <a:srgbClr val="EEEEEE"/>
      </a:lt2>
      <a:accent1>
        <a:srgbClr val="187ED7"/>
      </a:accent1>
      <a:accent2>
        <a:srgbClr val="156EBC"/>
      </a:accent2>
      <a:accent3>
        <a:srgbClr val="FE0707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102754"/>
      </a:dk1>
      <a:lt1>
        <a:srgbClr val="FFFFFF"/>
      </a:lt1>
      <a:dk2>
        <a:srgbClr val="595959"/>
      </a:dk2>
      <a:lt2>
        <a:srgbClr val="EEEEEE"/>
      </a:lt2>
      <a:accent1>
        <a:srgbClr val="187ED7"/>
      </a:accent1>
      <a:accent2>
        <a:srgbClr val="156EBC"/>
      </a:accent2>
      <a:accent3>
        <a:srgbClr val="FE0707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