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7"/>
  </p:notesMasterIdLst>
  <p:handoutMasterIdLst>
    <p:handoutMasterId r:id="rId28"/>
  </p:handout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18288000" cy="10287000"/>
  <p:notesSz cx="9144000" cy="6858000"/>
  <p:embeddedFontLst>
    <p:embeddedFont>
      <p:font typeface="Century Gothic Paneuropean Bold" panose="020B0604020202020204" charset="0"/>
      <p:regular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160" userDrawn="1">
          <p15:clr>
            <a:srgbClr val="A4A3A4"/>
          </p15:clr>
        </p15:guide>
        <p15:guide id="2" pos="288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5598" autoAdjust="0"/>
    <p:restoredTop sz="93348" autoAdjust="0"/>
  </p:normalViewPr>
  <p:slideViewPr>
    <p:cSldViewPr>
      <p:cViewPr>
        <p:scale>
          <a:sx n="70" d="100"/>
          <a:sy n="70" d="100"/>
        </p:scale>
        <p:origin x="54" y="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8" d="100"/>
          <a:sy n="108" d="100"/>
        </p:scale>
        <p:origin x="1224" y="96"/>
      </p:cViewPr>
      <p:guideLst>
        <p:guide orient="horz" pos="2160"/>
        <p:guide pos="288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9446673-892F-25AF-5D71-D5793BD128EE}"/>
              </a:ext>
            </a:extLst>
          </p:cNvPr>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2256D23F-C114-6318-05DE-9F40897991D3}"/>
              </a:ext>
            </a:extLst>
          </p:cNvPr>
          <p:cNvSpPr>
            <a:spLocks noGrp="1"/>
          </p:cNvSpPr>
          <p:nvPr>
            <p:ph type="dt" sz="quarter" idx="1"/>
          </p:nvPr>
        </p:nvSpPr>
        <p:spPr>
          <a:xfrm>
            <a:off x="5180013" y="0"/>
            <a:ext cx="3962400" cy="344488"/>
          </a:xfrm>
          <a:prstGeom prst="rect">
            <a:avLst/>
          </a:prstGeom>
        </p:spPr>
        <p:txBody>
          <a:bodyPr vert="horz" lIns="91440" tIns="45720" rIns="91440" bIns="45720" rtlCol="0"/>
          <a:lstStyle>
            <a:lvl1pPr algn="r">
              <a:defRPr sz="1200"/>
            </a:lvl1pPr>
          </a:lstStyle>
          <a:p>
            <a:fld id="{7E0B8A26-7A4D-4E93-8F50-449AA08FD26E}" type="datetimeFigureOut">
              <a:rPr lang="en-US" smtClean="0"/>
              <a:t>7/28/2026</a:t>
            </a:fld>
            <a:endParaRPr lang="en-US"/>
          </a:p>
        </p:txBody>
      </p:sp>
      <p:sp>
        <p:nvSpPr>
          <p:cNvPr id="4" name="Footer Placeholder 3">
            <a:extLst>
              <a:ext uri="{FF2B5EF4-FFF2-40B4-BE49-F238E27FC236}">
                <a16:creationId xmlns:a16="http://schemas.microsoft.com/office/drawing/2014/main" id="{2C014C38-0DD1-7F61-74BB-68DF6DDFD9C6}"/>
              </a:ext>
            </a:extLst>
          </p:cNvPr>
          <p:cNvSpPr>
            <a:spLocks noGrp="1"/>
          </p:cNvSpPr>
          <p:nvPr>
            <p:ph type="ftr" sz="quarter" idx="2"/>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1C8F102-548B-2876-B0A0-0F5D9825B2AC}"/>
              </a:ext>
            </a:extLst>
          </p:cNvPr>
          <p:cNvSpPr>
            <a:spLocks noGrp="1"/>
          </p:cNvSpPr>
          <p:nvPr>
            <p:ph type="sldNum" sz="quarter" idx="3"/>
          </p:nvPr>
        </p:nvSpPr>
        <p:spPr>
          <a:xfrm>
            <a:off x="5180013" y="6513513"/>
            <a:ext cx="3962400" cy="344487"/>
          </a:xfrm>
          <a:prstGeom prst="rect">
            <a:avLst/>
          </a:prstGeom>
        </p:spPr>
        <p:txBody>
          <a:bodyPr vert="horz" lIns="91440" tIns="45720" rIns="91440" bIns="45720" rtlCol="0" anchor="b"/>
          <a:lstStyle>
            <a:lvl1pPr algn="r">
              <a:defRPr sz="1200"/>
            </a:lvl1pPr>
          </a:lstStyle>
          <a:p>
            <a:fld id="{FCC7057B-8F11-4C33-94D8-8E2A6296B1BC}" type="slidenum">
              <a:rPr lang="en-US" smtClean="0"/>
              <a:t>‹#›</a:t>
            </a:fld>
            <a:endParaRPr lang="en-US"/>
          </a:p>
        </p:txBody>
      </p:sp>
    </p:spTree>
    <p:extLst>
      <p:ext uri="{BB962C8B-B14F-4D97-AF65-F5344CB8AC3E}">
        <p14:creationId xmlns:p14="http://schemas.microsoft.com/office/powerpoint/2010/main" val="14965221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Notes Placeholder 4"/>
          <p:cNvSpPr>
            <a:spLocks noGrp="1"/>
          </p:cNvSpPr>
          <p:nvPr>
            <p:ph type="body" sz="quarter" idx="3"/>
          </p:nvPr>
        </p:nvSpPr>
        <p:spPr>
          <a:xfrm>
            <a:off x="1219200" y="2438400"/>
            <a:ext cx="7162800" cy="231100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8" name="Slide Image Placeholder 7">
            <a:extLst>
              <a:ext uri="{FF2B5EF4-FFF2-40B4-BE49-F238E27FC236}">
                <a16:creationId xmlns:a16="http://schemas.microsoft.com/office/drawing/2014/main" id="{45F7B805-2D44-1CC6-9AD1-3BF37CE34347}"/>
              </a:ext>
            </a:extLst>
          </p:cNvPr>
          <p:cNvSpPr>
            <a:spLocks noGrp="1" noRot="1" noChangeAspect="1"/>
          </p:cNvSpPr>
          <p:nvPr>
            <p:ph type="sldImg" idx="2"/>
          </p:nvPr>
        </p:nvSpPr>
        <p:spPr>
          <a:xfrm>
            <a:off x="2740025" y="114300"/>
            <a:ext cx="3911600" cy="2200275"/>
          </a:xfrm>
          <a:prstGeom prst="rect">
            <a:avLst/>
          </a:prstGeom>
          <a:noFill/>
          <a:ln w="12700">
            <a:solidFill>
              <a:prstClr val="black"/>
            </a:solidFill>
          </a:ln>
        </p:spPr>
        <p:txBody>
          <a:bodyPr vert="horz" lIns="91440" tIns="45720" rIns="91440" bIns="45720" rtlCol="0" anchor="ctr"/>
          <a:lstStyle/>
          <a:p>
            <a:endParaRPr lang="en-US"/>
          </a:p>
        </p:txBody>
      </p:sp>
      <p:sp>
        <p:nvSpPr>
          <p:cNvPr id="10" name="Slide Number Placeholder 9">
            <a:extLst>
              <a:ext uri="{FF2B5EF4-FFF2-40B4-BE49-F238E27FC236}">
                <a16:creationId xmlns:a16="http://schemas.microsoft.com/office/drawing/2014/main" id="{F56A259A-B540-015C-9644-D7BC547E144E}"/>
              </a:ext>
            </a:extLst>
          </p:cNvPr>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BD0C0B19-DAF3-458A-80D0-AB09AB87A9ED}" type="slidenum">
              <a:rPr lang="en-US" smtClean="0"/>
              <a:t>‹#›</a:t>
            </a:fld>
            <a:endParaRPr lang="en-US"/>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98775" y="384175"/>
            <a:ext cx="3422650" cy="192563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1219200" y="2438400"/>
            <a:ext cx="6781800" cy="2311004"/>
          </a:xfrm>
          <a:prstGeom prst="rect">
            <a:avLst/>
          </a:prstGeom>
        </p:spPr>
        <p:txBody>
          <a:bodyPr vert="horz" lIns="91440" tIns="45720" rIns="91440" bIns="45720" rtlCol="0"/>
          <a:lstStyle/>
          <a:p>
            <a:r>
              <a:rPr lang="en-US" dirty="0"/>
              <a:t>Good afternoon. </a:t>
            </a:r>
            <a:r>
              <a:rPr lang="en-US" dirty="0">
                <a:solidFill>
                  <a:srgbClr val="FF0000"/>
                </a:solidFill>
              </a:rPr>
              <a:t>(Breathe).</a:t>
            </a:r>
          </a:p>
          <a:p>
            <a:endParaRPr lang="en-US" dirty="0"/>
          </a:p>
          <a:p>
            <a:r>
              <a:rPr lang="en-US" dirty="0"/>
              <a:t>I’m Michael Thomas, and I am a Professional Land Surveyor. I am also the Survey Director at Sain Associates. </a:t>
            </a:r>
            <a:r>
              <a:rPr lang="en-US" dirty="0">
                <a:solidFill>
                  <a:srgbClr val="FF0000"/>
                </a:solidFill>
              </a:rPr>
              <a:t>(Breathe).</a:t>
            </a:r>
          </a:p>
          <a:p>
            <a:endParaRPr lang="en-US" dirty="0"/>
          </a:p>
          <a:p>
            <a:r>
              <a:rPr lang="en-US" dirty="0"/>
              <a:t>Sain Associates is a multi discipline engineering and land surveying firm headquarter in Birmingham, AL. I started surveying in the summer of 1999. Over my career at the 3 firms, I have had the opportunity to survey in multiple states and perform a variety of surveys from residential to underground. </a:t>
            </a:r>
          </a:p>
          <a:p>
            <a:r>
              <a:rPr lang="en-US" dirty="0"/>
              <a:t> </a:t>
            </a:r>
          </a:p>
        </p:txBody>
      </p:sp>
      <p:sp>
        <p:nvSpPr>
          <p:cNvPr id="6" name="Footer Placeholder 5"/>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60675" y="384175"/>
            <a:ext cx="3422650" cy="192563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1219200" y="2438400"/>
            <a:ext cx="6553200" cy="2311004"/>
          </a:xfrm>
          <a:prstGeom prst="rect">
            <a:avLst/>
          </a:prstGeom>
        </p:spPr>
        <p:txBody>
          <a:bodyPr vert="horz" lIns="91440" tIns="45720" rIns="91440" bIns="45720" rtlCol="0"/>
          <a:lstStyle/>
          <a:p>
            <a:r>
              <a:rPr lang="en-US" dirty="0"/>
              <a:t>As we talk about surveying today, you may hear me use some abbreviations, so here is a cheat sheet of terms I may use today.</a:t>
            </a:r>
          </a:p>
        </p:txBody>
      </p:sp>
      <p:sp>
        <p:nvSpPr>
          <p:cNvPr id="6" name="Footer Placeholder 5"/>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936875" y="384175"/>
            <a:ext cx="3422650" cy="192563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1219200" y="2438400"/>
            <a:ext cx="6858000" cy="2311004"/>
          </a:xfrm>
          <a:prstGeom prst="rect">
            <a:avLst/>
          </a:prstGeom>
        </p:spPr>
        <p:txBody>
          <a:bodyPr vert="horz" lIns="91440" tIns="45720" rIns="91440" bIns="45720" rtlCol="0"/>
          <a:lstStyle/>
          <a:p>
            <a:r>
              <a:rPr lang="en-US" dirty="0"/>
              <a:t>You may be wondering, why am I talking about ALTAs today?</a:t>
            </a:r>
          </a:p>
          <a:p>
            <a:endParaRPr lang="en-US" dirty="0"/>
          </a:p>
          <a:p>
            <a:r>
              <a:rPr lang="en-US" dirty="0"/>
              <a:t>I was just a field guy the first time I worked on an ALTA Survey, and the land surveyor gave me about 800 pages of deeds. He asked me to sort through the paper to find relevant information. </a:t>
            </a:r>
          </a:p>
          <a:p>
            <a:endParaRPr lang="en-US" dirty="0"/>
          </a:p>
          <a:p>
            <a:r>
              <a:rPr lang="en-US" dirty="0"/>
              <a:t>This was my introduction to ALTAs, and I was hooked.</a:t>
            </a:r>
          </a:p>
          <a:p>
            <a:endParaRPr lang="en-US" dirty="0"/>
          </a:p>
          <a:p>
            <a:r>
              <a:rPr lang="en-US" dirty="0"/>
              <a:t>ALTA Surveys are challenging because of the amount of detail required. I enjoy the process and research that ALTA requires. I also really like working toward the unique standards of an ALTA.</a:t>
            </a:r>
          </a:p>
        </p:txBody>
      </p:sp>
      <p:sp>
        <p:nvSpPr>
          <p:cNvPr id="6" name="Footer Placeholder 5"/>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60675" y="384175"/>
            <a:ext cx="3422650" cy="192563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1219200" y="2438400"/>
            <a:ext cx="6400800" cy="2311004"/>
          </a:xfrm>
          <a:prstGeom prst="rect">
            <a:avLst/>
          </a:prstGeom>
        </p:spPr>
        <p:txBody>
          <a:bodyPr vert="horz" lIns="91440" tIns="45720" rIns="91440" bIns="45720" rtlCol="0"/>
          <a:lstStyle/>
          <a:p>
            <a:r>
              <a:rPr lang="en-US" dirty="0"/>
              <a:t>Today’s Session goal is to give you a practical understanding of ALTA/NSPS surveys from a surveyor’s perspective. We will discuss the purpose of ALTA’s, address common misconceptions, and discuss how to improve collaboration. </a:t>
            </a:r>
          </a:p>
          <a:p>
            <a:endParaRPr lang="en-US" dirty="0"/>
          </a:p>
          <a:p>
            <a:r>
              <a:rPr lang="en-US" dirty="0"/>
              <a:t>Please ask questions  as we go through the presentation. </a:t>
            </a:r>
          </a:p>
        </p:txBody>
      </p:sp>
      <p:sp>
        <p:nvSpPr>
          <p:cNvPr id="6" name="Footer Placeholder 5"/>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19400" y="384175"/>
            <a:ext cx="3422650" cy="192563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1219200" y="2438400"/>
            <a:ext cx="7010400" cy="2311004"/>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971800" y="384175"/>
            <a:ext cx="3422650" cy="192563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1219200" y="2438400"/>
            <a:ext cx="6172200" cy="2311004"/>
          </a:xfrm>
          <a:prstGeom prst="rect">
            <a:avLst/>
          </a:prstGeom>
        </p:spPr>
        <p:txBody>
          <a:bodyPr vert="horz" lIns="91440" tIns="45720" rIns="91440" bIns="45720" rtlCol="0"/>
          <a:lstStyle/>
          <a:p>
            <a:r>
              <a:rPr lang="en-US" dirty="0">
                <a:solidFill>
                  <a:srgbClr val="FF0000"/>
                </a:solidFill>
              </a:rPr>
              <a:t>CY Feedback: Clarify more, be more precise. Workshop slide a bit more.</a:t>
            </a:r>
          </a:p>
        </p:txBody>
      </p:sp>
      <p:sp>
        <p:nvSpPr>
          <p:cNvPr id="6" name="Footer Placeholder 5"/>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60675" y="385763"/>
            <a:ext cx="3422650" cy="192563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1219200" y="2438400"/>
            <a:ext cx="6705600" cy="2311004"/>
          </a:xfrm>
          <a:prstGeom prst="rect">
            <a:avLst/>
          </a:prstGeom>
        </p:spPr>
        <p:txBody>
          <a:bodyPr vert="horz" lIns="91440" tIns="45720" rIns="91440" bIns="45720" rtlCol="0"/>
          <a:lstStyle/>
          <a:p>
            <a:r>
              <a:rPr lang="en-US" dirty="0">
                <a:solidFill>
                  <a:srgbClr val="FF0000"/>
                </a:solidFill>
              </a:rPr>
              <a:t>CY Feedback: don't focus just on human error. This slide needed some work to make it stronger and clearer. I liked the mention of modern technology, bearings that vary, and operating at 95% confidence according to the standards.</a:t>
            </a:r>
          </a:p>
        </p:txBody>
      </p:sp>
      <p:sp>
        <p:nvSpPr>
          <p:cNvPr id="6" name="Footer Placeholder 5"/>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01938" y="384175"/>
            <a:ext cx="3422650" cy="192563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1219200" y="2438400"/>
            <a:ext cx="6588125" cy="2311004"/>
          </a:xfrm>
          <a:prstGeom prst="rect">
            <a:avLst/>
          </a:prstGeom>
        </p:spPr>
        <p:txBody>
          <a:bodyPr vert="horz" lIns="91440" tIns="45720" rIns="91440" bIns="45720" rtlCol="0"/>
          <a:lstStyle/>
          <a:p>
            <a:r>
              <a:rPr lang="en-US" dirty="0"/>
              <a:t>A common misconception is that an ALTA survey is an inspection. It is not. </a:t>
            </a:r>
          </a:p>
          <a:p>
            <a:endParaRPr lang="en-US" dirty="0"/>
          </a:p>
          <a:p>
            <a:r>
              <a:rPr lang="en-US" dirty="0"/>
              <a:t>For instance, we may note observable features on the property, like there is trash on the site. But, that is not an inspection. We are just noting items present on the site that are observable. </a:t>
            </a:r>
          </a:p>
        </p:txBody>
      </p:sp>
      <p:sp>
        <p:nvSpPr>
          <p:cNvPr id="6" name="Footer Placeholder 5"/>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a:p>
        </p:txBody>
      </p:sp>
      <p:sp>
        <p:nvSpPr>
          <p:cNvPr id="4" name="Slide Image Placeholder 3"/>
          <p:cNvSpPr>
            <a:spLocks noGrp="1" noRot="1" noChangeAspect="1"/>
          </p:cNvSpPr>
          <p:nvPr>
            <p:ph type="sldImg" idx="2"/>
          </p:nvPr>
        </p:nvSpPr>
        <p:spPr>
          <a:xfrm>
            <a:off x="2971800" y="354013"/>
            <a:ext cx="3422650" cy="192563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1219200" y="2438400"/>
            <a:ext cx="6858000" cy="2311004"/>
          </a:xfrm>
          <a:prstGeom prst="rect">
            <a:avLst/>
          </a:prstGeom>
        </p:spPr>
        <p:txBody>
          <a:bodyPr vert="horz" lIns="91440" tIns="45720" rIns="91440" bIns="45720" rtlCol="0"/>
          <a:lstStyle/>
          <a:p>
            <a:r>
              <a:rPr lang="en-US" dirty="0">
                <a:solidFill>
                  <a:srgbClr val="FF0000"/>
                </a:solidFill>
              </a:rPr>
              <a:t>CY Feedback: Enjoyed mentioning the story that has been passed down. </a:t>
            </a:r>
          </a:p>
        </p:txBody>
      </p:sp>
      <p:sp>
        <p:nvSpPr>
          <p:cNvPr id="6" name="Footer Placeholder 5"/>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D0C0B19-DAF3-458A-80D0-AB09AB87A9ED}" type="slidenum">
              <a:rPr lang="en-US" smtClean="0"/>
              <a:t>10</a:t>
            </a:fld>
            <a:endParaRPr lang="en-US"/>
          </a:p>
        </p:txBody>
      </p:sp>
    </p:spTree>
    <p:extLst>
      <p:ext uri="{BB962C8B-B14F-4D97-AF65-F5344CB8AC3E}">
        <p14:creationId xmlns:p14="http://schemas.microsoft.com/office/powerpoint/2010/main" val="5602549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60675" y="400050"/>
            <a:ext cx="3422650" cy="192563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1219200" y="2438400"/>
            <a:ext cx="7086600" cy="2311004"/>
          </a:xfrm>
          <a:prstGeom prst="rect">
            <a:avLst/>
          </a:prstGeom>
        </p:spPr>
        <p:txBody>
          <a:bodyPr vert="horz" lIns="91440" tIns="45720" rIns="91440" bIns="45720" rtlCol="0"/>
          <a:lstStyle/>
          <a:p>
            <a:r>
              <a:rPr lang="en-US" dirty="0"/>
              <a:t>Share story about ALTA you completed where there was an unexpected abandoned railroad in the property. </a:t>
            </a:r>
          </a:p>
          <a:p>
            <a:endParaRPr lang="en-US" dirty="0"/>
          </a:p>
          <a:p>
            <a:r>
              <a:rPr lang="en-US" dirty="0"/>
              <a:t>Discuss the purpose and responsibility of a surveyor. </a:t>
            </a:r>
          </a:p>
          <a:p>
            <a:endParaRPr lang="en-US" dirty="0"/>
          </a:p>
          <a:p>
            <a:r>
              <a:rPr lang="en-US" dirty="0"/>
              <a:t>--</a:t>
            </a:r>
          </a:p>
          <a:p>
            <a:endParaRPr lang="en-US" dirty="0"/>
          </a:p>
          <a:p>
            <a:r>
              <a:rPr lang="en-US" dirty="0">
                <a:solidFill>
                  <a:srgbClr val="FF0000"/>
                </a:solidFill>
              </a:rPr>
              <a:t>CY Feedback: </a:t>
            </a:r>
          </a:p>
          <a:p>
            <a:r>
              <a:rPr lang="en-US" dirty="0">
                <a:solidFill>
                  <a:srgbClr val="FF0000"/>
                </a:solidFill>
              </a:rPr>
              <a:t>Write a transition sentence to jump into this slide that will help you get into the content. Then lead into the story with a transition phrase like, For Example, . . . </a:t>
            </a:r>
          </a:p>
          <a:p>
            <a:r>
              <a:rPr lang="en-US" dirty="0">
                <a:solidFill>
                  <a:srgbClr val="FF0000"/>
                </a:solidFill>
              </a:rPr>
              <a:t>I didn't know what spur lines were.</a:t>
            </a:r>
          </a:p>
          <a:p>
            <a:r>
              <a:rPr lang="en-US" dirty="0">
                <a:solidFill>
                  <a:srgbClr val="FF0000"/>
                </a:solidFill>
              </a:rPr>
              <a:t>End slide with the fact that ALTAs require communication between you and the attorney. </a:t>
            </a:r>
          </a:p>
        </p:txBody>
      </p:sp>
      <p:sp>
        <p:nvSpPr>
          <p:cNvPr id="6" name="Footer Placeholder 5"/>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40025" y="381000"/>
            <a:ext cx="3911600" cy="2200275"/>
          </a:xfrm>
        </p:spPr>
      </p:sp>
      <p:sp>
        <p:nvSpPr>
          <p:cNvPr id="3" name="Notes Placeholder 2"/>
          <p:cNvSpPr>
            <a:spLocks noGrp="1"/>
          </p:cNvSpPr>
          <p:nvPr>
            <p:ph type="body" idx="1"/>
          </p:nvPr>
        </p:nvSpPr>
        <p:spPr>
          <a:xfrm>
            <a:off x="1143000" y="2819400"/>
            <a:ext cx="7162800" cy="2311004"/>
          </a:xfrm>
        </p:spPr>
        <p:txBody>
          <a:bodyPr/>
          <a:lstStyle/>
          <a:p>
            <a:endParaRPr lang="en-US"/>
          </a:p>
        </p:txBody>
      </p:sp>
      <p:sp>
        <p:nvSpPr>
          <p:cNvPr id="4" name="Slide Number Placeholder 3"/>
          <p:cNvSpPr>
            <a:spLocks noGrp="1"/>
          </p:cNvSpPr>
          <p:nvPr>
            <p:ph type="sldNum" sz="quarter" idx="5"/>
          </p:nvPr>
        </p:nvSpPr>
        <p:spPr/>
        <p:txBody>
          <a:bodyPr/>
          <a:lstStyle/>
          <a:p>
            <a:fld id="{BD0C0B19-DAF3-458A-80D0-AB09AB87A9ED}" type="slidenum">
              <a:rPr lang="en-US" smtClean="0"/>
              <a:t>12</a:t>
            </a:fld>
            <a:endParaRPr lang="en-US"/>
          </a:p>
        </p:txBody>
      </p:sp>
    </p:spTree>
    <p:extLst>
      <p:ext uri="{BB962C8B-B14F-4D97-AF65-F5344CB8AC3E}">
        <p14:creationId xmlns:p14="http://schemas.microsoft.com/office/powerpoint/2010/main" val="29655114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60675" y="384175"/>
            <a:ext cx="3422650" cy="192563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1219200" y="2438400"/>
            <a:ext cx="6934200" cy="2311004"/>
          </a:xfrm>
          <a:prstGeom prst="rect">
            <a:avLst/>
          </a:prstGeom>
        </p:spPr>
        <p:txBody>
          <a:bodyPr vert="horz" lIns="91440" tIns="45720" rIns="91440" bIns="45720" rtlCol="0"/>
          <a:lstStyle/>
          <a:p>
            <a:r>
              <a:rPr lang="en-US" dirty="0"/>
              <a:t>In an ideal world, you would send Title commitments at the time of the order. However, we don't live in a perfect world. Send as much information that you have. </a:t>
            </a:r>
          </a:p>
          <a:p>
            <a:endParaRPr lang="en-US" dirty="0"/>
          </a:p>
          <a:p>
            <a:r>
              <a:rPr lang="en-US" dirty="0"/>
              <a:t>The more information upfront, the more efficiently we can move.  We can also avoid potential rework issues as well as meet deadlines. </a:t>
            </a:r>
          </a:p>
          <a:p>
            <a:endParaRPr lang="en-US" dirty="0"/>
          </a:p>
          <a:p>
            <a:r>
              <a:rPr lang="en-US" dirty="0"/>
              <a:t>Items I am looking for include . . . (List here)</a:t>
            </a:r>
          </a:p>
        </p:txBody>
      </p:sp>
      <p:sp>
        <p:nvSpPr>
          <p:cNvPr id="6" name="Footer Placeholder 5"/>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D0C0B19-DAF3-458A-80D0-AB09AB87A9ED}" type="slidenum">
              <a:rPr lang="en-US" smtClean="0"/>
              <a:t>14</a:t>
            </a:fld>
            <a:endParaRPr lang="en-US"/>
          </a:p>
        </p:txBody>
      </p:sp>
    </p:spTree>
    <p:extLst>
      <p:ext uri="{BB962C8B-B14F-4D97-AF65-F5344CB8AC3E}">
        <p14:creationId xmlns:p14="http://schemas.microsoft.com/office/powerpoint/2010/main" val="33058334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3200400" y="384175"/>
            <a:ext cx="3422650" cy="192563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1219200" y="2438400"/>
            <a:ext cx="9753600" cy="2311004"/>
          </a:xfrm>
          <a:prstGeom prst="rect">
            <a:avLst/>
          </a:prstGeom>
        </p:spPr>
        <p:txBody>
          <a:bodyPr vert="horz" lIns="91440" tIns="45720" rIns="91440" bIns="45720" rtlCol="0"/>
          <a:lstStyle/>
          <a:p>
            <a:r>
              <a:rPr lang="en-US"/>
              <a:t>(Talk through the legal description types.)</a:t>
            </a:r>
          </a:p>
          <a:p>
            <a:endParaRPr lang="en-US"/>
          </a:p>
          <a:p>
            <a:r>
              <a:rPr lang="en-US"/>
              <a:t>Aliquot Parts usually require a surveyor to rewrite the legal description. </a:t>
            </a:r>
          </a:p>
        </p:txBody>
      </p:sp>
      <p:sp>
        <p:nvSpPr>
          <p:cNvPr id="6" name="Footer Placeholder 5"/>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60675" y="384175"/>
            <a:ext cx="3422650" cy="1925638"/>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1219200" y="2438400"/>
            <a:ext cx="9753600" cy="2311004"/>
          </a:xfrm>
          <a:prstGeom prst="rect">
            <a:avLst/>
          </a:prstGeom>
        </p:spPr>
        <p:txBody>
          <a:bodyPr vert="horz" lIns="91440" tIns="45720" rIns="91440" bIns="45720" rtlCol="0"/>
          <a:lstStyle/>
          <a:p>
            <a:r>
              <a:rPr lang="en-US"/>
              <a:t>And, you may be wondering, does every Alta Survey require a legal description rewrite?</a:t>
            </a:r>
          </a:p>
          <a:p>
            <a:endParaRPr lang="en-US"/>
          </a:p>
          <a:p>
            <a:r>
              <a:rPr lang="en-US"/>
              <a:t>No! The standards encourage us not to rewrite the description, unless there are significant issues. </a:t>
            </a:r>
          </a:p>
          <a:p>
            <a:endParaRPr lang="en-US"/>
          </a:p>
          <a:p>
            <a:r>
              <a:rPr lang="en-US"/>
              <a:t>I may rewrite the legal description when . . . </a:t>
            </a:r>
          </a:p>
        </p:txBody>
      </p:sp>
      <p:sp>
        <p:nvSpPr>
          <p:cNvPr id="6" name="Footer Placeholder 5"/>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D0C0B19-DAF3-458A-80D0-AB09AB87A9ED}" type="slidenum">
              <a:rPr lang="en-US" smtClean="0"/>
              <a:t>17</a:t>
            </a:fld>
            <a:endParaRPr lang="en-US"/>
          </a:p>
        </p:txBody>
      </p:sp>
    </p:spTree>
    <p:extLst>
      <p:ext uri="{BB962C8B-B14F-4D97-AF65-F5344CB8AC3E}">
        <p14:creationId xmlns:p14="http://schemas.microsoft.com/office/powerpoint/2010/main" val="35508034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D0C0B19-DAF3-458A-80D0-AB09AB87A9ED}" type="slidenum">
              <a:rPr lang="en-US" smtClean="0"/>
              <a:t>18</a:t>
            </a:fld>
            <a:endParaRPr lang="en-US"/>
          </a:p>
        </p:txBody>
      </p:sp>
    </p:spTree>
    <p:extLst>
      <p:ext uri="{BB962C8B-B14F-4D97-AF65-F5344CB8AC3E}">
        <p14:creationId xmlns:p14="http://schemas.microsoft.com/office/powerpoint/2010/main" val="29107239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D0C0B19-DAF3-458A-80D0-AB09AB87A9ED}" type="slidenum">
              <a:rPr lang="en-US" smtClean="0"/>
              <a:t>19</a:t>
            </a:fld>
            <a:endParaRPr lang="en-US"/>
          </a:p>
        </p:txBody>
      </p:sp>
    </p:spTree>
    <p:extLst>
      <p:ext uri="{BB962C8B-B14F-4D97-AF65-F5344CB8AC3E}">
        <p14:creationId xmlns:p14="http://schemas.microsoft.com/office/powerpoint/2010/main" val="24512634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D0C0B19-DAF3-458A-80D0-AB09AB87A9ED}" type="slidenum">
              <a:rPr lang="en-US" smtClean="0"/>
              <a:t>20</a:t>
            </a:fld>
            <a:endParaRPr lang="en-US"/>
          </a:p>
        </p:txBody>
      </p:sp>
    </p:spTree>
    <p:extLst>
      <p:ext uri="{BB962C8B-B14F-4D97-AF65-F5344CB8AC3E}">
        <p14:creationId xmlns:p14="http://schemas.microsoft.com/office/powerpoint/2010/main" val="7358152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D0C0B19-DAF3-458A-80D0-AB09AB87A9ED}" type="slidenum">
              <a:rPr lang="en-US" smtClean="0"/>
              <a:t>21</a:t>
            </a:fld>
            <a:endParaRPr lang="en-US"/>
          </a:p>
        </p:txBody>
      </p:sp>
    </p:spTree>
    <p:extLst>
      <p:ext uri="{BB962C8B-B14F-4D97-AF65-F5344CB8AC3E}">
        <p14:creationId xmlns:p14="http://schemas.microsoft.com/office/powerpoint/2010/main" val="33872776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D0C0B19-DAF3-458A-80D0-AB09AB87A9ED}" type="slidenum">
              <a:rPr lang="en-US" smtClean="0"/>
              <a:t>22</a:t>
            </a:fld>
            <a:endParaRPr lang="en-US"/>
          </a:p>
        </p:txBody>
      </p:sp>
    </p:spTree>
    <p:extLst>
      <p:ext uri="{BB962C8B-B14F-4D97-AF65-F5344CB8AC3E}">
        <p14:creationId xmlns:p14="http://schemas.microsoft.com/office/powerpoint/2010/main" val="37821913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D0C0B19-DAF3-458A-80D0-AB09AB87A9ED}" type="slidenum">
              <a:rPr lang="en-US" smtClean="0"/>
              <a:t>23</a:t>
            </a:fld>
            <a:endParaRPr lang="en-US"/>
          </a:p>
        </p:txBody>
      </p:sp>
    </p:spTree>
    <p:extLst>
      <p:ext uri="{BB962C8B-B14F-4D97-AF65-F5344CB8AC3E}">
        <p14:creationId xmlns:p14="http://schemas.microsoft.com/office/powerpoint/2010/main" val="6564866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D0C0B19-DAF3-458A-80D0-AB09AB87A9ED}" type="slidenum">
              <a:rPr lang="en-US" smtClean="0"/>
              <a:t>24</a:t>
            </a:fld>
            <a:endParaRPr lang="en-US"/>
          </a:p>
        </p:txBody>
      </p:sp>
    </p:spTree>
    <p:extLst>
      <p:ext uri="{BB962C8B-B14F-4D97-AF65-F5344CB8AC3E}">
        <p14:creationId xmlns:p14="http://schemas.microsoft.com/office/powerpoint/2010/main" val="4648434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D0C0B19-DAF3-458A-80D0-AB09AB87A9ED}" type="slidenum">
              <a:rPr lang="en-US" smtClean="0"/>
              <a:t>25</a:t>
            </a:fld>
            <a:endParaRPr lang="en-US"/>
          </a:p>
        </p:txBody>
      </p:sp>
    </p:spTree>
    <p:extLst>
      <p:ext uri="{BB962C8B-B14F-4D97-AF65-F5344CB8AC3E}">
        <p14:creationId xmlns:p14="http://schemas.microsoft.com/office/powerpoint/2010/main" val="26766750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7/28/2026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23"/>
          <p:cNvSpPr/>
          <p:nvPr/>
        </p:nvSpPr>
        <p:spPr>
          <a:xfrm>
            <a:off x="14156164" y="8561308"/>
            <a:ext cx="3441469" cy="1451014"/>
          </a:xfrm>
          <a:custGeom>
            <a:avLst/>
            <a:gdLst/>
            <a:ahLst/>
            <a:cxnLst/>
            <a:rect l="l" t="t" r="r" b="b"/>
            <a:pathLst>
              <a:path w="3441469" h="1451014">
                <a:moveTo>
                  <a:pt x="0" y="0"/>
                </a:moveTo>
                <a:lnTo>
                  <a:pt x="3441469" y="0"/>
                </a:lnTo>
                <a:lnTo>
                  <a:pt x="3441469" y="1451013"/>
                </a:lnTo>
                <a:lnTo>
                  <a:pt x="0" y="1451013"/>
                </a:lnTo>
                <a:lnTo>
                  <a:pt x="0" y="0"/>
                </a:lnTo>
                <a:close/>
              </a:path>
            </a:pathLst>
          </a:custGeom>
          <a:blipFill>
            <a:blip r:embed="rId3"/>
            <a:stretch>
              <a:fillRect b="-33952"/>
            </a:stretch>
          </a:blipFill>
        </p:spPr>
        <p:txBody>
          <a:bodyPr/>
          <a:lstStyle/>
          <a:p>
            <a:endParaRPr lang="en-US"/>
          </a:p>
        </p:txBody>
      </p:sp>
      <p:pic>
        <p:nvPicPr>
          <p:cNvPr id="29" name="Picture 28">
            <a:extLst>
              <a:ext uri="{FF2B5EF4-FFF2-40B4-BE49-F238E27FC236}">
                <a16:creationId xmlns:a16="http://schemas.microsoft.com/office/drawing/2014/main" id="{FCC81D6F-C4BE-EC0A-3DBA-F5606B5219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939473"/>
        </a:solidFill>
        <a:effectLst/>
      </p:bgPr>
    </p:bg>
    <p:spTree>
      <p:nvGrpSpPr>
        <p:cNvPr id="1" name=""/>
        <p:cNvGrpSpPr/>
        <p:nvPr/>
      </p:nvGrpSpPr>
      <p:grpSpPr>
        <a:xfrm>
          <a:off x="0" y="0"/>
          <a:ext cx="0" cy="0"/>
          <a:chOff x="0" y="0"/>
          <a:chExt cx="0" cy="0"/>
        </a:xfrm>
      </p:grpSpPr>
      <p:pic>
        <p:nvPicPr>
          <p:cNvPr id="47" name="Picture 46">
            <a:extLst>
              <a:ext uri="{FF2B5EF4-FFF2-40B4-BE49-F238E27FC236}">
                <a16:creationId xmlns:a16="http://schemas.microsoft.com/office/drawing/2014/main" id="{EFCCD6AA-EDA2-EA3C-A561-40EF3E30B8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2EFEB"/>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875066D-2D93-93D7-6810-122510C0CF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BB0224A6-E975-532A-F754-2B19A828CE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939473"/>
        </a:solidFill>
        <a:effectLst/>
      </p:bgPr>
    </p:bg>
    <p:spTree>
      <p:nvGrpSpPr>
        <p:cNvPr id="1" name=""/>
        <p:cNvGrpSpPr/>
        <p:nvPr/>
      </p:nvGrpSpPr>
      <p:grpSpPr>
        <a:xfrm>
          <a:off x="0" y="0"/>
          <a:ext cx="0" cy="0"/>
          <a:chOff x="0" y="0"/>
          <a:chExt cx="0" cy="0"/>
        </a:xfrm>
      </p:grpSpPr>
      <p:grpSp>
        <p:nvGrpSpPr>
          <p:cNvPr id="13" name="Group 13"/>
          <p:cNvGrpSpPr/>
          <p:nvPr/>
        </p:nvGrpSpPr>
        <p:grpSpPr>
          <a:xfrm>
            <a:off x="13471569" y="4187633"/>
            <a:ext cx="3787731" cy="5550035"/>
            <a:chOff x="0" y="0"/>
            <a:chExt cx="997592" cy="1461738"/>
          </a:xfrm>
        </p:grpSpPr>
        <p:sp>
          <p:nvSpPr>
            <p:cNvPr id="14" name="Freeform 14"/>
            <p:cNvSpPr/>
            <p:nvPr/>
          </p:nvSpPr>
          <p:spPr>
            <a:xfrm>
              <a:off x="0" y="0"/>
              <a:ext cx="997592" cy="1461738"/>
            </a:xfrm>
            <a:custGeom>
              <a:avLst/>
              <a:gdLst/>
              <a:ahLst/>
              <a:cxnLst/>
              <a:rect l="l" t="t" r="r" b="b"/>
              <a:pathLst>
                <a:path w="997592" h="1461738">
                  <a:moveTo>
                    <a:pt x="0" y="0"/>
                  </a:moveTo>
                  <a:lnTo>
                    <a:pt x="997592" y="0"/>
                  </a:lnTo>
                  <a:lnTo>
                    <a:pt x="997592" y="1461738"/>
                  </a:lnTo>
                  <a:lnTo>
                    <a:pt x="0" y="1461738"/>
                  </a:lnTo>
                  <a:close/>
                </a:path>
              </a:pathLst>
            </a:custGeom>
            <a:ln w="57150" cap="sq">
              <a:solidFill>
                <a:srgbClr val="939473"/>
              </a:solidFill>
              <a:prstDash val="solid"/>
              <a:miter/>
            </a:ln>
          </p:spPr>
          <p:txBody>
            <a:bodyPr/>
            <a:lstStyle/>
            <a:p>
              <a:endParaRPr lang="en-US"/>
            </a:p>
          </p:txBody>
        </p:sp>
        <p:sp>
          <p:nvSpPr>
            <p:cNvPr id="15" name="TextBox 15"/>
            <p:cNvSpPr txBox="1"/>
            <p:nvPr/>
          </p:nvSpPr>
          <p:spPr>
            <a:xfrm>
              <a:off x="0" y="-57150"/>
              <a:ext cx="997592" cy="1518888"/>
            </a:xfrm>
            <a:prstGeom prst="rect">
              <a:avLst/>
            </a:prstGeom>
          </p:spPr>
          <p:txBody>
            <a:bodyPr lIns="50800" tIns="50800" rIns="50800" bIns="50800" rtlCol="0" anchor="ctr"/>
            <a:lstStyle/>
            <a:p>
              <a:pPr algn="ctr">
                <a:lnSpc>
                  <a:spcPts val="3359"/>
                </a:lnSpc>
              </a:pPr>
              <a:endParaRPr/>
            </a:p>
          </p:txBody>
        </p:sp>
      </p:grpSp>
      <p:grpSp>
        <p:nvGrpSpPr>
          <p:cNvPr id="17" name="Group 17"/>
          <p:cNvGrpSpPr/>
          <p:nvPr/>
        </p:nvGrpSpPr>
        <p:grpSpPr>
          <a:xfrm>
            <a:off x="13471569" y="8625890"/>
            <a:ext cx="3787731" cy="1111779"/>
            <a:chOff x="0" y="0"/>
            <a:chExt cx="997592" cy="292814"/>
          </a:xfrm>
        </p:grpSpPr>
        <p:sp>
          <p:nvSpPr>
            <p:cNvPr id="18" name="Freeform 18"/>
            <p:cNvSpPr/>
            <p:nvPr/>
          </p:nvSpPr>
          <p:spPr>
            <a:xfrm>
              <a:off x="0" y="0"/>
              <a:ext cx="997592" cy="292814"/>
            </a:xfrm>
            <a:custGeom>
              <a:avLst/>
              <a:gdLst/>
              <a:ahLst/>
              <a:cxnLst/>
              <a:rect l="l" t="t" r="r" b="b"/>
              <a:pathLst>
                <a:path w="997592" h="292814">
                  <a:moveTo>
                    <a:pt x="0" y="0"/>
                  </a:moveTo>
                  <a:lnTo>
                    <a:pt x="997592" y="0"/>
                  </a:lnTo>
                  <a:lnTo>
                    <a:pt x="997592" y="292814"/>
                  </a:lnTo>
                  <a:lnTo>
                    <a:pt x="0" y="292814"/>
                  </a:lnTo>
                  <a:close/>
                </a:path>
              </a:pathLst>
            </a:custGeom>
            <a:solidFill>
              <a:srgbClr val="939473"/>
            </a:solidFill>
          </p:spPr>
          <p:txBody>
            <a:bodyPr/>
            <a:lstStyle/>
            <a:p>
              <a:endParaRPr lang="en-US"/>
            </a:p>
          </p:txBody>
        </p:sp>
        <p:sp>
          <p:nvSpPr>
            <p:cNvPr id="19" name="TextBox 19"/>
            <p:cNvSpPr txBox="1"/>
            <p:nvPr/>
          </p:nvSpPr>
          <p:spPr>
            <a:xfrm>
              <a:off x="0" y="-57150"/>
              <a:ext cx="997592" cy="349964"/>
            </a:xfrm>
            <a:prstGeom prst="rect">
              <a:avLst/>
            </a:prstGeom>
          </p:spPr>
          <p:txBody>
            <a:bodyPr lIns="50800" tIns="50800" rIns="50800" bIns="50800" rtlCol="0" anchor="ctr"/>
            <a:lstStyle/>
            <a:p>
              <a:pPr algn="ctr">
                <a:lnSpc>
                  <a:spcPts val="3359"/>
                </a:lnSpc>
              </a:pPr>
              <a:endParaRPr/>
            </a:p>
          </p:txBody>
        </p:sp>
      </p:grpSp>
      <p:sp>
        <p:nvSpPr>
          <p:cNvPr id="27" name="TextBox 27"/>
          <p:cNvSpPr txBox="1"/>
          <p:nvPr/>
        </p:nvSpPr>
        <p:spPr>
          <a:xfrm>
            <a:off x="13610793" y="4908941"/>
            <a:ext cx="3509284" cy="316188"/>
          </a:xfrm>
          <a:prstGeom prst="rect">
            <a:avLst/>
          </a:prstGeom>
        </p:spPr>
        <p:txBody>
          <a:bodyPr lIns="0" tIns="0" rIns="0" bIns="0" rtlCol="0" anchor="t">
            <a:spAutoFit/>
          </a:bodyPr>
          <a:lstStyle/>
          <a:p>
            <a:pPr algn="just">
              <a:lnSpc>
                <a:spcPts val="2558"/>
              </a:lnSpc>
            </a:pPr>
            <a:r>
              <a:rPr lang="en-US" sz="2167" b="1">
                <a:solidFill>
                  <a:srgbClr val="939473"/>
                </a:solidFill>
                <a:latin typeface="Century Gothic Paneuropean Bold"/>
                <a:ea typeface="Century Gothic Paneuropean Bold"/>
                <a:cs typeface="Century Gothic Paneuropean Bold"/>
                <a:sym typeface="Century Gothic Paneuropean Bold"/>
              </a:rPr>
              <a:t>2026 ALTA/NSPS Standards</a:t>
            </a:r>
          </a:p>
        </p:txBody>
      </p:sp>
      <p:pic>
        <p:nvPicPr>
          <p:cNvPr id="30" name="Picture 29">
            <a:extLst>
              <a:ext uri="{FF2B5EF4-FFF2-40B4-BE49-F238E27FC236}">
                <a16:creationId xmlns:a16="http://schemas.microsoft.com/office/drawing/2014/main" id="{98EEB988-4E69-F0D1-D7C8-10538D51A9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939473"/>
        </a:solid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FFCFA67C-280C-8461-7CE6-4CC0AA30FD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939473"/>
        </a:solid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C5C2901E-AED1-777E-74EC-5768C0C5DE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939473"/>
        </a:solid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78F0336B-3EC5-8A60-44CA-C709074C98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2EFEB"/>
        </a:solidFill>
        <a:effectLst/>
      </p:bgPr>
    </p:bg>
    <p:spTree>
      <p:nvGrpSpPr>
        <p:cNvPr id="1" name=""/>
        <p:cNvGrpSpPr/>
        <p:nvPr/>
      </p:nvGrpSpPr>
      <p:grpSpPr>
        <a:xfrm>
          <a:off x="0" y="0"/>
          <a:ext cx="0" cy="0"/>
          <a:chOff x="0" y="0"/>
          <a:chExt cx="0" cy="0"/>
        </a:xfrm>
      </p:grpSpPr>
      <p:pic>
        <p:nvPicPr>
          <p:cNvPr id="36" name="Picture 35">
            <a:extLst>
              <a:ext uri="{FF2B5EF4-FFF2-40B4-BE49-F238E27FC236}">
                <a16:creationId xmlns:a16="http://schemas.microsoft.com/office/drawing/2014/main" id="{AD463CD5-3FD6-3710-FB98-ABD74B0B63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939473"/>
        </a:solidFill>
        <a:effectLst/>
      </p:bgPr>
    </p:bg>
    <p:spTree>
      <p:nvGrpSpPr>
        <p:cNvPr id="1" name=""/>
        <p:cNvGrpSpPr/>
        <p:nvPr/>
      </p:nvGrpSpPr>
      <p:grpSpPr>
        <a:xfrm>
          <a:off x="0" y="0"/>
          <a:ext cx="0" cy="0"/>
          <a:chOff x="0" y="0"/>
          <a:chExt cx="0" cy="0"/>
        </a:xfrm>
      </p:grpSpPr>
      <p:pic>
        <p:nvPicPr>
          <p:cNvPr id="39" name="Picture 38">
            <a:extLst>
              <a:ext uri="{FF2B5EF4-FFF2-40B4-BE49-F238E27FC236}">
                <a16:creationId xmlns:a16="http://schemas.microsoft.com/office/drawing/2014/main" id="{D32F6A10-6E1B-D883-5D78-0CDA8298E6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2EFEB"/>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722C125-903E-CFC4-3901-BA1CF2C822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2EFEB"/>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65745E5-C60C-3024-A721-E3204E2D3C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2EFEB"/>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4537D8C-0848-4FB2-A56E-2023BB3D4A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939473"/>
        </a:solidFill>
        <a:effectLst/>
      </p:bgPr>
    </p:bg>
    <p:spTree>
      <p:nvGrpSpPr>
        <p:cNvPr id="1" name=""/>
        <p:cNvGrpSpPr/>
        <p:nvPr/>
      </p:nvGrpSpPr>
      <p:grpSpPr>
        <a:xfrm>
          <a:off x="0" y="0"/>
          <a:ext cx="0" cy="0"/>
          <a:chOff x="0" y="0"/>
          <a:chExt cx="0" cy="0"/>
        </a:xfrm>
      </p:grpSpPr>
      <p:pic>
        <p:nvPicPr>
          <p:cNvPr id="57" name="Picture 56">
            <a:extLst>
              <a:ext uri="{FF2B5EF4-FFF2-40B4-BE49-F238E27FC236}">
                <a16:creationId xmlns:a16="http://schemas.microsoft.com/office/drawing/2014/main" id="{8BAEAB54-5607-BF43-E4ED-747779EB2A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939473"/>
        </a:solidFill>
        <a:effectLst/>
      </p:bgPr>
    </p:bg>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7D0F3B7C-85E9-CC4A-67A4-D0F79D3D51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939473"/>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285A9A90-620E-9222-63EE-BD3942170A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2EFEB"/>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E58128B-4C9D-ED50-7FE4-F4886FEAE6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939473"/>
        </a:solidFill>
        <a:effectLst/>
      </p:bgPr>
    </p:bg>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E3F6F35F-0952-E511-2249-60F62F0A69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939473"/>
        </a:solidFill>
        <a:effectLst/>
      </p:bgPr>
    </p:bg>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35017268-8217-AC50-9AB1-A28BD3B32A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939473"/>
        </a:solidFill>
        <a:effectLst/>
      </p:bgPr>
    </p:bg>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C9CB9ABB-3286-904D-65F9-B16F444B09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939473"/>
        </a:solidFill>
        <a:effectLst/>
      </p:bgPr>
    </p:bg>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335B5C06-4D22-3DA8-CCDA-38833685D7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939473"/>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D88BC7D5-6171-98C1-4E44-752B6B6646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939473"/>
        </a:solidFill>
        <a:effectLst/>
      </p:bgPr>
    </p:bg>
    <p:spTree>
      <p:nvGrpSpPr>
        <p:cNvPr id="1" name=""/>
        <p:cNvGrpSpPr/>
        <p:nvPr/>
      </p:nvGrpSpPr>
      <p:grpSpPr>
        <a:xfrm>
          <a:off x="0" y="0"/>
          <a:ext cx="0" cy="0"/>
          <a:chOff x="0" y="0"/>
          <a:chExt cx="0" cy="0"/>
        </a:xfrm>
      </p:grpSpPr>
      <p:pic>
        <p:nvPicPr>
          <p:cNvPr id="40" name="Picture 39">
            <a:extLst>
              <a:ext uri="{FF2B5EF4-FFF2-40B4-BE49-F238E27FC236}">
                <a16:creationId xmlns:a16="http://schemas.microsoft.com/office/drawing/2014/main" id="{6451142A-C897-AD97-CA9D-A5EC33B0D8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939473"/>
        </a:solidFill>
        <a:effectLst/>
      </p:bgPr>
    </p:bg>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53CBFC4A-9CF0-4750-4EB7-2B8CD187FB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939473"/>
        </a:solidFill>
        <a:effectLst/>
      </p:bgPr>
    </p:bg>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BDD58086-2DD8-22E8-4BB8-41B32FC8B0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38</TotalTime>
  <Words>663</Words>
  <Application>Microsoft Office PowerPoint</Application>
  <PresentationFormat>Custom</PresentationFormat>
  <Paragraphs>83</Paragraphs>
  <Slides>25</Slides>
  <Notes>25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Century Gothic Paneuropean Bold</vt:lpstr>
      <vt:lpstr>Calibri</vt:lpstr>
      <vt:lpstr>Aptos</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Survey Presentation - Sain Associates</dc:title>
  <dc:creator>Caroline Young</dc:creator>
  <cp:lastModifiedBy>Caroline Young</cp:lastModifiedBy>
  <cp:revision>6</cp:revision>
  <dcterms:created xsi:type="dcterms:W3CDTF">2006-08-16T00:00:00Z</dcterms:created>
  <dcterms:modified xsi:type="dcterms:W3CDTF">2026-07-28T12:20:31Z</dcterms:modified>
  <dc:identifier>DAHM23WMnGE</dc:identifier>
</cp:coreProperties>
</file>